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4"/>
    <p:sldMasterId id="2147483662" r:id="rId5"/>
    <p:sldMasterId id="2147483675" r:id="rId6"/>
    <p:sldMasterId id="2147483691" r:id="rId7"/>
    <p:sldMasterId id="2147483701" r:id="rId8"/>
    <p:sldMasterId id="2147483776" r:id="rId9"/>
    <p:sldMasterId id="2147483807" r:id="rId10"/>
  </p:sldMasterIdLst>
  <p:notesMasterIdLst>
    <p:notesMasterId r:id="rId24"/>
  </p:notesMasterIdLst>
  <p:sldIdLst>
    <p:sldId id="2147481781" r:id="rId11"/>
    <p:sldId id="2147481769" r:id="rId12"/>
    <p:sldId id="437" r:id="rId13"/>
    <p:sldId id="415" r:id="rId14"/>
    <p:sldId id="2147481784" r:id="rId15"/>
    <p:sldId id="2147481777" r:id="rId16"/>
    <p:sldId id="2147481794" r:id="rId17"/>
    <p:sldId id="2147481785" r:id="rId18"/>
    <p:sldId id="4987" r:id="rId19"/>
    <p:sldId id="5031" r:id="rId20"/>
    <p:sldId id="5038" r:id="rId21"/>
    <p:sldId id="2147481791" r:id="rId22"/>
    <p:sldId id="2147481795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BB4004C-EA86-176F-B3D2-BEBA069F5769}" name="Stefanie Mpiyakhe" initials="SM" userId="S::stef@bravegroup.co.za::5232a352-55aa-490d-a92f-c050863fe620" providerId="AD"/>
  <p188:author id="{A18AE48C-D248-D62E-DFDF-1451A73FB9BD}" name="Vashna Singh" initials="VS" userId="S::SinghVa@eskom.co.za::b1532f7e-99a4-449f-9383-b5678050e7fb" providerId="AD"/>
  <p188:author id="{670EE0A7-6159-FABC-0565-DB6AC06D51E5}" name="Onicah Rantwane" initials="OR" userId="S::RantwaTO@eskom.co.za::ee1d24ba-63dd-4ccf-b009-035d436fa76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EFED"/>
    <a:srgbClr val="0DAF2B"/>
    <a:srgbClr val="96BED6"/>
    <a:srgbClr val="ACC3C3"/>
    <a:srgbClr val="5494BC"/>
    <a:srgbClr val="E4BC7F"/>
    <a:srgbClr val="CDB6AA"/>
    <a:srgbClr val="C2C382"/>
    <a:srgbClr val="CA9987"/>
    <a:srgbClr val="B491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30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2F6168-6F60-4F2D-9405-8A338DCFDD42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2231A8-7BDD-49CB-A88F-091F1BB8D366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 algn="l"/>
          <a:endParaRPr lang="en-ZA" sz="1300" b="1" u="sng" dirty="0"/>
        </a:p>
        <a:p>
          <a:pPr algn="l"/>
          <a:r>
            <a:rPr lang="en-ZA" sz="1300" b="0" u="none" dirty="0"/>
            <a:t>1. </a:t>
          </a:r>
          <a:r>
            <a:rPr lang="en-ZA" sz="1300" b="1" u="none" dirty="0"/>
            <a:t>The generator </a:t>
          </a:r>
          <a:r>
            <a:rPr lang="en-US" sz="1300" dirty="0"/>
            <a:t>apply to Eskom for grid connection, pay the applicable connection charges and signs the connection and use of system agreement.</a:t>
          </a:r>
          <a:endParaRPr lang="en-US" sz="1100" dirty="0"/>
        </a:p>
      </dgm:t>
    </dgm:pt>
    <dgm:pt modelId="{A80BC3CB-0AC7-4309-81D0-891E5418B819}" type="parTrans" cxnId="{595CDCB6-FA98-4970-A2AF-902459DEB7ED}">
      <dgm:prSet/>
      <dgm:spPr/>
      <dgm:t>
        <a:bodyPr/>
        <a:lstStyle/>
        <a:p>
          <a:endParaRPr lang="en-US"/>
        </a:p>
      </dgm:t>
    </dgm:pt>
    <dgm:pt modelId="{725844C5-A049-429E-91DA-C3B6574250A4}" type="sibTrans" cxnId="{595CDCB6-FA98-4970-A2AF-902459DEB7ED}">
      <dgm:prSet/>
      <dgm:spPr/>
      <dgm:t>
        <a:bodyPr/>
        <a:lstStyle/>
        <a:p>
          <a:endParaRPr lang="en-US"/>
        </a:p>
      </dgm:t>
    </dgm:pt>
    <dgm:pt modelId="{E32CB0B2-51BD-49F6-B4D4-6AEECAE40422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 spcFirstLastPara="0" vert="horz" wrap="square" lIns="49530" tIns="49530" rIns="49530" bIns="49530" numCol="1" spcCol="1270" anchor="ctr" anchorCtr="0"/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kern="1200" dirty="0">
              <a:solidFill>
                <a:srgbClr val="003896"/>
              </a:solidFill>
              <a:latin typeface="Arial"/>
              <a:ea typeface="+mn-ea"/>
              <a:cs typeface="Arial"/>
            </a:rPr>
            <a:t>3. A Generator use of system service agreement is created on the billing system to raise charges based on the MEC. The energy exported is credited on the nominated offtaker’s account.</a:t>
          </a:r>
          <a:endParaRPr lang="en-US" sz="1300" kern="1200" dirty="0">
            <a:solidFill>
              <a:srgbClr val="003896"/>
            </a:solidFill>
            <a:latin typeface="Arial"/>
            <a:ea typeface="+mn-ea"/>
            <a:cs typeface="Arial"/>
          </a:endParaRPr>
        </a:p>
      </dgm:t>
    </dgm:pt>
    <dgm:pt modelId="{67992B17-48A9-4C1E-A881-D009E81F53D6}" type="parTrans" cxnId="{CB8D7C8B-BCE1-4465-986D-E376AA54CE7F}">
      <dgm:prSet/>
      <dgm:spPr/>
      <dgm:t>
        <a:bodyPr/>
        <a:lstStyle/>
        <a:p>
          <a:endParaRPr lang="en-US"/>
        </a:p>
      </dgm:t>
    </dgm:pt>
    <dgm:pt modelId="{F5F87980-F134-4315-8A19-0F19B4A170CC}" type="sibTrans" cxnId="{CB8D7C8B-BCE1-4465-986D-E376AA54CE7F}">
      <dgm:prSet/>
      <dgm:spPr/>
      <dgm:t>
        <a:bodyPr/>
        <a:lstStyle/>
        <a:p>
          <a:endParaRPr lang="en-US"/>
        </a:p>
      </dgm:t>
    </dgm:pt>
    <dgm:pt modelId="{317907F8-EEDF-428F-9F6B-E98D936D8D83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 spcFirstLastPara="0" vert="horz" wrap="square" lIns="49530" tIns="49530" rIns="49530" bIns="49530" numCol="1" spcCol="1270" anchor="ctr" anchorCtr="0"/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b="0" u="none" kern="1200" dirty="0">
              <a:solidFill>
                <a:srgbClr val="003896"/>
              </a:solidFill>
              <a:latin typeface="Arial"/>
              <a:ea typeface="+mn-ea"/>
              <a:cs typeface="Arial"/>
            </a:rPr>
            <a:t>4. </a:t>
          </a:r>
          <a:r>
            <a:rPr lang="en-ZA" sz="1300" b="1" u="none" kern="1200" dirty="0">
              <a:solidFill>
                <a:srgbClr val="003896"/>
              </a:solidFill>
              <a:latin typeface="Arial"/>
              <a:ea typeface="+mn-ea"/>
              <a:cs typeface="Arial"/>
            </a:rPr>
            <a:t>The Offtaker </a:t>
          </a:r>
          <a:r>
            <a:rPr lang="en-ZA" sz="1300" kern="1200" dirty="0">
              <a:solidFill>
                <a:srgbClr val="003896"/>
              </a:solidFill>
              <a:latin typeface="Arial"/>
              <a:ea typeface="+mn-ea"/>
              <a:cs typeface="Arial"/>
            </a:rPr>
            <a:t>signs an amendment agreement to their supply agreement to account for the wheeled energy</a:t>
          </a:r>
          <a:endParaRPr lang="en-US" sz="1300" kern="1200" dirty="0">
            <a:solidFill>
              <a:srgbClr val="003896"/>
            </a:solidFill>
            <a:latin typeface="Arial"/>
            <a:ea typeface="+mn-ea"/>
            <a:cs typeface="Arial"/>
          </a:endParaRPr>
        </a:p>
      </dgm:t>
    </dgm:pt>
    <dgm:pt modelId="{83DB8DE4-AE95-4B1D-A46F-1A2344EFE014}" type="parTrans" cxnId="{FE15A8D0-03E5-465B-8773-1755B1B48623}">
      <dgm:prSet/>
      <dgm:spPr/>
      <dgm:t>
        <a:bodyPr/>
        <a:lstStyle/>
        <a:p>
          <a:endParaRPr lang="en-US"/>
        </a:p>
      </dgm:t>
    </dgm:pt>
    <dgm:pt modelId="{D44B2BF0-537A-4CB3-81CD-183BB1E3C964}" type="sibTrans" cxnId="{FE15A8D0-03E5-465B-8773-1755B1B48623}">
      <dgm:prSet/>
      <dgm:spPr/>
      <dgm:t>
        <a:bodyPr/>
        <a:lstStyle/>
        <a:p>
          <a:endParaRPr lang="en-US"/>
        </a:p>
      </dgm:t>
    </dgm:pt>
    <dgm:pt modelId="{48BCDBAF-24CA-4289-ADDC-97F82156F3A4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 spcFirstLastPara="0" vert="horz" wrap="square" lIns="49530" tIns="49530" rIns="49530" bIns="49530" numCol="1" spcCol="1270" anchor="ctr" anchorCtr="0"/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kern="1200" dirty="0">
              <a:solidFill>
                <a:srgbClr val="003896"/>
              </a:solidFill>
              <a:latin typeface="Arial"/>
              <a:ea typeface="+mn-ea"/>
              <a:cs typeface="Arial"/>
            </a:rPr>
            <a:t>6. No need for a quote on the load side, </a:t>
          </a:r>
          <a:r>
            <a:rPr lang="en-US" sz="1300" kern="1200" dirty="0">
              <a:solidFill>
                <a:srgbClr val="003896"/>
              </a:solidFill>
              <a:latin typeface="Arial"/>
              <a:ea typeface="+mn-ea"/>
              <a:cs typeface="Arial"/>
            </a:rPr>
            <a:t>unless if an upgrade or downgrade is required then normal quotation process for change in supply will apply. </a:t>
          </a:r>
        </a:p>
      </dgm:t>
    </dgm:pt>
    <dgm:pt modelId="{B03D8D68-865D-4F1D-91EA-4EC602423437}" type="parTrans" cxnId="{D1CC71C5-3A21-4CAC-8744-147AFBCDF4FD}">
      <dgm:prSet/>
      <dgm:spPr/>
      <dgm:t>
        <a:bodyPr/>
        <a:lstStyle/>
        <a:p>
          <a:endParaRPr lang="en-US"/>
        </a:p>
      </dgm:t>
    </dgm:pt>
    <dgm:pt modelId="{A484107E-9A0F-478F-B0EE-F5B9CD5B9C02}" type="sibTrans" cxnId="{D1CC71C5-3A21-4CAC-8744-147AFBCDF4FD}">
      <dgm:prSet/>
      <dgm:spPr/>
      <dgm:t>
        <a:bodyPr/>
        <a:lstStyle/>
        <a:p>
          <a:endParaRPr lang="en-US"/>
        </a:p>
      </dgm:t>
    </dgm:pt>
    <dgm:pt modelId="{1B82F8CB-A40A-494D-95BE-107268F07822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 spcFirstLastPara="0" vert="horz" wrap="square" lIns="49530" tIns="49530" rIns="49530" bIns="49530" numCol="1" spcCol="1270" anchor="ctr" anchorCtr="0"/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kern="1200" dirty="0">
              <a:solidFill>
                <a:srgbClr val="003896"/>
              </a:solidFill>
              <a:latin typeface="Arial"/>
              <a:ea typeface="+mn-ea"/>
              <a:cs typeface="Arial"/>
            </a:rPr>
            <a:t>7. Having a wheeling agreement in place does not exempt the customer from load shedding. </a:t>
          </a:r>
          <a:endParaRPr lang="en-US" sz="1300" kern="1200" dirty="0">
            <a:solidFill>
              <a:srgbClr val="003896"/>
            </a:solidFill>
            <a:latin typeface="Arial"/>
            <a:ea typeface="+mn-ea"/>
            <a:cs typeface="Arial"/>
          </a:endParaRPr>
        </a:p>
      </dgm:t>
    </dgm:pt>
    <dgm:pt modelId="{051CE21A-2504-48C9-B95D-EB182E2B7B18}" type="parTrans" cxnId="{83F0AD93-9DB9-43D5-B2F2-8251ABD787D3}">
      <dgm:prSet/>
      <dgm:spPr/>
      <dgm:t>
        <a:bodyPr/>
        <a:lstStyle/>
        <a:p>
          <a:endParaRPr lang="en-US"/>
        </a:p>
      </dgm:t>
    </dgm:pt>
    <dgm:pt modelId="{F195A428-A7FB-44A1-BE22-456F36678712}" type="sibTrans" cxnId="{83F0AD93-9DB9-43D5-B2F2-8251ABD787D3}">
      <dgm:prSet/>
      <dgm:spPr/>
      <dgm:t>
        <a:bodyPr/>
        <a:lstStyle/>
        <a:p>
          <a:endParaRPr lang="en-US"/>
        </a:p>
      </dgm:t>
    </dgm:pt>
    <dgm:pt modelId="{B54D6EE4-09FB-453B-B456-1EBF7AB01455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 spcFirstLastPara="0" vert="horz" wrap="square" lIns="49530" tIns="49530" rIns="49530" bIns="49530" numCol="1" spcCol="1270" anchor="ctr" anchorCtr="0"/>
        <a:lstStyle/>
        <a:p>
          <a:pPr marL="0"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kern="1200" dirty="0">
              <a:solidFill>
                <a:srgbClr val="003896"/>
              </a:solidFill>
              <a:latin typeface="Arial"/>
              <a:ea typeface="+mn-ea"/>
              <a:cs typeface="Arial"/>
            </a:rPr>
            <a:t>2. The generator nominates the offtaker/s in their connection and use of system agreement</a:t>
          </a:r>
          <a:endParaRPr lang="en-US" sz="1300" kern="1200" dirty="0">
            <a:solidFill>
              <a:srgbClr val="003896"/>
            </a:solidFill>
            <a:latin typeface="Arial"/>
            <a:ea typeface="+mn-ea"/>
            <a:cs typeface="Arial"/>
          </a:endParaRPr>
        </a:p>
      </dgm:t>
    </dgm:pt>
    <dgm:pt modelId="{0D6ACA47-3D34-4D3A-BA49-FD12A1771249}" type="sibTrans" cxnId="{C8C00686-7B83-496A-BFA1-70010B9589DC}">
      <dgm:prSet/>
      <dgm:spPr/>
      <dgm:t>
        <a:bodyPr/>
        <a:lstStyle/>
        <a:p>
          <a:endParaRPr lang="en-US"/>
        </a:p>
      </dgm:t>
    </dgm:pt>
    <dgm:pt modelId="{36081DA2-8606-49B9-9A7A-D661C95376AF}" type="parTrans" cxnId="{C8C00686-7B83-496A-BFA1-70010B9589DC}">
      <dgm:prSet/>
      <dgm:spPr/>
      <dgm:t>
        <a:bodyPr/>
        <a:lstStyle/>
        <a:p>
          <a:endParaRPr lang="en-US"/>
        </a:p>
      </dgm:t>
    </dgm:pt>
    <dgm:pt modelId="{F55C28A0-3987-4403-A0A0-85D99DD27394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 spcFirstLastPara="0" vert="horz" wrap="square" lIns="49530" tIns="49530" rIns="49530" bIns="49530" numCol="1" spcCol="1270" anchor="ctr" anchorCtr="0"/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kern="1200" dirty="0">
              <a:solidFill>
                <a:srgbClr val="003896"/>
              </a:solidFill>
              <a:latin typeface="Arial"/>
              <a:ea typeface="+mn-ea"/>
              <a:cs typeface="Arial"/>
            </a:rPr>
            <a:t>5. A separate service agreement is raised on the load account to subtract the wheeled energy using the NERSA approved Gen-wheeling tariff. The customer will still pay standard tariffs for the load supply.</a:t>
          </a:r>
          <a:endParaRPr lang="en-US" sz="1300" kern="1200" dirty="0">
            <a:solidFill>
              <a:srgbClr val="003896"/>
            </a:solidFill>
            <a:latin typeface="Arial"/>
            <a:ea typeface="+mn-ea"/>
            <a:cs typeface="Arial"/>
          </a:endParaRPr>
        </a:p>
      </dgm:t>
    </dgm:pt>
    <dgm:pt modelId="{ACE5BF21-E295-46EC-AEBD-47DEF5605A53}" type="sibTrans" cxnId="{93C986A9-5EEE-4B30-A5A1-B3E902C33E6A}">
      <dgm:prSet/>
      <dgm:spPr/>
      <dgm:t>
        <a:bodyPr/>
        <a:lstStyle/>
        <a:p>
          <a:endParaRPr lang="en-US"/>
        </a:p>
      </dgm:t>
    </dgm:pt>
    <dgm:pt modelId="{21A9BCA2-79B0-461E-9FA2-62BF02F80DBF}" type="parTrans" cxnId="{93C986A9-5EEE-4B30-A5A1-B3E902C33E6A}">
      <dgm:prSet/>
      <dgm:spPr/>
      <dgm:t>
        <a:bodyPr/>
        <a:lstStyle/>
        <a:p>
          <a:endParaRPr lang="en-US"/>
        </a:p>
      </dgm:t>
    </dgm:pt>
    <dgm:pt modelId="{48350904-182D-4E5B-A232-87D68864BB4D}" type="pres">
      <dgm:prSet presAssocID="{812F6168-6F60-4F2D-9405-8A338DCFDD42}" presName="linear" presStyleCnt="0">
        <dgm:presLayoutVars>
          <dgm:animLvl val="lvl"/>
          <dgm:resizeHandles val="exact"/>
        </dgm:presLayoutVars>
      </dgm:prSet>
      <dgm:spPr/>
    </dgm:pt>
    <dgm:pt modelId="{E6B86C72-24C8-4278-BA72-BDB0F9986CAF}" type="pres">
      <dgm:prSet presAssocID="{F32231A8-7BDD-49CB-A88F-091F1BB8D366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F45B2D77-FAA1-4D12-8235-D66AF343F4DA}" type="pres">
      <dgm:prSet presAssocID="{725844C5-A049-429E-91DA-C3B6574250A4}" presName="spacer" presStyleCnt="0"/>
      <dgm:spPr/>
    </dgm:pt>
    <dgm:pt modelId="{0105AE51-E8F5-483A-9324-722B4BBAF84A}" type="pres">
      <dgm:prSet presAssocID="{B54D6EE4-09FB-453B-B456-1EBF7AB01455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356823E6-36B1-40B9-9E33-C02C1883958F}" type="pres">
      <dgm:prSet presAssocID="{0D6ACA47-3D34-4D3A-BA49-FD12A1771249}" presName="spacer" presStyleCnt="0"/>
      <dgm:spPr/>
    </dgm:pt>
    <dgm:pt modelId="{E525596E-78C5-412B-9221-6E2CD336852C}" type="pres">
      <dgm:prSet presAssocID="{E32CB0B2-51BD-49F6-B4D4-6AEECAE40422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A915ABDD-A14C-43BA-A96F-8637510D0B37}" type="pres">
      <dgm:prSet presAssocID="{F5F87980-F134-4315-8A19-0F19B4A170CC}" presName="spacer" presStyleCnt="0"/>
      <dgm:spPr/>
    </dgm:pt>
    <dgm:pt modelId="{08757A9E-6D54-433E-86F0-210DC00A8CDC}" type="pres">
      <dgm:prSet presAssocID="{317907F8-EEDF-428F-9F6B-E98D936D8D83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19C31FD0-3CDD-48D6-B61E-BA3979D11C05}" type="pres">
      <dgm:prSet presAssocID="{D44B2BF0-537A-4CB3-81CD-183BB1E3C964}" presName="spacer" presStyleCnt="0"/>
      <dgm:spPr/>
    </dgm:pt>
    <dgm:pt modelId="{CA5535C0-B511-474E-B140-3EF68F31585B}" type="pres">
      <dgm:prSet presAssocID="{F55C28A0-3987-4403-A0A0-85D99DD27394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BEDF4BDA-D35E-415E-B58E-8EA806DA5670}" type="pres">
      <dgm:prSet presAssocID="{ACE5BF21-E295-46EC-AEBD-47DEF5605A53}" presName="spacer" presStyleCnt="0"/>
      <dgm:spPr/>
    </dgm:pt>
    <dgm:pt modelId="{5CB2BB99-5D49-48C6-88B3-7B12662CD40D}" type="pres">
      <dgm:prSet presAssocID="{48BCDBAF-24CA-4289-ADDC-97F82156F3A4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BAFF4D7C-979B-432C-90F5-13ED30899D56}" type="pres">
      <dgm:prSet presAssocID="{A484107E-9A0F-478F-B0EE-F5B9CD5B9C02}" presName="spacer" presStyleCnt="0"/>
      <dgm:spPr/>
    </dgm:pt>
    <dgm:pt modelId="{885C2035-6276-4C60-934F-DCF8930F5FC9}" type="pres">
      <dgm:prSet presAssocID="{1B82F8CB-A40A-494D-95BE-107268F07822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AEF6A61B-86D5-4517-B64C-55C9BF1C9C93}" type="presOf" srcId="{F32231A8-7BDD-49CB-A88F-091F1BB8D366}" destId="{E6B86C72-24C8-4278-BA72-BDB0F9986CAF}" srcOrd="0" destOrd="0" presId="urn:microsoft.com/office/officeart/2005/8/layout/vList2"/>
    <dgm:cxn modelId="{826FDF1F-6057-4957-AB51-6C23F48BACC1}" type="presOf" srcId="{1B82F8CB-A40A-494D-95BE-107268F07822}" destId="{885C2035-6276-4C60-934F-DCF8930F5FC9}" srcOrd="0" destOrd="0" presId="urn:microsoft.com/office/officeart/2005/8/layout/vList2"/>
    <dgm:cxn modelId="{BA32C027-F882-4794-A53F-110A86133C2A}" type="presOf" srcId="{B54D6EE4-09FB-453B-B456-1EBF7AB01455}" destId="{0105AE51-E8F5-483A-9324-722B4BBAF84A}" srcOrd="0" destOrd="0" presId="urn:microsoft.com/office/officeart/2005/8/layout/vList2"/>
    <dgm:cxn modelId="{F1BDA044-4332-405C-9EFA-EAF36E5AFD9E}" type="presOf" srcId="{48BCDBAF-24CA-4289-ADDC-97F82156F3A4}" destId="{5CB2BB99-5D49-48C6-88B3-7B12662CD40D}" srcOrd="0" destOrd="0" presId="urn:microsoft.com/office/officeart/2005/8/layout/vList2"/>
    <dgm:cxn modelId="{D589D945-3400-4D53-9E96-96CB0EFF3E2D}" type="presOf" srcId="{F55C28A0-3987-4403-A0A0-85D99DD27394}" destId="{CA5535C0-B511-474E-B140-3EF68F31585B}" srcOrd="0" destOrd="0" presId="urn:microsoft.com/office/officeart/2005/8/layout/vList2"/>
    <dgm:cxn modelId="{CFE1376A-30DE-4A1C-895A-E2F005138DD7}" type="presOf" srcId="{812F6168-6F60-4F2D-9405-8A338DCFDD42}" destId="{48350904-182D-4E5B-A232-87D68864BB4D}" srcOrd="0" destOrd="0" presId="urn:microsoft.com/office/officeart/2005/8/layout/vList2"/>
    <dgm:cxn modelId="{3D2A3F4D-5886-48D5-9C1E-D910B6CA8E03}" type="presOf" srcId="{317907F8-EEDF-428F-9F6B-E98D936D8D83}" destId="{08757A9E-6D54-433E-86F0-210DC00A8CDC}" srcOrd="0" destOrd="0" presId="urn:microsoft.com/office/officeart/2005/8/layout/vList2"/>
    <dgm:cxn modelId="{C8C00686-7B83-496A-BFA1-70010B9589DC}" srcId="{812F6168-6F60-4F2D-9405-8A338DCFDD42}" destId="{B54D6EE4-09FB-453B-B456-1EBF7AB01455}" srcOrd="1" destOrd="0" parTransId="{36081DA2-8606-49B9-9A7A-D661C95376AF}" sibTransId="{0D6ACA47-3D34-4D3A-BA49-FD12A1771249}"/>
    <dgm:cxn modelId="{CB8D7C8B-BCE1-4465-986D-E376AA54CE7F}" srcId="{812F6168-6F60-4F2D-9405-8A338DCFDD42}" destId="{E32CB0B2-51BD-49F6-B4D4-6AEECAE40422}" srcOrd="2" destOrd="0" parTransId="{67992B17-48A9-4C1E-A881-D009E81F53D6}" sibTransId="{F5F87980-F134-4315-8A19-0F19B4A170CC}"/>
    <dgm:cxn modelId="{83F0AD93-9DB9-43D5-B2F2-8251ABD787D3}" srcId="{812F6168-6F60-4F2D-9405-8A338DCFDD42}" destId="{1B82F8CB-A40A-494D-95BE-107268F07822}" srcOrd="6" destOrd="0" parTransId="{051CE21A-2504-48C9-B95D-EB182E2B7B18}" sibTransId="{F195A428-A7FB-44A1-BE22-456F36678712}"/>
    <dgm:cxn modelId="{44353C9A-C8B4-4756-8F28-F8B32F0D00DA}" type="presOf" srcId="{E32CB0B2-51BD-49F6-B4D4-6AEECAE40422}" destId="{E525596E-78C5-412B-9221-6E2CD336852C}" srcOrd="0" destOrd="0" presId="urn:microsoft.com/office/officeart/2005/8/layout/vList2"/>
    <dgm:cxn modelId="{93C986A9-5EEE-4B30-A5A1-B3E902C33E6A}" srcId="{812F6168-6F60-4F2D-9405-8A338DCFDD42}" destId="{F55C28A0-3987-4403-A0A0-85D99DD27394}" srcOrd="4" destOrd="0" parTransId="{21A9BCA2-79B0-461E-9FA2-62BF02F80DBF}" sibTransId="{ACE5BF21-E295-46EC-AEBD-47DEF5605A53}"/>
    <dgm:cxn modelId="{595CDCB6-FA98-4970-A2AF-902459DEB7ED}" srcId="{812F6168-6F60-4F2D-9405-8A338DCFDD42}" destId="{F32231A8-7BDD-49CB-A88F-091F1BB8D366}" srcOrd="0" destOrd="0" parTransId="{A80BC3CB-0AC7-4309-81D0-891E5418B819}" sibTransId="{725844C5-A049-429E-91DA-C3B6574250A4}"/>
    <dgm:cxn modelId="{D1CC71C5-3A21-4CAC-8744-147AFBCDF4FD}" srcId="{812F6168-6F60-4F2D-9405-8A338DCFDD42}" destId="{48BCDBAF-24CA-4289-ADDC-97F82156F3A4}" srcOrd="5" destOrd="0" parTransId="{B03D8D68-865D-4F1D-91EA-4EC602423437}" sibTransId="{A484107E-9A0F-478F-B0EE-F5B9CD5B9C02}"/>
    <dgm:cxn modelId="{FE15A8D0-03E5-465B-8773-1755B1B48623}" srcId="{812F6168-6F60-4F2D-9405-8A338DCFDD42}" destId="{317907F8-EEDF-428F-9F6B-E98D936D8D83}" srcOrd="3" destOrd="0" parTransId="{83DB8DE4-AE95-4B1D-A46F-1A2344EFE014}" sibTransId="{D44B2BF0-537A-4CB3-81CD-183BB1E3C964}"/>
    <dgm:cxn modelId="{8FE310C7-2634-4410-A999-ECE35077A67E}" type="presParOf" srcId="{48350904-182D-4E5B-A232-87D68864BB4D}" destId="{E6B86C72-24C8-4278-BA72-BDB0F9986CAF}" srcOrd="0" destOrd="0" presId="urn:microsoft.com/office/officeart/2005/8/layout/vList2"/>
    <dgm:cxn modelId="{252D9B88-918B-4E1A-BBDC-0D2BE842ABCE}" type="presParOf" srcId="{48350904-182D-4E5B-A232-87D68864BB4D}" destId="{F45B2D77-FAA1-4D12-8235-D66AF343F4DA}" srcOrd="1" destOrd="0" presId="urn:microsoft.com/office/officeart/2005/8/layout/vList2"/>
    <dgm:cxn modelId="{28C64F23-067E-4876-A83C-5A909EC03677}" type="presParOf" srcId="{48350904-182D-4E5B-A232-87D68864BB4D}" destId="{0105AE51-E8F5-483A-9324-722B4BBAF84A}" srcOrd="2" destOrd="0" presId="urn:microsoft.com/office/officeart/2005/8/layout/vList2"/>
    <dgm:cxn modelId="{0405E958-4F5D-4C41-B7A1-AD79F3F63496}" type="presParOf" srcId="{48350904-182D-4E5B-A232-87D68864BB4D}" destId="{356823E6-36B1-40B9-9E33-C02C1883958F}" srcOrd="3" destOrd="0" presId="urn:microsoft.com/office/officeart/2005/8/layout/vList2"/>
    <dgm:cxn modelId="{021B895A-0A0F-4E4E-A532-FF63F8570447}" type="presParOf" srcId="{48350904-182D-4E5B-A232-87D68864BB4D}" destId="{E525596E-78C5-412B-9221-6E2CD336852C}" srcOrd="4" destOrd="0" presId="urn:microsoft.com/office/officeart/2005/8/layout/vList2"/>
    <dgm:cxn modelId="{259A7B6F-80AF-4307-8930-BF99886BA45A}" type="presParOf" srcId="{48350904-182D-4E5B-A232-87D68864BB4D}" destId="{A915ABDD-A14C-43BA-A96F-8637510D0B37}" srcOrd="5" destOrd="0" presId="urn:microsoft.com/office/officeart/2005/8/layout/vList2"/>
    <dgm:cxn modelId="{B126B710-A293-4661-A1E5-1F527E0F25F6}" type="presParOf" srcId="{48350904-182D-4E5B-A232-87D68864BB4D}" destId="{08757A9E-6D54-433E-86F0-210DC00A8CDC}" srcOrd="6" destOrd="0" presId="urn:microsoft.com/office/officeart/2005/8/layout/vList2"/>
    <dgm:cxn modelId="{D155F893-DF21-4612-9909-0BF97AC448D1}" type="presParOf" srcId="{48350904-182D-4E5B-A232-87D68864BB4D}" destId="{19C31FD0-3CDD-48D6-B61E-BA3979D11C05}" srcOrd="7" destOrd="0" presId="urn:microsoft.com/office/officeart/2005/8/layout/vList2"/>
    <dgm:cxn modelId="{43BAEE55-53AD-400E-AE88-F0FADEE48F9B}" type="presParOf" srcId="{48350904-182D-4E5B-A232-87D68864BB4D}" destId="{CA5535C0-B511-474E-B140-3EF68F31585B}" srcOrd="8" destOrd="0" presId="urn:microsoft.com/office/officeart/2005/8/layout/vList2"/>
    <dgm:cxn modelId="{2631B545-B86C-4CA4-A79F-59D4C047106E}" type="presParOf" srcId="{48350904-182D-4E5B-A232-87D68864BB4D}" destId="{BEDF4BDA-D35E-415E-B58E-8EA806DA5670}" srcOrd="9" destOrd="0" presId="urn:microsoft.com/office/officeart/2005/8/layout/vList2"/>
    <dgm:cxn modelId="{D89E0BA9-61C5-4E4B-8F93-44EDE625B274}" type="presParOf" srcId="{48350904-182D-4E5B-A232-87D68864BB4D}" destId="{5CB2BB99-5D49-48C6-88B3-7B12662CD40D}" srcOrd="10" destOrd="0" presId="urn:microsoft.com/office/officeart/2005/8/layout/vList2"/>
    <dgm:cxn modelId="{11791EC0-557D-4A02-8D82-394CACC66CBB}" type="presParOf" srcId="{48350904-182D-4E5B-A232-87D68864BB4D}" destId="{BAFF4D7C-979B-432C-90F5-13ED30899D56}" srcOrd="11" destOrd="0" presId="urn:microsoft.com/office/officeart/2005/8/layout/vList2"/>
    <dgm:cxn modelId="{35AA8D3E-CE04-4F02-88AD-C13DA41789AC}" type="presParOf" srcId="{48350904-182D-4E5B-A232-87D68864BB4D}" destId="{885C2035-6276-4C60-934F-DCF8930F5FC9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B86C72-24C8-4278-BA72-BDB0F9986CAF}">
      <dsp:nvSpPr>
        <dsp:cNvPr id="0" name=""/>
        <dsp:cNvSpPr/>
      </dsp:nvSpPr>
      <dsp:spPr>
        <a:xfrm>
          <a:off x="0" y="351"/>
          <a:ext cx="8839789" cy="732061"/>
        </a:xfrm>
        <a:prstGeom prst="roundRect">
          <a:avLst/>
        </a:prstGeom>
        <a:solidFill>
          <a:schemeClr val="lt1"/>
        </a:solidFill>
        <a:ln w="25400" cap="flat" cmpd="sng" algn="ctr">
          <a:noFill/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300" b="1" u="sng" kern="1200" dirty="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b="0" u="none" kern="1200" dirty="0"/>
            <a:t>1. </a:t>
          </a:r>
          <a:r>
            <a:rPr lang="en-ZA" sz="1300" b="1" u="none" kern="1200" dirty="0"/>
            <a:t>The generator </a:t>
          </a:r>
          <a:r>
            <a:rPr lang="en-US" sz="1300" kern="1200" dirty="0"/>
            <a:t>apply to Eskom for grid connection, pay the applicable connection charges and signs the connection and use of system agreement.</a:t>
          </a:r>
          <a:endParaRPr lang="en-US" sz="1100" kern="1200" dirty="0"/>
        </a:p>
      </dsp:txBody>
      <dsp:txXfrm>
        <a:off x="35736" y="36087"/>
        <a:ext cx="8768317" cy="660589"/>
      </dsp:txXfrm>
    </dsp:sp>
    <dsp:sp modelId="{0105AE51-E8F5-483A-9324-722B4BBAF84A}">
      <dsp:nvSpPr>
        <dsp:cNvPr id="0" name=""/>
        <dsp:cNvSpPr/>
      </dsp:nvSpPr>
      <dsp:spPr>
        <a:xfrm>
          <a:off x="0" y="746714"/>
          <a:ext cx="8839789" cy="732061"/>
        </a:xfrm>
        <a:prstGeom prst="roundRect">
          <a:avLst/>
        </a:prstGeom>
        <a:solidFill>
          <a:schemeClr val="lt1"/>
        </a:solidFill>
        <a:ln w="25400" cap="flat" cmpd="sng" algn="ctr">
          <a:noFill/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kern="1200" dirty="0">
              <a:solidFill>
                <a:srgbClr val="003896"/>
              </a:solidFill>
              <a:latin typeface="Arial"/>
              <a:ea typeface="+mn-ea"/>
              <a:cs typeface="Arial"/>
            </a:rPr>
            <a:t>2. The generator nominates the offtaker/s in their connection and use of system agreement</a:t>
          </a:r>
          <a:endParaRPr lang="en-US" sz="1300" kern="1200" dirty="0">
            <a:solidFill>
              <a:srgbClr val="003896"/>
            </a:solidFill>
            <a:latin typeface="Arial"/>
            <a:ea typeface="+mn-ea"/>
            <a:cs typeface="Arial"/>
          </a:endParaRPr>
        </a:p>
      </dsp:txBody>
      <dsp:txXfrm>
        <a:off x="35736" y="782450"/>
        <a:ext cx="8768317" cy="660589"/>
      </dsp:txXfrm>
    </dsp:sp>
    <dsp:sp modelId="{E525596E-78C5-412B-9221-6E2CD336852C}">
      <dsp:nvSpPr>
        <dsp:cNvPr id="0" name=""/>
        <dsp:cNvSpPr/>
      </dsp:nvSpPr>
      <dsp:spPr>
        <a:xfrm>
          <a:off x="0" y="1493077"/>
          <a:ext cx="8839789" cy="732061"/>
        </a:xfrm>
        <a:prstGeom prst="roundRect">
          <a:avLst/>
        </a:prstGeom>
        <a:solidFill>
          <a:schemeClr val="lt1"/>
        </a:solidFill>
        <a:ln w="25400" cap="flat" cmpd="sng" algn="ctr">
          <a:noFill/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kern="1200" dirty="0">
              <a:solidFill>
                <a:srgbClr val="003896"/>
              </a:solidFill>
              <a:latin typeface="Arial"/>
              <a:ea typeface="+mn-ea"/>
              <a:cs typeface="Arial"/>
            </a:rPr>
            <a:t>3. A Generator use of system service agreement is created on the billing system to raise charges based on the MEC. The energy exported is credited on the nominated offtaker’s account.</a:t>
          </a:r>
          <a:endParaRPr lang="en-US" sz="1300" kern="1200" dirty="0">
            <a:solidFill>
              <a:srgbClr val="003896"/>
            </a:solidFill>
            <a:latin typeface="Arial"/>
            <a:ea typeface="+mn-ea"/>
            <a:cs typeface="Arial"/>
          </a:endParaRPr>
        </a:p>
      </dsp:txBody>
      <dsp:txXfrm>
        <a:off x="35736" y="1528813"/>
        <a:ext cx="8768317" cy="660589"/>
      </dsp:txXfrm>
    </dsp:sp>
    <dsp:sp modelId="{08757A9E-6D54-433E-86F0-210DC00A8CDC}">
      <dsp:nvSpPr>
        <dsp:cNvPr id="0" name=""/>
        <dsp:cNvSpPr/>
      </dsp:nvSpPr>
      <dsp:spPr>
        <a:xfrm>
          <a:off x="0" y="2239439"/>
          <a:ext cx="8839789" cy="732061"/>
        </a:xfrm>
        <a:prstGeom prst="roundRect">
          <a:avLst/>
        </a:prstGeom>
        <a:solidFill>
          <a:schemeClr val="lt1"/>
        </a:solidFill>
        <a:ln w="25400" cap="flat" cmpd="sng" algn="ctr">
          <a:noFill/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b="0" u="none" kern="1200" dirty="0">
              <a:solidFill>
                <a:srgbClr val="003896"/>
              </a:solidFill>
              <a:latin typeface="Arial"/>
              <a:ea typeface="+mn-ea"/>
              <a:cs typeface="Arial"/>
            </a:rPr>
            <a:t>4. </a:t>
          </a:r>
          <a:r>
            <a:rPr lang="en-ZA" sz="1300" b="1" u="none" kern="1200" dirty="0">
              <a:solidFill>
                <a:srgbClr val="003896"/>
              </a:solidFill>
              <a:latin typeface="Arial"/>
              <a:ea typeface="+mn-ea"/>
              <a:cs typeface="Arial"/>
            </a:rPr>
            <a:t>The Offtaker </a:t>
          </a:r>
          <a:r>
            <a:rPr lang="en-ZA" sz="1300" kern="1200" dirty="0">
              <a:solidFill>
                <a:srgbClr val="003896"/>
              </a:solidFill>
              <a:latin typeface="Arial"/>
              <a:ea typeface="+mn-ea"/>
              <a:cs typeface="Arial"/>
            </a:rPr>
            <a:t>signs an amendment agreement to their supply agreement to account for the wheeled energy</a:t>
          </a:r>
          <a:endParaRPr lang="en-US" sz="1300" kern="1200" dirty="0">
            <a:solidFill>
              <a:srgbClr val="003896"/>
            </a:solidFill>
            <a:latin typeface="Arial"/>
            <a:ea typeface="+mn-ea"/>
            <a:cs typeface="Arial"/>
          </a:endParaRPr>
        </a:p>
      </dsp:txBody>
      <dsp:txXfrm>
        <a:off x="35736" y="2275175"/>
        <a:ext cx="8768317" cy="660589"/>
      </dsp:txXfrm>
    </dsp:sp>
    <dsp:sp modelId="{CA5535C0-B511-474E-B140-3EF68F31585B}">
      <dsp:nvSpPr>
        <dsp:cNvPr id="0" name=""/>
        <dsp:cNvSpPr/>
      </dsp:nvSpPr>
      <dsp:spPr>
        <a:xfrm>
          <a:off x="0" y="2985802"/>
          <a:ext cx="8839789" cy="732061"/>
        </a:xfrm>
        <a:prstGeom prst="roundRect">
          <a:avLst/>
        </a:prstGeom>
        <a:solidFill>
          <a:schemeClr val="lt1"/>
        </a:solidFill>
        <a:ln w="25400" cap="flat" cmpd="sng" algn="ctr">
          <a:noFill/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kern="1200" dirty="0">
              <a:solidFill>
                <a:srgbClr val="003896"/>
              </a:solidFill>
              <a:latin typeface="Arial"/>
              <a:ea typeface="+mn-ea"/>
              <a:cs typeface="Arial"/>
            </a:rPr>
            <a:t>5. A separate service agreement is raised on the load account to subtract the wheeled energy using the NERSA approved Gen-wheeling tariff. The customer will still pay standard tariffs for the load supply.</a:t>
          </a:r>
          <a:endParaRPr lang="en-US" sz="1300" kern="1200" dirty="0">
            <a:solidFill>
              <a:srgbClr val="003896"/>
            </a:solidFill>
            <a:latin typeface="Arial"/>
            <a:ea typeface="+mn-ea"/>
            <a:cs typeface="Arial"/>
          </a:endParaRPr>
        </a:p>
      </dsp:txBody>
      <dsp:txXfrm>
        <a:off x="35736" y="3021538"/>
        <a:ext cx="8768317" cy="660589"/>
      </dsp:txXfrm>
    </dsp:sp>
    <dsp:sp modelId="{5CB2BB99-5D49-48C6-88B3-7B12662CD40D}">
      <dsp:nvSpPr>
        <dsp:cNvPr id="0" name=""/>
        <dsp:cNvSpPr/>
      </dsp:nvSpPr>
      <dsp:spPr>
        <a:xfrm>
          <a:off x="0" y="3732165"/>
          <a:ext cx="8839789" cy="732061"/>
        </a:xfrm>
        <a:prstGeom prst="roundRect">
          <a:avLst/>
        </a:prstGeom>
        <a:solidFill>
          <a:schemeClr val="lt1"/>
        </a:solidFill>
        <a:ln w="25400" cap="flat" cmpd="sng" algn="ctr">
          <a:noFill/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kern="1200" dirty="0">
              <a:solidFill>
                <a:srgbClr val="003896"/>
              </a:solidFill>
              <a:latin typeface="Arial"/>
              <a:ea typeface="+mn-ea"/>
              <a:cs typeface="Arial"/>
            </a:rPr>
            <a:t>6. No need for a quote on the load side, </a:t>
          </a:r>
          <a:r>
            <a:rPr lang="en-US" sz="1300" kern="1200" dirty="0">
              <a:solidFill>
                <a:srgbClr val="003896"/>
              </a:solidFill>
              <a:latin typeface="Arial"/>
              <a:ea typeface="+mn-ea"/>
              <a:cs typeface="Arial"/>
            </a:rPr>
            <a:t>unless if an upgrade or downgrade is required then normal quotation process for change in supply will apply. </a:t>
          </a:r>
        </a:p>
      </dsp:txBody>
      <dsp:txXfrm>
        <a:off x="35736" y="3767901"/>
        <a:ext cx="8768317" cy="660589"/>
      </dsp:txXfrm>
    </dsp:sp>
    <dsp:sp modelId="{885C2035-6276-4C60-934F-DCF8930F5FC9}">
      <dsp:nvSpPr>
        <dsp:cNvPr id="0" name=""/>
        <dsp:cNvSpPr/>
      </dsp:nvSpPr>
      <dsp:spPr>
        <a:xfrm>
          <a:off x="0" y="4478528"/>
          <a:ext cx="8839789" cy="732061"/>
        </a:xfrm>
        <a:prstGeom prst="roundRect">
          <a:avLst/>
        </a:prstGeom>
        <a:solidFill>
          <a:schemeClr val="lt1"/>
        </a:solidFill>
        <a:ln w="25400" cap="flat" cmpd="sng" algn="ctr">
          <a:noFill/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kern="1200" dirty="0">
              <a:solidFill>
                <a:srgbClr val="003896"/>
              </a:solidFill>
              <a:latin typeface="Arial"/>
              <a:ea typeface="+mn-ea"/>
              <a:cs typeface="Arial"/>
            </a:rPr>
            <a:t>7. Having a wheeling agreement in place does not exempt the customer from load shedding. </a:t>
          </a:r>
          <a:endParaRPr lang="en-US" sz="1300" kern="1200" dirty="0">
            <a:solidFill>
              <a:srgbClr val="003896"/>
            </a:solidFill>
            <a:latin typeface="Arial"/>
            <a:ea typeface="+mn-ea"/>
            <a:cs typeface="Arial"/>
          </a:endParaRPr>
        </a:p>
      </dsp:txBody>
      <dsp:txXfrm>
        <a:off x="35736" y="4514264"/>
        <a:ext cx="8768317" cy="660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E79EC-29B1-4A54-B46B-ADFA5C0A41D5}" type="datetimeFigureOut">
              <a:rPr lang="en-ZA" smtClean="0"/>
              <a:t>2025/04/14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ZA"/>
              <a:t>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A291F-663B-47B1-87DD-51E5B01DA0A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85645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6CE53-274E-4A09-A27A-1D216EA4C6A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721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3F3CB2-D0F4-4DE1-93B7-9F654AF51A8E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774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D1191-E37A-6469-4BB1-2F32FC7CA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BE7814-7F6D-0624-822B-5DAB4C3859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4F5B7D-761B-DDA5-96FD-A9B433FD7C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08913-E2B8-B423-F430-1BAEDD556E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3F3CB2-D0F4-4DE1-93B7-9F654AF51A8E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5001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6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18.emf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7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18.emf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7.emf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365650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06292CE-35FA-6E16-4E5E-A68EE9A5D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680" y="6356350"/>
            <a:ext cx="1079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DDBAB9D-F630-EF72-1E01-F6D8D4E5B0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7802" y="6356350"/>
            <a:ext cx="34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56944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F9EF73-3398-4DE5-ABCF-006801EF8AA1}" type="datetimeFigureOut">
              <a:rPr lang="en-ZA" smtClean="0"/>
              <a:t>2025/04/14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76185" y="6453189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E1319-4C02-4DB4-AFEC-8285B43F621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4218919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F9EF73-3398-4DE5-ABCF-006801EF8AA1}" type="datetimeFigureOut">
              <a:rPr lang="en-ZA" smtClean="0"/>
              <a:t>2025/04/14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76185" y="6453189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E1319-4C02-4DB4-AFEC-8285B43F621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94122703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F9EF73-3398-4DE5-ABCF-006801EF8AA1}" type="datetimeFigureOut">
              <a:rPr lang="en-ZA" smtClean="0"/>
              <a:t>2025/04/14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76185" y="6453189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E1319-4C02-4DB4-AFEC-8285B43F621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52236848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F9EF73-3398-4DE5-ABCF-006801EF8AA1}" type="datetimeFigureOut">
              <a:rPr lang="en-ZA" smtClean="0"/>
              <a:t>2025/04/14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76185" y="6453189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E1319-4C02-4DB4-AFEC-8285B43F621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77418455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F9EF73-3398-4DE5-ABCF-006801EF8AA1}" type="datetimeFigureOut">
              <a:rPr lang="en-ZA" smtClean="0"/>
              <a:t>2025/04/14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76185" y="6453189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E1319-4C02-4DB4-AFEC-8285B43F621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20718439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61967" y="166689"/>
            <a:ext cx="2791884" cy="6315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084" y="166689"/>
            <a:ext cx="8176683" cy="6315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F9EF73-3398-4DE5-ABCF-006801EF8AA1}" type="datetimeFigureOut">
              <a:rPr lang="en-ZA" smtClean="0"/>
              <a:t>2025/04/14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76185" y="6453189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E1319-4C02-4DB4-AFEC-8285B43F621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988541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82085" y="166689"/>
            <a:ext cx="11171767" cy="6315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F9EF73-3398-4DE5-ABCF-006801EF8AA1}" type="datetimeFigureOut">
              <a:rPr lang="en-ZA" smtClean="0"/>
              <a:t>2025/04/14</a:t>
            </a:fld>
            <a:endParaRPr lang="en-ZA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5135034" y="6453189"/>
            <a:ext cx="1344084" cy="268287"/>
          </a:xfrm>
        </p:spPr>
        <p:txBody>
          <a:bodyPr/>
          <a:lstStyle>
            <a:lvl1pPr>
              <a:defRPr/>
            </a:lvl1pPr>
          </a:lstStyle>
          <a:p>
            <a:fld id="{792E1319-4C02-4DB4-AFEC-8285B43F621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75888432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8" descr="logo smal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52934" y="517525"/>
            <a:ext cx="2500649" cy="607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1"/>
          <p:cNvSpPr>
            <a:spLocks noChangeArrowheads="1"/>
          </p:cNvSpPr>
          <p:nvPr userDrawn="1"/>
        </p:nvSpPr>
        <p:spPr bwMode="auto">
          <a:xfrm>
            <a:off x="-6350" y="0"/>
            <a:ext cx="12198351" cy="685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7" name="Picture 23" descr="dd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50" y="0"/>
            <a:ext cx="2434167" cy="685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 userDrawn="1">
            <p:ph type="ctrTitle"/>
          </p:nvPr>
        </p:nvSpPr>
        <p:spPr>
          <a:xfrm>
            <a:off x="4078819" y="3271839"/>
            <a:ext cx="7393516" cy="676275"/>
          </a:xfrm>
        </p:spPr>
        <p:txBody>
          <a:bodyPr anchor="b"/>
          <a:lstStyle>
            <a:lvl1pPr>
              <a:defRPr>
                <a:solidFill>
                  <a:srgbClr val="003896"/>
                </a:solidFill>
              </a:defRPr>
            </a:lvl1pPr>
          </a:lstStyle>
          <a:p>
            <a:r>
              <a:rPr lang="en-ZA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4078819" y="4092577"/>
            <a:ext cx="7393516" cy="222091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83725B"/>
                </a:solidFill>
              </a:defRPr>
            </a:lvl1pPr>
          </a:lstStyle>
          <a:p>
            <a:r>
              <a:rPr lang="en-ZA"/>
              <a:t>Click to edit Master subtitle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E52677A-0F1E-8A76-F436-BBBA4919CE99}"/>
              </a:ext>
            </a:extLst>
          </p:cNvPr>
          <p:cNvGrpSpPr/>
          <p:nvPr userDrawn="1"/>
        </p:nvGrpSpPr>
        <p:grpSpPr>
          <a:xfrm>
            <a:off x="228600" y="620713"/>
            <a:ext cx="2595972" cy="5792789"/>
            <a:chOff x="228600" y="620713"/>
            <a:chExt cx="3524250" cy="5792789"/>
          </a:xfrm>
        </p:grpSpPr>
        <p:sp>
          <p:nvSpPr>
            <p:cNvPr id="8" name="Oval 101"/>
            <p:cNvSpPr>
              <a:spLocks noChangeArrowheads="1"/>
            </p:cNvSpPr>
            <p:nvPr userDrawn="1"/>
          </p:nvSpPr>
          <p:spPr bwMode="auto">
            <a:xfrm>
              <a:off x="491067" y="1300163"/>
              <a:ext cx="3064934" cy="2297113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Oval 103"/>
            <p:cNvSpPr>
              <a:spLocks noChangeArrowheads="1"/>
            </p:cNvSpPr>
            <p:nvPr userDrawn="1"/>
          </p:nvSpPr>
          <p:spPr bwMode="auto">
            <a:xfrm>
              <a:off x="459317" y="1225550"/>
              <a:ext cx="3145367" cy="237172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Oval 104"/>
            <p:cNvSpPr>
              <a:spLocks noChangeArrowheads="1"/>
            </p:cNvSpPr>
            <p:nvPr userDrawn="1"/>
          </p:nvSpPr>
          <p:spPr bwMode="auto">
            <a:xfrm>
              <a:off x="342900" y="1225550"/>
              <a:ext cx="3147484" cy="237172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Oval 105"/>
            <p:cNvSpPr>
              <a:spLocks noChangeArrowheads="1"/>
            </p:cNvSpPr>
            <p:nvPr userDrawn="1"/>
          </p:nvSpPr>
          <p:spPr bwMode="auto">
            <a:xfrm>
              <a:off x="508000" y="1274763"/>
              <a:ext cx="3145367" cy="237172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Oval 106"/>
            <p:cNvSpPr>
              <a:spLocks noChangeArrowheads="1"/>
            </p:cNvSpPr>
            <p:nvPr userDrawn="1"/>
          </p:nvSpPr>
          <p:spPr bwMode="auto">
            <a:xfrm>
              <a:off x="410633" y="1201738"/>
              <a:ext cx="3145367" cy="235902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Oval 107"/>
            <p:cNvSpPr>
              <a:spLocks noChangeArrowheads="1"/>
            </p:cNvSpPr>
            <p:nvPr userDrawn="1"/>
          </p:nvSpPr>
          <p:spPr bwMode="auto">
            <a:xfrm>
              <a:off x="590550" y="1323975"/>
              <a:ext cx="3145367" cy="237172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Oval 108"/>
            <p:cNvSpPr>
              <a:spLocks noChangeArrowheads="1"/>
            </p:cNvSpPr>
            <p:nvPr userDrawn="1"/>
          </p:nvSpPr>
          <p:spPr bwMode="auto">
            <a:xfrm>
              <a:off x="228600" y="1323975"/>
              <a:ext cx="3145367" cy="237172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Oval 109"/>
            <p:cNvSpPr>
              <a:spLocks noChangeArrowheads="1"/>
            </p:cNvSpPr>
            <p:nvPr userDrawn="1"/>
          </p:nvSpPr>
          <p:spPr bwMode="auto">
            <a:xfrm>
              <a:off x="607483" y="1201738"/>
              <a:ext cx="3145367" cy="235902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Oval 110"/>
            <p:cNvSpPr>
              <a:spLocks noChangeArrowheads="1"/>
            </p:cNvSpPr>
            <p:nvPr userDrawn="1"/>
          </p:nvSpPr>
          <p:spPr bwMode="auto">
            <a:xfrm>
              <a:off x="1299633" y="669925"/>
              <a:ext cx="1564217" cy="1185863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Oval 111"/>
            <p:cNvSpPr>
              <a:spLocks noChangeArrowheads="1"/>
            </p:cNvSpPr>
            <p:nvPr userDrawn="1"/>
          </p:nvSpPr>
          <p:spPr bwMode="auto">
            <a:xfrm>
              <a:off x="1331383" y="706438"/>
              <a:ext cx="1498600" cy="1123950"/>
            </a:xfrm>
            <a:prstGeom prst="ellipse">
              <a:avLst/>
            </a:prstGeom>
            <a:solidFill>
              <a:srgbClr val="8C7F6D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Oval 112"/>
            <p:cNvSpPr>
              <a:spLocks noChangeArrowheads="1"/>
            </p:cNvSpPr>
            <p:nvPr userDrawn="1"/>
          </p:nvSpPr>
          <p:spPr bwMode="auto">
            <a:xfrm>
              <a:off x="1265767" y="633413"/>
              <a:ext cx="1629833" cy="122237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Oval 113"/>
            <p:cNvSpPr>
              <a:spLocks noChangeArrowheads="1"/>
            </p:cNvSpPr>
            <p:nvPr userDrawn="1"/>
          </p:nvSpPr>
          <p:spPr bwMode="auto">
            <a:xfrm>
              <a:off x="1217083" y="633413"/>
              <a:ext cx="1612900" cy="122237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Oval 114"/>
            <p:cNvSpPr>
              <a:spLocks noChangeArrowheads="1"/>
            </p:cNvSpPr>
            <p:nvPr userDrawn="1"/>
          </p:nvSpPr>
          <p:spPr bwMode="auto">
            <a:xfrm>
              <a:off x="1299633" y="657225"/>
              <a:ext cx="1629833" cy="1223963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Oval 115"/>
            <p:cNvSpPr>
              <a:spLocks noChangeArrowheads="1"/>
            </p:cNvSpPr>
            <p:nvPr userDrawn="1"/>
          </p:nvSpPr>
          <p:spPr bwMode="auto">
            <a:xfrm>
              <a:off x="1248833" y="620713"/>
              <a:ext cx="1615017" cy="122237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Oval 116"/>
            <p:cNvSpPr>
              <a:spLocks noChangeArrowheads="1"/>
            </p:cNvSpPr>
            <p:nvPr userDrawn="1"/>
          </p:nvSpPr>
          <p:spPr bwMode="auto">
            <a:xfrm>
              <a:off x="1331383" y="706438"/>
              <a:ext cx="1498600" cy="1123950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Oval 117"/>
            <p:cNvSpPr>
              <a:spLocks noChangeArrowheads="1"/>
            </p:cNvSpPr>
            <p:nvPr userDrawn="1"/>
          </p:nvSpPr>
          <p:spPr bwMode="auto">
            <a:xfrm>
              <a:off x="1348317" y="706438"/>
              <a:ext cx="1466850" cy="1100138"/>
            </a:xfrm>
            <a:prstGeom prst="ellipse">
              <a:avLst/>
            </a:prstGeom>
            <a:noFill/>
            <a:ln w="0">
              <a:solidFill>
                <a:srgbClr val="83725B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Oval 119"/>
            <p:cNvSpPr>
              <a:spLocks noChangeArrowheads="1"/>
            </p:cNvSpPr>
            <p:nvPr userDrawn="1"/>
          </p:nvSpPr>
          <p:spPr bwMode="auto">
            <a:xfrm>
              <a:off x="1348317" y="620713"/>
              <a:ext cx="1629833" cy="122237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Oval 120"/>
            <p:cNvSpPr>
              <a:spLocks noChangeArrowheads="1"/>
            </p:cNvSpPr>
            <p:nvPr userDrawn="1"/>
          </p:nvSpPr>
          <p:spPr bwMode="auto">
            <a:xfrm>
              <a:off x="1151467" y="695325"/>
              <a:ext cx="1629833" cy="120967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Oval 121"/>
            <p:cNvSpPr>
              <a:spLocks noChangeArrowheads="1"/>
            </p:cNvSpPr>
            <p:nvPr userDrawn="1"/>
          </p:nvSpPr>
          <p:spPr bwMode="auto">
            <a:xfrm>
              <a:off x="1348317" y="695325"/>
              <a:ext cx="1615017" cy="120967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Oval 122"/>
            <p:cNvSpPr>
              <a:spLocks noChangeArrowheads="1"/>
            </p:cNvSpPr>
            <p:nvPr userDrawn="1"/>
          </p:nvSpPr>
          <p:spPr bwMode="auto">
            <a:xfrm>
              <a:off x="558800" y="3178176"/>
              <a:ext cx="2567517" cy="1912938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Oval 123"/>
            <p:cNvSpPr>
              <a:spLocks noChangeArrowheads="1"/>
            </p:cNvSpPr>
            <p:nvPr userDrawn="1"/>
          </p:nvSpPr>
          <p:spPr bwMode="auto">
            <a:xfrm>
              <a:off x="641350" y="3227388"/>
              <a:ext cx="2402417" cy="1814513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Oval 124"/>
            <p:cNvSpPr>
              <a:spLocks noChangeArrowheads="1"/>
            </p:cNvSpPr>
            <p:nvPr userDrawn="1"/>
          </p:nvSpPr>
          <p:spPr bwMode="auto">
            <a:xfrm>
              <a:off x="524933" y="3116263"/>
              <a:ext cx="2635250" cy="1974851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Oval 125"/>
            <p:cNvSpPr>
              <a:spLocks noChangeArrowheads="1"/>
            </p:cNvSpPr>
            <p:nvPr userDrawn="1"/>
          </p:nvSpPr>
          <p:spPr bwMode="auto">
            <a:xfrm>
              <a:off x="442383" y="3116263"/>
              <a:ext cx="2618317" cy="1974851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Oval 126"/>
            <p:cNvSpPr>
              <a:spLocks noChangeArrowheads="1"/>
            </p:cNvSpPr>
            <p:nvPr userDrawn="1"/>
          </p:nvSpPr>
          <p:spPr bwMode="auto">
            <a:xfrm>
              <a:off x="573617" y="3152776"/>
              <a:ext cx="2635250" cy="1976438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Oval 127"/>
            <p:cNvSpPr>
              <a:spLocks noChangeArrowheads="1"/>
            </p:cNvSpPr>
            <p:nvPr userDrawn="1"/>
          </p:nvSpPr>
          <p:spPr bwMode="auto">
            <a:xfrm>
              <a:off x="491067" y="3090863"/>
              <a:ext cx="2635250" cy="1976438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Oval 129"/>
            <p:cNvSpPr>
              <a:spLocks noChangeArrowheads="1"/>
            </p:cNvSpPr>
            <p:nvPr userDrawn="1"/>
          </p:nvSpPr>
          <p:spPr bwMode="auto">
            <a:xfrm>
              <a:off x="342900" y="3201988"/>
              <a:ext cx="2620434" cy="1976438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Oval 130"/>
            <p:cNvSpPr>
              <a:spLocks noChangeArrowheads="1"/>
            </p:cNvSpPr>
            <p:nvPr userDrawn="1"/>
          </p:nvSpPr>
          <p:spPr bwMode="auto">
            <a:xfrm>
              <a:off x="656167" y="3090863"/>
              <a:ext cx="2635250" cy="1976438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Oval 131"/>
            <p:cNvSpPr>
              <a:spLocks noChangeArrowheads="1"/>
            </p:cNvSpPr>
            <p:nvPr userDrawn="1"/>
          </p:nvSpPr>
          <p:spPr bwMode="auto">
            <a:xfrm>
              <a:off x="641350" y="3201988"/>
              <a:ext cx="2633134" cy="1976438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Oval 132"/>
            <p:cNvSpPr>
              <a:spLocks noChangeArrowheads="1"/>
            </p:cNvSpPr>
            <p:nvPr userDrawn="1"/>
          </p:nvSpPr>
          <p:spPr bwMode="auto">
            <a:xfrm>
              <a:off x="1299633" y="4746626"/>
              <a:ext cx="2123017" cy="1604963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Oval 133"/>
            <p:cNvSpPr>
              <a:spLocks noChangeArrowheads="1"/>
            </p:cNvSpPr>
            <p:nvPr userDrawn="1"/>
          </p:nvSpPr>
          <p:spPr bwMode="auto">
            <a:xfrm>
              <a:off x="1365250" y="4795839"/>
              <a:ext cx="1991783" cy="1506538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Oval 134"/>
            <p:cNvSpPr>
              <a:spLocks noChangeArrowheads="1"/>
            </p:cNvSpPr>
            <p:nvPr userDrawn="1"/>
          </p:nvSpPr>
          <p:spPr bwMode="auto">
            <a:xfrm>
              <a:off x="1265767" y="4697414"/>
              <a:ext cx="2190750" cy="164147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" name="Oval 135"/>
            <p:cNvSpPr>
              <a:spLocks noChangeArrowheads="1"/>
            </p:cNvSpPr>
            <p:nvPr userDrawn="1"/>
          </p:nvSpPr>
          <p:spPr bwMode="auto">
            <a:xfrm>
              <a:off x="1200150" y="4697414"/>
              <a:ext cx="2173817" cy="164147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Oval 136"/>
            <p:cNvSpPr>
              <a:spLocks noChangeArrowheads="1"/>
            </p:cNvSpPr>
            <p:nvPr userDrawn="1"/>
          </p:nvSpPr>
          <p:spPr bwMode="auto">
            <a:xfrm>
              <a:off x="1316567" y="4733926"/>
              <a:ext cx="2173817" cy="1643063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" name="Oval 137"/>
            <p:cNvSpPr>
              <a:spLocks noChangeArrowheads="1"/>
            </p:cNvSpPr>
            <p:nvPr userDrawn="1"/>
          </p:nvSpPr>
          <p:spPr bwMode="auto">
            <a:xfrm>
              <a:off x="1234017" y="4684714"/>
              <a:ext cx="2188634" cy="1643063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" name="Oval 139"/>
            <p:cNvSpPr>
              <a:spLocks noChangeArrowheads="1"/>
            </p:cNvSpPr>
            <p:nvPr userDrawn="1"/>
          </p:nvSpPr>
          <p:spPr bwMode="auto">
            <a:xfrm>
              <a:off x="1117600" y="4770439"/>
              <a:ext cx="2173817" cy="1643063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Oval 140"/>
            <p:cNvSpPr>
              <a:spLocks noChangeArrowheads="1"/>
            </p:cNvSpPr>
            <p:nvPr userDrawn="1"/>
          </p:nvSpPr>
          <p:spPr bwMode="auto">
            <a:xfrm>
              <a:off x="1365250" y="4770439"/>
              <a:ext cx="2190750" cy="1643063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Oval 141"/>
            <p:cNvSpPr>
              <a:spLocks noChangeArrowheads="1"/>
            </p:cNvSpPr>
            <p:nvPr userDrawn="1"/>
          </p:nvSpPr>
          <p:spPr bwMode="auto">
            <a:xfrm>
              <a:off x="1382183" y="4684714"/>
              <a:ext cx="2173817" cy="1643063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52" name="Picture 5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2183" y="4787903"/>
              <a:ext cx="1974848" cy="1542436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grpSp>
          <p:nvGrpSpPr>
            <p:cNvPr id="56" name="Group 55"/>
            <p:cNvGrpSpPr/>
            <p:nvPr userDrawn="1"/>
          </p:nvGrpSpPr>
          <p:grpSpPr>
            <a:xfrm>
              <a:off x="515098" y="1274764"/>
              <a:ext cx="3065243" cy="3784332"/>
              <a:chOff x="386324" y="1274764"/>
              <a:chExt cx="2298932" cy="3784332"/>
            </a:xfrm>
          </p:grpSpPr>
          <p:pic>
            <p:nvPicPr>
              <p:cNvPr id="49" name="Picture 20"/>
              <p:cNvPicPr>
                <a:picLocks noChangeAspect="1" noChangeArrowheads="1"/>
              </p:cNvPicPr>
              <p:nvPr userDrawn="1"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86324" y="1274764"/>
                <a:ext cx="2298932" cy="2273300"/>
              </a:xfrm>
              <a:prstGeom prst="ellipse">
                <a:avLst/>
              </a:prstGeom>
              <a:ln>
                <a:noFill/>
              </a:ln>
              <a:effectLst/>
            </p:spPr>
          </p:pic>
          <p:pic>
            <p:nvPicPr>
              <p:cNvPr id="2" name="Picture 1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326" y="3205163"/>
                <a:ext cx="1932413" cy="1853933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pic>
          <p:nvPicPr>
            <p:cNvPr id="53" name="Picture 7" descr="http://www.scienzagiovane.unibo.it/pannelli/images/tettofisica.jp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9339" y="677198"/>
              <a:ext cx="1564955" cy="107554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37432692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0E887-6FAA-4452-87EE-DD0C07611B62}" type="datetime1">
              <a:rPr lang="en-ZA"/>
              <a:pPr>
                <a:defRPr/>
              </a:pPr>
              <a:t>2025/04/14</a:t>
            </a:fld>
            <a:endParaRPr lang="en-ZA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DEEE6-EFFA-4D30-9282-3A12809DCC43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73512413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8F7B5-063C-49D1-9780-722F41CD1808}" type="datetime1">
              <a:rPr lang="en-ZA"/>
              <a:pPr>
                <a:defRPr/>
              </a:pPr>
              <a:t>2025/04/14</a:t>
            </a:fld>
            <a:endParaRPr lang="en-ZA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E37DA-25DC-4138-B47B-76F340187FCB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7967217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21923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3A6B3C0-BE11-BB1E-37B2-3F2CECBAC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680" y="6356350"/>
            <a:ext cx="1079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AA2B460-5729-C216-9BDA-BB746E74BC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7802" y="6356350"/>
            <a:ext cx="34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41936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2084" y="1436690"/>
            <a:ext cx="5484283" cy="5045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9569" y="1436690"/>
            <a:ext cx="5484284" cy="5045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FE854-FEF4-4F0F-8D3F-7263BDEC8620}" type="datetime1">
              <a:rPr lang="en-ZA"/>
              <a:pPr>
                <a:defRPr/>
              </a:pPr>
              <a:t>2025/04/14</a:t>
            </a:fld>
            <a:endParaRPr lang="en-ZA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B1AC0-BD1D-49A6-A131-4753BFFA91AF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99420907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513F0-1B89-405B-AFD7-EB40C0BDFBD5}" type="datetime1">
              <a:rPr lang="en-ZA"/>
              <a:pPr>
                <a:defRPr/>
              </a:pPr>
              <a:t>2025/04/14</a:t>
            </a:fld>
            <a:endParaRPr lang="en-ZA"/>
          </a:p>
        </p:txBody>
      </p:sp>
      <p:sp>
        <p:nvSpPr>
          <p:cNvPr id="8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9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7B663-D47A-48EC-86A2-0154DA7A3676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98287807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AB236-2A81-4277-A4F5-13B61F0E4728}" type="datetime1">
              <a:rPr lang="en-ZA"/>
              <a:pPr>
                <a:defRPr/>
              </a:pPr>
              <a:t>2025/04/14</a:t>
            </a:fld>
            <a:endParaRPr lang="en-ZA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1AEC2-73DB-45A7-8E5B-E70EC558E403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36823866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2D7D2-ACD4-4926-9EC9-DF7B674F888F}" type="datetime1">
              <a:rPr lang="en-ZA"/>
              <a:pPr>
                <a:defRPr/>
              </a:pPr>
              <a:t>2025/04/14</a:t>
            </a:fld>
            <a:endParaRPr lang="en-ZA"/>
          </a:p>
        </p:txBody>
      </p:sp>
      <p:sp>
        <p:nvSpPr>
          <p:cNvPr id="3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A950F-3039-49CA-BCB1-79147D449F96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63028035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0390B-F9A0-485D-8F56-04BBA66BFBBD}" type="datetime1">
              <a:rPr lang="en-ZA"/>
              <a:pPr>
                <a:defRPr/>
              </a:pPr>
              <a:t>2025/04/14</a:t>
            </a:fld>
            <a:endParaRPr lang="en-ZA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81B01-9682-4F26-A6BE-924879B6257D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11655079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D9110-78BA-4A9B-BCB7-1D032D277AD6}" type="datetime1">
              <a:rPr lang="en-ZA"/>
              <a:pPr>
                <a:defRPr/>
              </a:pPr>
              <a:t>2025/04/14</a:t>
            </a:fld>
            <a:endParaRPr lang="en-ZA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8102E-97EA-405C-A5C9-78017D4F746C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88097982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78A43-2BA1-4F74-A1CE-4675618554BE}" type="datetime1">
              <a:rPr lang="en-ZA"/>
              <a:pPr>
                <a:defRPr/>
              </a:pPr>
              <a:t>2025/04/14</a:t>
            </a:fld>
            <a:endParaRPr lang="en-ZA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652AD-C282-46E0-AAC4-C97980A4C1AC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88339361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61970" y="166689"/>
            <a:ext cx="2791884" cy="6315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084" y="166689"/>
            <a:ext cx="8176683" cy="6315075"/>
          </a:xfrm>
        </p:spPr>
        <p:txBody>
          <a:bodyPr vert="eaVert"/>
          <a:lstStyle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9B692-E4AB-4D03-9C6C-C632B426C571}" type="datetime1">
              <a:rPr lang="en-ZA"/>
              <a:pPr>
                <a:defRPr/>
              </a:pPr>
              <a:t>2025/04/14</a:t>
            </a:fld>
            <a:endParaRPr lang="en-ZA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B35FA-4DD5-4FAC-A1A0-440F2251D397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80424339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82087" y="166689"/>
            <a:ext cx="11171767" cy="6315075"/>
          </a:xfrm>
        </p:spPr>
        <p:txBody>
          <a:bodyPr/>
          <a:lstStyle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8B80D-2251-40CC-B5F5-CC3FF3B369F1}" type="datetime1">
              <a:rPr lang="en-ZA"/>
              <a:pPr>
                <a:defRPr/>
              </a:pPr>
              <a:t>2025/04/14</a:t>
            </a:fld>
            <a:endParaRPr lang="en-ZA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27F72-E5E0-4493-8A2E-AAAF1C27F1E2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78181388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582084" y="166688"/>
            <a:ext cx="8693149" cy="666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82085" y="1436689"/>
            <a:ext cx="11171767" cy="50450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94FF9-BA6B-44C1-8F34-938AF8182D9B}" type="datetime1">
              <a:rPr lang="en-ZA"/>
              <a:pPr>
                <a:defRPr/>
              </a:pPr>
              <a:t>2025/04/14</a:t>
            </a:fld>
            <a:endParaRPr lang="en-ZA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6B3CE-706D-4F17-84DC-72A8DD9B2592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9900822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2085" y="1436692"/>
            <a:ext cx="5484283" cy="50450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9567" y="1436692"/>
            <a:ext cx="5484284" cy="50450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76188" y="6453193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64BE50-D5DC-4E03-A5BC-7EA56BB0D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31633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06292CE-35FA-6E16-4E5E-A68EE9A5D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680" y="6356350"/>
            <a:ext cx="1079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DDBAB9D-F630-EF72-1E01-F6D8D4E5B0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7802" y="6356350"/>
            <a:ext cx="34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50227333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praying water with a nuclear power plant&#10;&#10;Description automatically generated">
            <a:extLst>
              <a:ext uri="{FF2B5EF4-FFF2-40B4-BE49-F238E27FC236}">
                <a16:creationId xmlns:a16="http://schemas.microsoft.com/office/drawing/2014/main" id="{F4DFF4CC-8DC4-7B7A-39C5-262F5C87F5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4544"/>
            <a:ext cx="12192000" cy="2464129"/>
          </a:xfrm>
          <a:prstGeom prst="rect">
            <a:avLst/>
          </a:prstGeom>
        </p:spPr>
      </p:pic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746648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18049" y="1404737"/>
            <a:ext cx="7117690" cy="6762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8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Title of presentation</a:t>
            </a:r>
            <a:endParaRPr lang="en-ZA" noProof="0"/>
          </a:p>
        </p:txBody>
      </p:sp>
      <p:sp>
        <p:nvSpPr>
          <p:cNvPr id="64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618050" y="2924226"/>
            <a:ext cx="7117689" cy="3651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000" b="1">
                <a:solidFill>
                  <a:srgbClr val="83725B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Presented by:</a:t>
            </a:r>
            <a:endParaRPr lang="en-ZA" noProof="0"/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FC9B13AD-CB38-ECF0-A13D-FF807AEA76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8049" y="3527025"/>
            <a:ext cx="7117690" cy="3270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Date:</a:t>
            </a:r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70F73F9A-6527-43E5-9BDC-E6533EDAECC6}"/>
              </a:ext>
            </a:extLst>
          </p:cNvPr>
          <p:cNvSpPr/>
          <p:nvPr userDrawn="1"/>
        </p:nvSpPr>
        <p:spPr>
          <a:xfrm>
            <a:off x="0" y="6574096"/>
            <a:ext cx="12192000" cy="9001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6727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70AA778-541B-E885-5A78-44A4C7F4B690}"/>
              </a:ext>
            </a:extLst>
          </p:cNvPr>
          <p:cNvSpPr/>
          <p:nvPr userDrawn="1"/>
        </p:nvSpPr>
        <p:spPr>
          <a:xfrm>
            <a:off x="0" y="3429000"/>
            <a:ext cx="12192000" cy="318084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06027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2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CDD01BF2-A391-2350-F502-B39704CC06F8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706438" y="2241800"/>
            <a:ext cx="6343001" cy="6762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Divider Slide</a:t>
            </a:r>
            <a:endParaRPr lang="en-ZA" noProof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3E77A3B-B320-4C09-0FDF-7F1B0E81B64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4142874"/>
            <a:ext cx="4097438" cy="1374293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Insert </a:t>
            </a:r>
            <a:br>
              <a:rPr lang="en-US"/>
            </a:br>
            <a:r>
              <a:rPr lang="en-US"/>
              <a:t>visual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A9F132-5B21-E13F-3DD4-5A76269137FE}"/>
              </a:ext>
            </a:extLst>
          </p:cNvPr>
          <p:cNvSpPr/>
          <p:nvPr userDrawn="1"/>
        </p:nvSpPr>
        <p:spPr>
          <a:xfrm>
            <a:off x="0" y="6574096"/>
            <a:ext cx="12192000" cy="9001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3668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div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70AA778-541B-E885-5A78-44A4C7F4B690}"/>
              </a:ext>
            </a:extLst>
          </p:cNvPr>
          <p:cNvSpPr/>
          <p:nvPr userDrawn="1"/>
        </p:nvSpPr>
        <p:spPr>
          <a:xfrm>
            <a:off x="0" y="4142874"/>
            <a:ext cx="12192000" cy="2466974"/>
          </a:xfrm>
          <a:prstGeom prst="rect">
            <a:avLst/>
          </a:prstGeom>
          <a:solidFill>
            <a:schemeClr val="bg2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447FC08-0CA1-C812-957B-303369CEC0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4142874"/>
            <a:ext cx="4114800" cy="2451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Insert </a:t>
            </a:r>
            <a:br>
              <a:rPr lang="en-US"/>
            </a:br>
            <a:r>
              <a:rPr lang="en-US"/>
              <a:t>visual</a:t>
            </a:r>
          </a:p>
        </p:txBody>
      </p:sp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06027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2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CDD01BF2-A391-2350-F502-B39704CC06F8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706438" y="2241800"/>
            <a:ext cx="6343001" cy="6762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Divider Slide</a:t>
            </a:r>
            <a:endParaRPr lang="en-ZA" noProof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DBBB6FBC-E3C9-3B31-3EF0-38D626E1E1D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14800" y="4142874"/>
            <a:ext cx="4114800" cy="2451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Insert </a:t>
            </a:r>
            <a:br>
              <a:rPr lang="en-US"/>
            </a:br>
            <a:r>
              <a:rPr lang="en-US"/>
              <a:t>visual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AF0A9FC-BFA5-B482-1275-4088CD88289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29600" y="4142874"/>
            <a:ext cx="3962400" cy="2451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Insert </a:t>
            </a:r>
            <a:br>
              <a:rPr lang="en-US"/>
            </a:br>
            <a:r>
              <a:rPr lang="en-US"/>
              <a:t>visual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7B8CCE-72D0-1BBF-D066-4AF8ED0D6F84}"/>
              </a:ext>
            </a:extLst>
          </p:cNvPr>
          <p:cNvSpPr/>
          <p:nvPr userDrawn="1"/>
        </p:nvSpPr>
        <p:spPr>
          <a:xfrm>
            <a:off x="0" y="6574096"/>
            <a:ext cx="12192000" cy="9001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43486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Chapt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F7C3906-7D26-F847-D210-DC8F472D401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8476" y="2913618"/>
            <a:ext cx="3658879" cy="3316597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87BD48D-91A6-B706-71D6-9D1F3017065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84383" y="3050543"/>
            <a:ext cx="2875016" cy="3062093"/>
          </a:xfrm>
          <a:custGeom>
            <a:avLst/>
            <a:gdLst>
              <a:gd name="connsiteX0" fmla="*/ 1647425 w 3294850"/>
              <a:gd name="connsiteY0" fmla="*/ 0 h 3294850"/>
              <a:gd name="connsiteX1" fmla="*/ 3294850 w 3294850"/>
              <a:gd name="connsiteY1" fmla="*/ 1647425 h 3294850"/>
              <a:gd name="connsiteX2" fmla="*/ 1647425 w 3294850"/>
              <a:gd name="connsiteY2" fmla="*/ 3294850 h 3294850"/>
              <a:gd name="connsiteX3" fmla="*/ 1275376 w 3294850"/>
              <a:gd name="connsiteY3" fmla="*/ 3252665 h 3294850"/>
              <a:gd name="connsiteX4" fmla="*/ 1215764 w 3294850"/>
              <a:gd name="connsiteY4" fmla="*/ 3236539 h 3294850"/>
              <a:gd name="connsiteX5" fmla="*/ 1240067 w 3294850"/>
              <a:gd name="connsiteY5" fmla="*/ 3196535 h 3294850"/>
              <a:gd name="connsiteX6" fmla="*/ 1362162 w 3294850"/>
              <a:gd name="connsiteY6" fmla="*/ 2714346 h 3294850"/>
              <a:gd name="connsiteX7" fmla="*/ 350562 w 3294850"/>
              <a:gd name="connsiteY7" fmla="*/ 1702746 h 3294850"/>
              <a:gd name="connsiteX8" fmla="*/ 49743 w 3294850"/>
              <a:gd name="connsiteY8" fmla="*/ 1748226 h 3294850"/>
              <a:gd name="connsiteX9" fmla="*/ 5901 w 3294850"/>
              <a:gd name="connsiteY9" fmla="*/ 1764272 h 3294850"/>
              <a:gd name="connsiteX10" fmla="*/ 0 w 3294850"/>
              <a:gd name="connsiteY10" fmla="*/ 1647425 h 3294850"/>
              <a:gd name="connsiteX11" fmla="*/ 1647425 w 3294850"/>
              <a:gd name="connsiteY11" fmla="*/ 0 h 329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4850" h="3294850">
                <a:moveTo>
                  <a:pt x="1647425" y="0"/>
                </a:moveTo>
                <a:cubicBezTo>
                  <a:pt x="2557273" y="0"/>
                  <a:pt x="3294850" y="737577"/>
                  <a:pt x="3294850" y="1647425"/>
                </a:cubicBezTo>
                <a:cubicBezTo>
                  <a:pt x="3294850" y="2557273"/>
                  <a:pt x="2557273" y="3294850"/>
                  <a:pt x="1647425" y="3294850"/>
                </a:cubicBezTo>
                <a:cubicBezTo>
                  <a:pt x="1519478" y="3294850"/>
                  <a:pt x="1394938" y="3280265"/>
                  <a:pt x="1275376" y="3252665"/>
                </a:cubicBezTo>
                <a:lnTo>
                  <a:pt x="1215764" y="3236539"/>
                </a:lnTo>
                <a:lnTo>
                  <a:pt x="1240067" y="3196535"/>
                </a:lnTo>
                <a:cubicBezTo>
                  <a:pt x="1317933" y="3053198"/>
                  <a:pt x="1362162" y="2888937"/>
                  <a:pt x="1362162" y="2714346"/>
                </a:cubicBezTo>
                <a:cubicBezTo>
                  <a:pt x="1362162" y="2155655"/>
                  <a:pt x="909253" y="1702746"/>
                  <a:pt x="350562" y="1702746"/>
                </a:cubicBezTo>
                <a:cubicBezTo>
                  <a:pt x="245808" y="1702746"/>
                  <a:pt x="144772" y="1718669"/>
                  <a:pt x="49743" y="1748226"/>
                </a:cubicBezTo>
                <a:lnTo>
                  <a:pt x="5901" y="1764272"/>
                </a:lnTo>
                <a:lnTo>
                  <a:pt x="0" y="1647425"/>
                </a:lnTo>
                <a:cubicBezTo>
                  <a:pt x="0" y="737577"/>
                  <a:pt x="737577" y="0"/>
                  <a:pt x="1647425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</a:t>
            </a:r>
            <a:br>
              <a:rPr lang="en-US"/>
            </a:br>
            <a:r>
              <a:rPr lang="en-US"/>
              <a:t>visual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5DBF5CF-E6CC-1A85-FDB1-B49B23179B88}"/>
              </a:ext>
            </a:extLst>
          </p:cNvPr>
          <p:cNvSpPr/>
          <p:nvPr userDrawn="1"/>
        </p:nvSpPr>
        <p:spPr>
          <a:xfrm>
            <a:off x="313493" y="4739457"/>
            <a:ext cx="1784161" cy="19002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746648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69052" y="1447009"/>
            <a:ext cx="6343001" cy="6762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Divider Slide</a:t>
            </a:r>
            <a:endParaRPr lang="en-ZA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736D61-2B9F-B39D-FA43-E377D86AA7B3}"/>
              </a:ext>
            </a:extLst>
          </p:cNvPr>
          <p:cNvSpPr/>
          <p:nvPr userDrawn="1"/>
        </p:nvSpPr>
        <p:spPr>
          <a:xfrm>
            <a:off x="0" y="6593974"/>
            <a:ext cx="12192000" cy="26402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Picture Placeholder 101">
            <a:extLst>
              <a:ext uri="{FF2B5EF4-FFF2-40B4-BE49-F238E27FC236}">
                <a16:creationId xmlns:a16="http://schemas.microsoft.com/office/drawing/2014/main" id="{F5F2CF35-ACC4-A108-DD87-92F9426534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0382" y="4814068"/>
            <a:ext cx="1653952" cy="1761574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visual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438781-E333-E871-DE61-8750EF6EEC4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446" y="4739456"/>
            <a:ext cx="2100905" cy="190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004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21923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3A6B3C0-BE11-BB1E-37B2-3F2CECBAC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680" y="6356350"/>
            <a:ext cx="1079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000" b="0" i="0" u="none" strike="noStrike" kern="1200" cap="none" spc="0" normalizeH="0" baseline="0" noProof="0">
              <a:ln>
                <a:noFill/>
              </a:ln>
              <a:solidFill>
                <a:srgbClr val="003896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AA2B460-5729-C216-9BDA-BB746E74BC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7802" y="6356350"/>
            <a:ext cx="34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B1497D-D85C-49F0-B0C9-9C5FED4EAE9E}" type="slidenum">
              <a:rPr kumimoji="0" lang="en-ZA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896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000" b="0" i="0" u="none" strike="noStrike" kern="1200" cap="none" spc="0" normalizeH="0" baseline="0" noProof="0">
              <a:ln>
                <a:noFill/>
              </a:ln>
              <a:solidFill>
                <a:srgbClr val="003896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1115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A1584-3C0D-4427-A071-8AA3C1245600}" type="slidenum">
              <a:rPr kumimoji="0" lang="en-ZA" sz="1800" b="0" i="0" u="none" strike="noStrike" kern="1200" cap="none" spc="0" normalizeH="0" baseline="0" noProof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srgbClr val="00389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3235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746648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18049" y="1404737"/>
            <a:ext cx="7117690" cy="6762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8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Title of presentation</a:t>
            </a:r>
            <a:endParaRPr lang="en-ZA" noProof="0"/>
          </a:p>
        </p:txBody>
      </p:sp>
      <p:sp>
        <p:nvSpPr>
          <p:cNvPr id="64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618050" y="2924226"/>
            <a:ext cx="7117689" cy="3651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000" b="1">
                <a:solidFill>
                  <a:srgbClr val="83725B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Presented by:</a:t>
            </a:r>
            <a:endParaRPr lang="en-ZA" noProof="0"/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FC9B13AD-CB38-ECF0-A13D-FF807AEA76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8049" y="3527025"/>
            <a:ext cx="7117690" cy="3270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Date:</a:t>
            </a:r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70F73F9A-6527-43E5-9BDC-E6533EDAECC6}"/>
              </a:ext>
            </a:extLst>
          </p:cNvPr>
          <p:cNvSpPr/>
          <p:nvPr userDrawn="1"/>
        </p:nvSpPr>
        <p:spPr>
          <a:xfrm>
            <a:off x="0" y="6574096"/>
            <a:ext cx="12192000" cy="9001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DE6869-549F-56F9-9314-62D0E44493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10734" b="9811"/>
          <a:stretch/>
        </p:blipFill>
        <p:spPr>
          <a:xfrm>
            <a:off x="0" y="4336869"/>
            <a:ext cx="12192000" cy="223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801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ACCDFA-68EA-479D-8CE7-8E9F6CBE3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C693E1-375C-48A5-BC28-600876C97DDF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89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AB128D-7D2A-4944-BA4B-E145E245D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rgbClr val="00206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Distribution Centre of Excellence for Occupational Hygiene and Safety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C91A26-8B95-408E-A5A1-B42751F74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F8C919-2C79-4A8E-8207-6765F016062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89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41B678B-DCBA-2FBD-62F6-8F149264D4FB}"/>
              </a:ext>
            </a:extLst>
          </p:cNvPr>
          <p:cNvSpPr txBox="1">
            <a:spLocks/>
          </p:cNvSpPr>
          <p:nvPr userDrawn="1"/>
        </p:nvSpPr>
        <p:spPr>
          <a:xfrm>
            <a:off x="1758463" y="156249"/>
            <a:ext cx="8102912" cy="676275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2187CF-6805-69AB-DD5C-925D9C2352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660" r="16121" b="12940"/>
          <a:stretch/>
        </p:blipFill>
        <p:spPr>
          <a:xfrm>
            <a:off x="-1346828" y="42815"/>
            <a:ext cx="1708508" cy="170850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94499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582084" y="166688"/>
            <a:ext cx="8693149" cy="666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82085" y="1436689"/>
            <a:ext cx="11171767" cy="50450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94FF9-BA6B-44C1-8F34-938AF8182D9B}" type="datetime1">
              <a:rPr lang="en-ZA"/>
              <a:pPr>
                <a:defRPr/>
              </a:pPr>
              <a:t>2025/04/14</a:t>
            </a:fld>
            <a:endParaRPr lang="en-ZA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6B3CE-706D-4F17-84DC-72A8DD9B2592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8017002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582084" y="166688"/>
            <a:ext cx="8693149" cy="666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82085" y="1436689"/>
            <a:ext cx="11171767" cy="50450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94FF9-BA6B-44C1-8F34-938AF8182D9B}" type="datetime1">
              <a:rPr lang="en-ZA"/>
              <a:pPr>
                <a:defRPr/>
              </a:pPr>
              <a:t>2025/04/14</a:t>
            </a:fld>
            <a:endParaRPr lang="en-ZA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6B3CE-706D-4F17-84DC-72A8DD9B2592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77456999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8" descr="logo 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52934" y="517525"/>
            <a:ext cx="2500649" cy="607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1"/>
          <p:cNvSpPr>
            <a:spLocks noChangeArrowheads="1"/>
          </p:cNvSpPr>
          <p:nvPr/>
        </p:nvSpPr>
        <p:spPr bwMode="auto">
          <a:xfrm>
            <a:off x="-6350" y="0"/>
            <a:ext cx="12198351" cy="685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7" name="Picture 23" descr="d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50" y="0"/>
            <a:ext cx="2434167" cy="685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078819" y="3271839"/>
            <a:ext cx="7393516" cy="676275"/>
          </a:xfrm>
        </p:spPr>
        <p:txBody>
          <a:bodyPr anchor="b"/>
          <a:lstStyle>
            <a:lvl1pPr>
              <a:defRPr>
                <a:solidFill>
                  <a:srgbClr val="003896"/>
                </a:solidFill>
              </a:defRPr>
            </a:lvl1pPr>
          </a:lstStyle>
          <a:p>
            <a:r>
              <a:rPr lang="en-ZA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078819" y="4092577"/>
            <a:ext cx="7393516" cy="222091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83725B"/>
                </a:solidFill>
              </a:defRPr>
            </a:lvl1pPr>
          </a:lstStyle>
          <a:p>
            <a:r>
              <a:rPr lang="en-ZA"/>
              <a:t>Click to edit Master subtitle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E52677A-0F1E-8A76-F436-BBBA4919CE99}"/>
              </a:ext>
            </a:extLst>
          </p:cNvPr>
          <p:cNvGrpSpPr/>
          <p:nvPr/>
        </p:nvGrpSpPr>
        <p:grpSpPr>
          <a:xfrm>
            <a:off x="228600" y="620713"/>
            <a:ext cx="2595972" cy="5792789"/>
            <a:chOff x="228600" y="620713"/>
            <a:chExt cx="3524250" cy="5792789"/>
          </a:xfrm>
        </p:grpSpPr>
        <p:sp>
          <p:nvSpPr>
            <p:cNvPr id="8" name="Oval 101"/>
            <p:cNvSpPr>
              <a:spLocks noChangeArrowheads="1"/>
            </p:cNvSpPr>
            <p:nvPr userDrawn="1"/>
          </p:nvSpPr>
          <p:spPr bwMode="auto">
            <a:xfrm>
              <a:off x="491067" y="1300163"/>
              <a:ext cx="3064934" cy="2297113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Oval 103"/>
            <p:cNvSpPr>
              <a:spLocks noChangeArrowheads="1"/>
            </p:cNvSpPr>
            <p:nvPr userDrawn="1"/>
          </p:nvSpPr>
          <p:spPr bwMode="auto">
            <a:xfrm>
              <a:off x="459317" y="1225550"/>
              <a:ext cx="3145367" cy="237172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Oval 104"/>
            <p:cNvSpPr>
              <a:spLocks noChangeArrowheads="1"/>
            </p:cNvSpPr>
            <p:nvPr userDrawn="1"/>
          </p:nvSpPr>
          <p:spPr bwMode="auto">
            <a:xfrm>
              <a:off x="342900" y="1225550"/>
              <a:ext cx="3147484" cy="237172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Oval 105"/>
            <p:cNvSpPr>
              <a:spLocks noChangeArrowheads="1"/>
            </p:cNvSpPr>
            <p:nvPr userDrawn="1"/>
          </p:nvSpPr>
          <p:spPr bwMode="auto">
            <a:xfrm>
              <a:off x="508000" y="1274763"/>
              <a:ext cx="3145367" cy="237172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Oval 106"/>
            <p:cNvSpPr>
              <a:spLocks noChangeArrowheads="1"/>
            </p:cNvSpPr>
            <p:nvPr userDrawn="1"/>
          </p:nvSpPr>
          <p:spPr bwMode="auto">
            <a:xfrm>
              <a:off x="410633" y="1201738"/>
              <a:ext cx="3145367" cy="235902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Oval 107"/>
            <p:cNvSpPr>
              <a:spLocks noChangeArrowheads="1"/>
            </p:cNvSpPr>
            <p:nvPr userDrawn="1"/>
          </p:nvSpPr>
          <p:spPr bwMode="auto">
            <a:xfrm>
              <a:off x="590550" y="1323975"/>
              <a:ext cx="3145367" cy="237172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Oval 108"/>
            <p:cNvSpPr>
              <a:spLocks noChangeArrowheads="1"/>
            </p:cNvSpPr>
            <p:nvPr userDrawn="1"/>
          </p:nvSpPr>
          <p:spPr bwMode="auto">
            <a:xfrm>
              <a:off x="228600" y="1323975"/>
              <a:ext cx="3145367" cy="237172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Oval 109"/>
            <p:cNvSpPr>
              <a:spLocks noChangeArrowheads="1"/>
            </p:cNvSpPr>
            <p:nvPr userDrawn="1"/>
          </p:nvSpPr>
          <p:spPr bwMode="auto">
            <a:xfrm>
              <a:off x="607483" y="1201738"/>
              <a:ext cx="3145367" cy="235902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Oval 110"/>
            <p:cNvSpPr>
              <a:spLocks noChangeArrowheads="1"/>
            </p:cNvSpPr>
            <p:nvPr userDrawn="1"/>
          </p:nvSpPr>
          <p:spPr bwMode="auto">
            <a:xfrm>
              <a:off x="1299633" y="669925"/>
              <a:ext cx="1564217" cy="1185863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Oval 111"/>
            <p:cNvSpPr>
              <a:spLocks noChangeArrowheads="1"/>
            </p:cNvSpPr>
            <p:nvPr userDrawn="1"/>
          </p:nvSpPr>
          <p:spPr bwMode="auto">
            <a:xfrm>
              <a:off x="1331383" y="706438"/>
              <a:ext cx="1498600" cy="1123950"/>
            </a:xfrm>
            <a:prstGeom prst="ellipse">
              <a:avLst/>
            </a:prstGeom>
            <a:solidFill>
              <a:srgbClr val="8C7F6D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Oval 112"/>
            <p:cNvSpPr>
              <a:spLocks noChangeArrowheads="1"/>
            </p:cNvSpPr>
            <p:nvPr userDrawn="1"/>
          </p:nvSpPr>
          <p:spPr bwMode="auto">
            <a:xfrm>
              <a:off x="1265767" y="633413"/>
              <a:ext cx="1629833" cy="122237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Oval 113"/>
            <p:cNvSpPr>
              <a:spLocks noChangeArrowheads="1"/>
            </p:cNvSpPr>
            <p:nvPr userDrawn="1"/>
          </p:nvSpPr>
          <p:spPr bwMode="auto">
            <a:xfrm>
              <a:off x="1217083" y="633413"/>
              <a:ext cx="1612900" cy="122237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Oval 114"/>
            <p:cNvSpPr>
              <a:spLocks noChangeArrowheads="1"/>
            </p:cNvSpPr>
            <p:nvPr userDrawn="1"/>
          </p:nvSpPr>
          <p:spPr bwMode="auto">
            <a:xfrm>
              <a:off x="1299633" y="657225"/>
              <a:ext cx="1629833" cy="1223963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Oval 115"/>
            <p:cNvSpPr>
              <a:spLocks noChangeArrowheads="1"/>
            </p:cNvSpPr>
            <p:nvPr userDrawn="1"/>
          </p:nvSpPr>
          <p:spPr bwMode="auto">
            <a:xfrm>
              <a:off x="1248833" y="620713"/>
              <a:ext cx="1615017" cy="122237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Oval 116"/>
            <p:cNvSpPr>
              <a:spLocks noChangeArrowheads="1"/>
            </p:cNvSpPr>
            <p:nvPr userDrawn="1"/>
          </p:nvSpPr>
          <p:spPr bwMode="auto">
            <a:xfrm>
              <a:off x="1331383" y="706438"/>
              <a:ext cx="1498600" cy="1123950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Oval 117"/>
            <p:cNvSpPr>
              <a:spLocks noChangeArrowheads="1"/>
            </p:cNvSpPr>
            <p:nvPr userDrawn="1"/>
          </p:nvSpPr>
          <p:spPr bwMode="auto">
            <a:xfrm>
              <a:off x="1348317" y="706438"/>
              <a:ext cx="1466850" cy="1100138"/>
            </a:xfrm>
            <a:prstGeom prst="ellipse">
              <a:avLst/>
            </a:prstGeom>
            <a:noFill/>
            <a:ln w="0">
              <a:solidFill>
                <a:srgbClr val="83725B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Oval 119"/>
            <p:cNvSpPr>
              <a:spLocks noChangeArrowheads="1"/>
            </p:cNvSpPr>
            <p:nvPr userDrawn="1"/>
          </p:nvSpPr>
          <p:spPr bwMode="auto">
            <a:xfrm>
              <a:off x="1348317" y="620713"/>
              <a:ext cx="1629833" cy="122237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Oval 120"/>
            <p:cNvSpPr>
              <a:spLocks noChangeArrowheads="1"/>
            </p:cNvSpPr>
            <p:nvPr userDrawn="1"/>
          </p:nvSpPr>
          <p:spPr bwMode="auto">
            <a:xfrm>
              <a:off x="1151467" y="695325"/>
              <a:ext cx="1629833" cy="120967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Oval 121"/>
            <p:cNvSpPr>
              <a:spLocks noChangeArrowheads="1"/>
            </p:cNvSpPr>
            <p:nvPr userDrawn="1"/>
          </p:nvSpPr>
          <p:spPr bwMode="auto">
            <a:xfrm>
              <a:off x="1348317" y="695325"/>
              <a:ext cx="1615017" cy="120967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Oval 122"/>
            <p:cNvSpPr>
              <a:spLocks noChangeArrowheads="1"/>
            </p:cNvSpPr>
            <p:nvPr userDrawn="1"/>
          </p:nvSpPr>
          <p:spPr bwMode="auto">
            <a:xfrm>
              <a:off x="558800" y="3178176"/>
              <a:ext cx="2567517" cy="1912938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Oval 123"/>
            <p:cNvSpPr>
              <a:spLocks noChangeArrowheads="1"/>
            </p:cNvSpPr>
            <p:nvPr userDrawn="1"/>
          </p:nvSpPr>
          <p:spPr bwMode="auto">
            <a:xfrm>
              <a:off x="641350" y="3227388"/>
              <a:ext cx="2402417" cy="1814513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Oval 124"/>
            <p:cNvSpPr>
              <a:spLocks noChangeArrowheads="1"/>
            </p:cNvSpPr>
            <p:nvPr userDrawn="1"/>
          </p:nvSpPr>
          <p:spPr bwMode="auto">
            <a:xfrm>
              <a:off x="524933" y="3116263"/>
              <a:ext cx="2635250" cy="1974851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Oval 125"/>
            <p:cNvSpPr>
              <a:spLocks noChangeArrowheads="1"/>
            </p:cNvSpPr>
            <p:nvPr userDrawn="1"/>
          </p:nvSpPr>
          <p:spPr bwMode="auto">
            <a:xfrm>
              <a:off x="442383" y="3116263"/>
              <a:ext cx="2618317" cy="1974851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Oval 126"/>
            <p:cNvSpPr>
              <a:spLocks noChangeArrowheads="1"/>
            </p:cNvSpPr>
            <p:nvPr userDrawn="1"/>
          </p:nvSpPr>
          <p:spPr bwMode="auto">
            <a:xfrm>
              <a:off x="573617" y="3152776"/>
              <a:ext cx="2635250" cy="1976438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Oval 127"/>
            <p:cNvSpPr>
              <a:spLocks noChangeArrowheads="1"/>
            </p:cNvSpPr>
            <p:nvPr userDrawn="1"/>
          </p:nvSpPr>
          <p:spPr bwMode="auto">
            <a:xfrm>
              <a:off x="491067" y="3090863"/>
              <a:ext cx="2635250" cy="1976438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Oval 129"/>
            <p:cNvSpPr>
              <a:spLocks noChangeArrowheads="1"/>
            </p:cNvSpPr>
            <p:nvPr userDrawn="1"/>
          </p:nvSpPr>
          <p:spPr bwMode="auto">
            <a:xfrm>
              <a:off x="342900" y="3201988"/>
              <a:ext cx="2620434" cy="1976438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Oval 130"/>
            <p:cNvSpPr>
              <a:spLocks noChangeArrowheads="1"/>
            </p:cNvSpPr>
            <p:nvPr userDrawn="1"/>
          </p:nvSpPr>
          <p:spPr bwMode="auto">
            <a:xfrm>
              <a:off x="656167" y="3090863"/>
              <a:ext cx="2635250" cy="1976438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Oval 131"/>
            <p:cNvSpPr>
              <a:spLocks noChangeArrowheads="1"/>
            </p:cNvSpPr>
            <p:nvPr userDrawn="1"/>
          </p:nvSpPr>
          <p:spPr bwMode="auto">
            <a:xfrm>
              <a:off x="641350" y="3201988"/>
              <a:ext cx="2633134" cy="1976438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Oval 132"/>
            <p:cNvSpPr>
              <a:spLocks noChangeArrowheads="1"/>
            </p:cNvSpPr>
            <p:nvPr userDrawn="1"/>
          </p:nvSpPr>
          <p:spPr bwMode="auto">
            <a:xfrm>
              <a:off x="1299633" y="4746626"/>
              <a:ext cx="2123017" cy="1604963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Oval 133"/>
            <p:cNvSpPr>
              <a:spLocks noChangeArrowheads="1"/>
            </p:cNvSpPr>
            <p:nvPr userDrawn="1"/>
          </p:nvSpPr>
          <p:spPr bwMode="auto">
            <a:xfrm>
              <a:off x="1365250" y="4795839"/>
              <a:ext cx="1991783" cy="1506538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Oval 134"/>
            <p:cNvSpPr>
              <a:spLocks noChangeArrowheads="1"/>
            </p:cNvSpPr>
            <p:nvPr userDrawn="1"/>
          </p:nvSpPr>
          <p:spPr bwMode="auto">
            <a:xfrm>
              <a:off x="1265767" y="4697414"/>
              <a:ext cx="2190750" cy="164147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" name="Oval 135"/>
            <p:cNvSpPr>
              <a:spLocks noChangeArrowheads="1"/>
            </p:cNvSpPr>
            <p:nvPr userDrawn="1"/>
          </p:nvSpPr>
          <p:spPr bwMode="auto">
            <a:xfrm>
              <a:off x="1200150" y="4697414"/>
              <a:ext cx="2173817" cy="164147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Oval 136"/>
            <p:cNvSpPr>
              <a:spLocks noChangeArrowheads="1"/>
            </p:cNvSpPr>
            <p:nvPr userDrawn="1"/>
          </p:nvSpPr>
          <p:spPr bwMode="auto">
            <a:xfrm>
              <a:off x="1316567" y="4733926"/>
              <a:ext cx="2173817" cy="1643063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" name="Oval 137"/>
            <p:cNvSpPr>
              <a:spLocks noChangeArrowheads="1"/>
            </p:cNvSpPr>
            <p:nvPr userDrawn="1"/>
          </p:nvSpPr>
          <p:spPr bwMode="auto">
            <a:xfrm>
              <a:off x="1234017" y="4684714"/>
              <a:ext cx="2188634" cy="1643063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" name="Oval 139"/>
            <p:cNvSpPr>
              <a:spLocks noChangeArrowheads="1"/>
            </p:cNvSpPr>
            <p:nvPr userDrawn="1"/>
          </p:nvSpPr>
          <p:spPr bwMode="auto">
            <a:xfrm>
              <a:off x="1117600" y="4770439"/>
              <a:ext cx="2173817" cy="1643063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Oval 140"/>
            <p:cNvSpPr>
              <a:spLocks noChangeArrowheads="1"/>
            </p:cNvSpPr>
            <p:nvPr userDrawn="1"/>
          </p:nvSpPr>
          <p:spPr bwMode="auto">
            <a:xfrm>
              <a:off x="1365250" y="4770439"/>
              <a:ext cx="2190750" cy="1643063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Oval 141"/>
            <p:cNvSpPr>
              <a:spLocks noChangeArrowheads="1"/>
            </p:cNvSpPr>
            <p:nvPr userDrawn="1"/>
          </p:nvSpPr>
          <p:spPr bwMode="auto">
            <a:xfrm>
              <a:off x="1382183" y="4684714"/>
              <a:ext cx="2173817" cy="1643063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52" name="Picture 5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2183" y="4787903"/>
              <a:ext cx="1974848" cy="1542436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grpSp>
          <p:nvGrpSpPr>
            <p:cNvPr id="56" name="Group 55"/>
            <p:cNvGrpSpPr/>
            <p:nvPr userDrawn="1"/>
          </p:nvGrpSpPr>
          <p:grpSpPr>
            <a:xfrm>
              <a:off x="515098" y="1274764"/>
              <a:ext cx="3065243" cy="3784332"/>
              <a:chOff x="386324" y="1274764"/>
              <a:chExt cx="2298932" cy="3784332"/>
            </a:xfrm>
          </p:grpSpPr>
          <p:pic>
            <p:nvPicPr>
              <p:cNvPr id="49" name="Picture 20"/>
              <p:cNvPicPr>
                <a:picLocks noChangeAspect="1" noChangeArrowheads="1"/>
              </p:cNvPicPr>
              <p:nvPr userDrawn="1"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86324" y="1274764"/>
                <a:ext cx="2298932" cy="2273300"/>
              </a:xfrm>
              <a:prstGeom prst="ellipse">
                <a:avLst/>
              </a:prstGeom>
              <a:ln>
                <a:noFill/>
              </a:ln>
              <a:effectLst/>
            </p:spPr>
          </p:pic>
          <p:pic>
            <p:nvPicPr>
              <p:cNvPr id="2" name="Picture 1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326" y="3205163"/>
                <a:ext cx="1932413" cy="1853933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pic>
          <p:nvPicPr>
            <p:cNvPr id="53" name="Picture 7" descr="http://www.scienzagiovane.unibo.it/pannelli/images/tettofisica.jp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9339" y="677198"/>
              <a:ext cx="1564955" cy="107554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24253581"/>
      </p:ext>
    </p:extLst>
  </p:cSld>
  <p:clrMapOvr>
    <a:masterClrMapping/>
  </p:clrMapOvr>
  <p:transition spd="slow">
    <p:fade/>
  </p:transition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0E887-6FAA-4452-87EE-DD0C07611B62}" type="datetime1">
              <a:rPr lang="en-ZA"/>
              <a:pPr>
                <a:defRPr/>
              </a:pPr>
              <a:t>2025/04/14</a:t>
            </a:fld>
            <a:endParaRPr lang="en-ZA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000" b="0" i="0" u="none" strike="noStrike" kern="1200" cap="none" spc="0" normalizeH="0" baseline="0" noProof="0">
              <a:ln>
                <a:noFill/>
              </a:ln>
              <a:solidFill>
                <a:srgbClr val="003896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B1497D-D85C-49F0-B0C9-9C5FED4EAE9E}" type="slidenum">
              <a:rPr kumimoji="0" lang="en-ZA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896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000" b="0" i="0" u="none" strike="noStrike" kern="1200" cap="none" spc="0" normalizeH="0" baseline="0" noProof="0">
              <a:ln>
                <a:noFill/>
              </a:ln>
              <a:solidFill>
                <a:srgbClr val="003896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2DA57F7-92B0-750E-75B6-08F73EB3ED3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21923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2DA57F7-92B0-750E-75B6-08F73EB3ED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76B23E48-BC1F-5413-E0EA-7F9C2A76EC6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673793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8F7B5-063C-49D1-9780-722F41CD1808}" type="datetime1">
              <a:rPr lang="en-ZA"/>
              <a:pPr>
                <a:defRPr/>
              </a:pPr>
              <a:t>2025/04/14</a:t>
            </a:fld>
            <a:endParaRPr lang="en-ZA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E37DA-25DC-4138-B47B-76F340187FCB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90903177"/>
      </p:ext>
    </p:extLst>
  </p:cSld>
  <p:clrMapOvr>
    <a:masterClrMapping/>
  </p:clrMapOvr>
  <p:transition spd="slow">
    <p:fade/>
  </p:transition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2084" y="1436690"/>
            <a:ext cx="5484283" cy="5045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9569" y="1436690"/>
            <a:ext cx="5484284" cy="5045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FE854-FEF4-4F0F-8D3F-7263BDEC8620}" type="datetime1">
              <a:rPr lang="en-ZA"/>
              <a:pPr>
                <a:defRPr/>
              </a:pPr>
              <a:t>2025/04/14</a:t>
            </a:fld>
            <a:endParaRPr lang="en-ZA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B1AC0-BD1D-49A6-A131-4753BFFA91AF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86822735"/>
      </p:ext>
    </p:extLst>
  </p:cSld>
  <p:clrMapOvr>
    <a:masterClrMapping/>
  </p:clrMapOvr>
  <p:transition spd="slow">
    <p:fade/>
  </p:transition>
  <p:hf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513F0-1B89-405B-AFD7-EB40C0BDFBD5}" type="datetime1">
              <a:rPr lang="en-ZA"/>
              <a:pPr>
                <a:defRPr/>
              </a:pPr>
              <a:t>2025/04/14</a:t>
            </a:fld>
            <a:endParaRPr lang="en-ZA"/>
          </a:p>
        </p:txBody>
      </p:sp>
      <p:sp>
        <p:nvSpPr>
          <p:cNvPr id="8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9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7B663-D47A-48EC-86A2-0154DA7A3676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73847315"/>
      </p:ext>
    </p:extLst>
  </p:cSld>
  <p:clrMapOvr>
    <a:masterClrMapping/>
  </p:clrMapOvr>
  <p:transition spd="slow">
    <p:fade/>
  </p:transition>
  <p:hf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AB236-2A81-4277-A4F5-13B61F0E4728}" type="datetime1">
              <a:rPr lang="en-ZA"/>
              <a:pPr>
                <a:defRPr/>
              </a:pPr>
              <a:t>2025/04/14</a:t>
            </a:fld>
            <a:endParaRPr lang="en-ZA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A1584-3C0D-4427-A071-8AA3C1245600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srgbClr val="00389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413721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C693E1-375C-48A5-BC28-600876C97DDF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89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Distribution Centre of Excellence for Occupational Hygiene and Safety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F8C919-2C79-4A8E-8207-6765F016062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89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55948E6-C584-E198-4662-8C13AA81B213}"/>
              </a:ext>
            </a:extLst>
          </p:cNvPr>
          <p:cNvSpPr txBox="1">
            <a:spLocks/>
          </p:cNvSpPr>
          <p:nvPr userDrawn="1"/>
        </p:nvSpPr>
        <p:spPr>
          <a:xfrm>
            <a:off x="1758463" y="156249"/>
            <a:ext cx="8102912" cy="676275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F7F37C-ED15-762E-4B96-9741B1AA0E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660" r="16121" b="12940"/>
          <a:stretch/>
        </p:blipFill>
        <p:spPr>
          <a:xfrm>
            <a:off x="-1346828" y="42815"/>
            <a:ext cx="1708508" cy="170850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2988718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0390B-F9A0-485D-8F56-04BBA66BFBBD}" type="datetime1">
              <a:rPr lang="en-ZA"/>
              <a:pPr>
                <a:defRPr/>
              </a:pPr>
              <a:t>2025/04/14</a:t>
            </a:fld>
            <a:endParaRPr lang="en-ZA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81B01-9682-4F26-A6BE-924879B6257D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47621199"/>
      </p:ext>
    </p:extLst>
  </p:cSld>
  <p:clrMapOvr>
    <a:masterClrMapping/>
  </p:clrMapOvr>
  <p:transition spd="slow">
    <p:fade/>
  </p:transition>
  <p:hf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D9110-78BA-4A9B-BCB7-1D032D277AD6}" type="datetime1">
              <a:rPr lang="en-ZA"/>
              <a:pPr>
                <a:defRPr/>
              </a:pPr>
              <a:t>2025/04/14</a:t>
            </a:fld>
            <a:endParaRPr lang="en-ZA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8102E-97EA-405C-A5C9-78017D4F746C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41881599"/>
      </p:ext>
    </p:extLst>
  </p:cSld>
  <p:clrMapOvr>
    <a:masterClrMapping/>
  </p:clrMapOvr>
  <p:transition spd="slow">
    <p:fade/>
  </p:transition>
  <p:hf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78A43-2BA1-4F74-A1CE-4675618554BE}" type="datetime1">
              <a:rPr lang="en-ZA"/>
              <a:pPr>
                <a:defRPr/>
              </a:pPr>
              <a:t>2025/04/14</a:t>
            </a:fld>
            <a:endParaRPr lang="en-ZA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652AD-C282-46E0-AAC4-C97980A4C1AC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8085348"/>
      </p:ext>
    </p:extLst>
  </p:cSld>
  <p:clrMapOvr>
    <a:masterClrMapping/>
  </p:clrMapOvr>
  <p:transition spd="slow">
    <p:fade/>
  </p:transition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046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078818" y="3271839"/>
            <a:ext cx="7393516" cy="676275"/>
          </a:xfrm>
        </p:spPr>
        <p:txBody>
          <a:bodyPr anchor="b"/>
          <a:lstStyle>
            <a:lvl1pPr>
              <a:defRPr>
                <a:solidFill>
                  <a:srgbClr val="003896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ZA" noProof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078818" y="4092576"/>
            <a:ext cx="7393516" cy="222091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83725B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ZA" noProof="0"/>
          </a:p>
        </p:txBody>
      </p:sp>
    </p:spTree>
    <p:extLst>
      <p:ext uri="{BB962C8B-B14F-4D97-AF65-F5344CB8AC3E}">
        <p14:creationId xmlns:p14="http://schemas.microsoft.com/office/powerpoint/2010/main" val="3654937804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61970" y="166689"/>
            <a:ext cx="2791884" cy="6315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084" y="166689"/>
            <a:ext cx="8176683" cy="6315075"/>
          </a:xfrm>
        </p:spPr>
        <p:txBody>
          <a:bodyPr vert="eaVert"/>
          <a:lstStyle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9B692-E4AB-4D03-9C6C-C632B426C571}" type="datetime1">
              <a:rPr lang="en-ZA"/>
              <a:pPr>
                <a:defRPr/>
              </a:pPr>
              <a:t>2025/04/14</a:t>
            </a:fld>
            <a:endParaRPr lang="en-ZA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B35FA-4DD5-4FAC-A1A0-440F2251D397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40356299"/>
      </p:ext>
    </p:extLst>
  </p:cSld>
  <p:clrMapOvr>
    <a:masterClrMapping/>
  </p:clrMapOvr>
  <p:transition spd="slow">
    <p:fade/>
  </p:transition>
  <p:hf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82087" y="166689"/>
            <a:ext cx="11171767" cy="6315075"/>
          </a:xfrm>
        </p:spPr>
        <p:txBody>
          <a:bodyPr/>
          <a:lstStyle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8B80D-2251-40CC-B5F5-CC3FF3B369F1}" type="datetime1">
              <a:rPr lang="en-ZA"/>
              <a:pPr>
                <a:defRPr/>
              </a:pPr>
              <a:t>2025/04/14</a:t>
            </a:fld>
            <a:endParaRPr lang="en-ZA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27F72-E5E0-4493-8A2E-AAAF1C27F1E2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95808850"/>
      </p:ext>
    </p:extLst>
  </p:cSld>
  <p:clrMapOvr>
    <a:masterClrMapping/>
  </p:clrMapOvr>
  <p:transition spd="slow">
    <p:fade/>
  </p:transition>
  <p:hf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582084" y="166688"/>
            <a:ext cx="8693149" cy="666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82085" y="1436689"/>
            <a:ext cx="11171767" cy="50450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94FF9-BA6B-44C1-8F34-938AF8182D9B}" type="datetime1">
              <a:rPr lang="en-ZA" smtClean="0"/>
              <a:pPr>
                <a:defRPr/>
              </a:pPr>
              <a:t>2025/04/14</a:t>
            </a:fld>
            <a:endParaRPr lang="en-ZA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6B3CE-706D-4F17-84DC-72A8DD9B2592}" type="slidenum">
              <a:rPr lang="en-ZA" smtClean="0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32802350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06292CE-35FA-6E16-4E5E-A68EE9A5D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680" y="6356350"/>
            <a:ext cx="1079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DDBAB9D-F630-EF72-1E01-F6D8D4E5B0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7802" y="6356350"/>
            <a:ext cx="34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57136106"/>
      </p:ext>
    </p:extLst>
  </p:cSld>
  <p:clrMapOvr>
    <a:masterClrMapping/>
  </p:clrMapOvr>
  <p:hf hd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8" descr="logo 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52934" y="517525"/>
            <a:ext cx="2500649" cy="607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1"/>
          <p:cNvSpPr>
            <a:spLocks noChangeArrowheads="1"/>
          </p:cNvSpPr>
          <p:nvPr/>
        </p:nvSpPr>
        <p:spPr bwMode="auto">
          <a:xfrm>
            <a:off x="-6350" y="0"/>
            <a:ext cx="12198351" cy="685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7" name="Picture 23" descr="d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50" y="0"/>
            <a:ext cx="2434167" cy="685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078819" y="3271839"/>
            <a:ext cx="7393516" cy="676275"/>
          </a:xfrm>
        </p:spPr>
        <p:txBody>
          <a:bodyPr anchor="b"/>
          <a:lstStyle>
            <a:lvl1pPr>
              <a:defRPr>
                <a:solidFill>
                  <a:srgbClr val="003896"/>
                </a:solidFill>
              </a:defRPr>
            </a:lvl1pPr>
          </a:lstStyle>
          <a:p>
            <a:r>
              <a:rPr lang="en-ZA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078819" y="4092577"/>
            <a:ext cx="7393516" cy="222091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83725B"/>
                </a:solidFill>
              </a:defRPr>
            </a:lvl1pPr>
          </a:lstStyle>
          <a:p>
            <a:r>
              <a:rPr lang="en-ZA"/>
              <a:t>Click to edit Master subtitle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E52677A-0F1E-8A76-F436-BBBA4919CE99}"/>
              </a:ext>
            </a:extLst>
          </p:cNvPr>
          <p:cNvGrpSpPr/>
          <p:nvPr/>
        </p:nvGrpSpPr>
        <p:grpSpPr>
          <a:xfrm>
            <a:off x="228600" y="620713"/>
            <a:ext cx="2595972" cy="5792789"/>
            <a:chOff x="228600" y="620713"/>
            <a:chExt cx="3524250" cy="5792789"/>
          </a:xfrm>
        </p:grpSpPr>
        <p:sp>
          <p:nvSpPr>
            <p:cNvPr id="8" name="Oval 101"/>
            <p:cNvSpPr>
              <a:spLocks noChangeArrowheads="1"/>
            </p:cNvSpPr>
            <p:nvPr userDrawn="1"/>
          </p:nvSpPr>
          <p:spPr bwMode="auto">
            <a:xfrm>
              <a:off x="491067" y="1300163"/>
              <a:ext cx="3064934" cy="2297113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Oval 103"/>
            <p:cNvSpPr>
              <a:spLocks noChangeArrowheads="1"/>
            </p:cNvSpPr>
            <p:nvPr userDrawn="1"/>
          </p:nvSpPr>
          <p:spPr bwMode="auto">
            <a:xfrm>
              <a:off x="459317" y="1225550"/>
              <a:ext cx="3145367" cy="237172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Oval 104"/>
            <p:cNvSpPr>
              <a:spLocks noChangeArrowheads="1"/>
            </p:cNvSpPr>
            <p:nvPr userDrawn="1"/>
          </p:nvSpPr>
          <p:spPr bwMode="auto">
            <a:xfrm>
              <a:off x="342900" y="1225550"/>
              <a:ext cx="3147484" cy="237172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Oval 105"/>
            <p:cNvSpPr>
              <a:spLocks noChangeArrowheads="1"/>
            </p:cNvSpPr>
            <p:nvPr userDrawn="1"/>
          </p:nvSpPr>
          <p:spPr bwMode="auto">
            <a:xfrm>
              <a:off x="508000" y="1274763"/>
              <a:ext cx="3145367" cy="237172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Oval 106"/>
            <p:cNvSpPr>
              <a:spLocks noChangeArrowheads="1"/>
            </p:cNvSpPr>
            <p:nvPr userDrawn="1"/>
          </p:nvSpPr>
          <p:spPr bwMode="auto">
            <a:xfrm>
              <a:off x="410633" y="1201738"/>
              <a:ext cx="3145367" cy="235902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Oval 107"/>
            <p:cNvSpPr>
              <a:spLocks noChangeArrowheads="1"/>
            </p:cNvSpPr>
            <p:nvPr userDrawn="1"/>
          </p:nvSpPr>
          <p:spPr bwMode="auto">
            <a:xfrm>
              <a:off x="590550" y="1323975"/>
              <a:ext cx="3145367" cy="237172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Oval 108"/>
            <p:cNvSpPr>
              <a:spLocks noChangeArrowheads="1"/>
            </p:cNvSpPr>
            <p:nvPr userDrawn="1"/>
          </p:nvSpPr>
          <p:spPr bwMode="auto">
            <a:xfrm>
              <a:off x="228600" y="1323975"/>
              <a:ext cx="3145367" cy="237172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Oval 109"/>
            <p:cNvSpPr>
              <a:spLocks noChangeArrowheads="1"/>
            </p:cNvSpPr>
            <p:nvPr userDrawn="1"/>
          </p:nvSpPr>
          <p:spPr bwMode="auto">
            <a:xfrm>
              <a:off x="607483" y="1201738"/>
              <a:ext cx="3145367" cy="235902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Oval 110"/>
            <p:cNvSpPr>
              <a:spLocks noChangeArrowheads="1"/>
            </p:cNvSpPr>
            <p:nvPr userDrawn="1"/>
          </p:nvSpPr>
          <p:spPr bwMode="auto">
            <a:xfrm>
              <a:off x="1299633" y="669925"/>
              <a:ext cx="1564217" cy="1185863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Oval 111"/>
            <p:cNvSpPr>
              <a:spLocks noChangeArrowheads="1"/>
            </p:cNvSpPr>
            <p:nvPr userDrawn="1"/>
          </p:nvSpPr>
          <p:spPr bwMode="auto">
            <a:xfrm>
              <a:off x="1331383" y="706438"/>
              <a:ext cx="1498600" cy="1123950"/>
            </a:xfrm>
            <a:prstGeom prst="ellipse">
              <a:avLst/>
            </a:prstGeom>
            <a:solidFill>
              <a:srgbClr val="8C7F6D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Oval 112"/>
            <p:cNvSpPr>
              <a:spLocks noChangeArrowheads="1"/>
            </p:cNvSpPr>
            <p:nvPr userDrawn="1"/>
          </p:nvSpPr>
          <p:spPr bwMode="auto">
            <a:xfrm>
              <a:off x="1265767" y="633413"/>
              <a:ext cx="1629833" cy="122237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Oval 113"/>
            <p:cNvSpPr>
              <a:spLocks noChangeArrowheads="1"/>
            </p:cNvSpPr>
            <p:nvPr userDrawn="1"/>
          </p:nvSpPr>
          <p:spPr bwMode="auto">
            <a:xfrm>
              <a:off x="1217083" y="633413"/>
              <a:ext cx="1612900" cy="122237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Oval 114"/>
            <p:cNvSpPr>
              <a:spLocks noChangeArrowheads="1"/>
            </p:cNvSpPr>
            <p:nvPr userDrawn="1"/>
          </p:nvSpPr>
          <p:spPr bwMode="auto">
            <a:xfrm>
              <a:off x="1299633" y="657225"/>
              <a:ext cx="1629833" cy="1223963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Oval 115"/>
            <p:cNvSpPr>
              <a:spLocks noChangeArrowheads="1"/>
            </p:cNvSpPr>
            <p:nvPr userDrawn="1"/>
          </p:nvSpPr>
          <p:spPr bwMode="auto">
            <a:xfrm>
              <a:off x="1248833" y="620713"/>
              <a:ext cx="1615017" cy="122237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Oval 116"/>
            <p:cNvSpPr>
              <a:spLocks noChangeArrowheads="1"/>
            </p:cNvSpPr>
            <p:nvPr userDrawn="1"/>
          </p:nvSpPr>
          <p:spPr bwMode="auto">
            <a:xfrm>
              <a:off x="1331383" y="706438"/>
              <a:ext cx="1498600" cy="1123950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Oval 117"/>
            <p:cNvSpPr>
              <a:spLocks noChangeArrowheads="1"/>
            </p:cNvSpPr>
            <p:nvPr userDrawn="1"/>
          </p:nvSpPr>
          <p:spPr bwMode="auto">
            <a:xfrm>
              <a:off x="1348317" y="706438"/>
              <a:ext cx="1466850" cy="1100138"/>
            </a:xfrm>
            <a:prstGeom prst="ellipse">
              <a:avLst/>
            </a:prstGeom>
            <a:noFill/>
            <a:ln w="0">
              <a:solidFill>
                <a:srgbClr val="83725B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Oval 119"/>
            <p:cNvSpPr>
              <a:spLocks noChangeArrowheads="1"/>
            </p:cNvSpPr>
            <p:nvPr userDrawn="1"/>
          </p:nvSpPr>
          <p:spPr bwMode="auto">
            <a:xfrm>
              <a:off x="1348317" y="620713"/>
              <a:ext cx="1629833" cy="122237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Oval 120"/>
            <p:cNvSpPr>
              <a:spLocks noChangeArrowheads="1"/>
            </p:cNvSpPr>
            <p:nvPr userDrawn="1"/>
          </p:nvSpPr>
          <p:spPr bwMode="auto">
            <a:xfrm>
              <a:off x="1151467" y="695325"/>
              <a:ext cx="1629833" cy="120967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Oval 121"/>
            <p:cNvSpPr>
              <a:spLocks noChangeArrowheads="1"/>
            </p:cNvSpPr>
            <p:nvPr userDrawn="1"/>
          </p:nvSpPr>
          <p:spPr bwMode="auto">
            <a:xfrm>
              <a:off x="1348317" y="695325"/>
              <a:ext cx="1615017" cy="120967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Oval 122"/>
            <p:cNvSpPr>
              <a:spLocks noChangeArrowheads="1"/>
            </p:cNvSpPr>
            <p:nvPr userDrawn="1"/>
          </p:nvSpPr>
          <p:spPr bwMode="auto">
            <a:xfrm>
              <a:off x="558800" y="3178176"/>
              <a:ext cx="2567517" cy="1912938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Oval 123"/>
            <p:cNvSpPr>
              <a:spLocks noChangeArrowheads="1"/>
            </p:cNvSpPr>
            <p:nvPr userDrawn="1"/>
          </p:nvSpPr>
          <p:spPr bwMode="auto">
            <a:xfrm>
              <a:off x="641350" y="3227388"/>
              <a:ext cx="2402417" cy="1814513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Oval 124"/>
            <p:cNvSpPr>
              <a:spLocks noChangeArrowheads="1"/>
            </p:cNvSpPr>
            <p:nvPr userDrawn="1"/>
          </p:nvSpPr>
          <p:spPr bwMode="auto">
            <a:xfrm>
              <a:off x="524933" y="3116263"/>
              <a:ext cx="2635250" cy="1974851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Oval 125"/>
            <p:cNvSpPr>
              <a:spLocks noChangeArrowheads="1"/>
            </p:cNvSpPr>
            <p:nvPr userDrawn="1"/>
          </p:nvSpPr>
          <p:spPr bwMode="auto">
            <a:xfrm>
              <a:off x="442383" y="3116263"/>
              <a:ext cx="2618317" cy="1974851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Oval 126"/>
            <p:cNvSpPr>
              <a:spLocks noChangeArrowheads="1"/>
            </p:cNvSpPr>
            <p:nvPr userDrawn="1"/>
          </p:nvSpPr>
          <p:spPr bwMode="auto">
            <a:xfrm>
              <a:off x="573617" y="3152776"/>
              <a:ext cx="2635250" cy="1976438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Oval 127"/>
            <p:cNvSpPr>
              <a:spLocks noChangeArrowheads="1"/>
            </p:cNvSpPr>
            <p:nvPr userDrawn="1"/>
          </p:nvSpPr>
          <p:spPr bwMode="auto">
            <a:xfrm>
              <a:off x="491067" y="3090863"/>
              <a:ext cx="2635250" cy="1976438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Oval 129"/>
            <p:cNvSpPr>
              <a:spLocks noChangeArrowheads="1"/>
            </p:cNvSpPr>
            <p:nvPr userDrawn="1"/>
          </p:nvSpPr>
          <p:spPr bwMode="auto">
            <a:xfrm>
              <a:off x="342900" y="3201988"/>
              <a:ext cx="2620434" cy="1976438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Oval 130"/>
            <p:cNvSpPr>
              <a:spLocks noChangeArrowheads="1"/>
            </p:cNvSpPr>
            <p:nvPr userDrawn="1"/>
          </p:nvSpPr>
          <p:spPr bwMode="auto">
            <a:xfrm>
              <a:off x="656167" y="3090863"/>
              <a:ext cx="2635250" cy="1976438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Oval 131"/>
            <p:cNvSpPr>
              <a:spLocks noChangeArrowheads="1"/>
            </p:cNvSpPr>
            <p:nvPr userDrawn="1"/>
          </p:nvSpPr>
          <p:spPr bwMode="auto">
            <a:xfrm>
              <a:off x="641350" y="3201988"/>
              <a:ext cx="2633134" cy="1976438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Oval 132"/>
            <p:cNvSpPr>
              <a:spLocks noChangeArrowheads="1"/>
            </p:cNvSpPr>
            <p:nvPr userDrawn="1"/>
          </p:nvSpPr>
          <p:spPr bwMode="auto">
            <a:xfrm>
              <a:off x="1299633" y="4746626"/>
              <a:ext cx="2123017" cy="1604963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Oval 133"/>
            <p:cNvSpPr>
              <a:spLocks noChangeArrowheads="1"/>
            </p:cNvSpPr>
            <p:nvPr userDrawn="1"/>
          </p:nvSpPr>
          <p:spPr bwMode="auto">
            <a:xfrm>
              <a:off x="1365250" y="4795839"/>
              <a:ext cx="1991783" cy="1506538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Oval 134"/>
            <p:cNvSpPr>
              <a:spLocks noChangeArrowheads="1"/>
            </p:cNvSpPr>
            <p:nvPr userDrawn="1"/>
          </p:nvSpPr>
          <p:spPr bwMode="auto">
            <a:xfrm>
              <a:off x="1265767" y="4697414"/>
              <a:ext cx="2190750" cy="164147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" name="Oval 135"/>
            <p:cNvSpPr>
              <a:spLocks noChangeArrowheads="1"/>
            </p:cNvSpPr>
            <p:nvPr userDrawn="1"/>
          </p:nvSpPr>
          <p:spPr bwMode="auto">
            <a:xfrm>
              <a:off x="1200150" y="4697414"/>
              <a:ext cx="2173817" cy="164147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Oval 136"/>
            <p:cNvSpPr>
              <a:spLocks noChangeArrowheads="1"/>
            </p:cNvSpPr>
            <p:nvPr userDrawn="1"/>
          </p:nvSpPr>
          <p:spPr bwMode="auto">
            <a:xfrm>
              <a:off x="1316567" y="4733926"/>
              <a:ext cx="2173817" cy="1643063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" name="Oval 137"/>
            <p:cNvSpPr>
              <a:spLocks noChangeArrowheads="1"/>
            </p:cNvSpPr>
            <p:nvPr userDrawn="1"/>
          </p:nvSpPr>
          <p:spPr bwMode="auto">
            <a:xfrm>
              <a:off x="1234017" y="4684714"/>
              <a:ext cx="2188634" cy="1643063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" name="Oval 139"/>
            <p:cNvSpPr>
              <a:spLocks noChangeArrowheads="1"/>
            </p:cNvSpPr>
            <p:nvPr userDrawn="1"/>
          </p:nvSpPr>
          <p:spPr bwMode="auto">
            <a:xfrm>
              <a:off x="1117600" y="4770439"/>
              <a:ext cx="2173817" cy="1643063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Oval 140"/>
            <p:cNvSpPr>
              <a:spLocks noChangeArrowheads="1"/>
            </p:cNvSpPr>
            <p:nvPr userDrawn="1"/>
          </p:nvSpPr>
          <p:spPr bwMode="auto">
            <a:xfrm>
              <a:off x="1365250" y="4770439"/>
              <a:ext cx="2190750" cy="1643063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Oval 141"/>
            <p:cNvSpPr>
              <a:spLocks noChangeArrowheads="1"/>
            </p:cNvSpPr>
            <p:nvPr userDrawn="1"/>
          </p:nvSpPr>
          <p:spPr bwMode="auto">
            <a:xfrm>
              <a:off x="1382183" y="4684714"/>
              <a:ext cx="2173817" cy="1643063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52" name="Picture 5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2183" y="4787903"/>
              <a:ext cx="1974848" cy="1542436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grpSp>
          <p:nvGrpSpPr>
            <p:cNvPr id="56" name="Group 55"/>
            <p:cNvGrpSpPr/>
            <p:nvPr userDrawn="1"/>
          </p:nvGrpSpPr>
          <p:grpSpPr>
            <a:xfrm>
              <a:off x="515098" y="1274764"/>
              <a:ext cx="3065243" cy="3784332"/>
              <a:chOff x="386324" y="1274764"/>
              <a:chExt cx="2298932" cy="3784332"/>
            </a:xfrm>
          </p:grpSpPr>
          <p:pic>
            <p:nvPicPr>
              <p:cNvPr id="49" name="Picture 20"/>
              <p:cNvPicPr>
                <a:picLocks noChangeAspect="1" noChangeArrowheads="1"/>
              </p:cNvPicPr>
              <p:nvPr userDrawn="1"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86324" y="1274764"/>
                <a:ext cx="2298932" cy="2273300"/>
              </a:xfrm>
              <a:prstGeom prst="ellipse">
                <a:avLst/>
              </a:prstGeom>
              <a:ln>
                <a:noFill/>
              </a:ln>
              <a:effectLst/>
            </p:spPr>
          </p:pic>
          <p:pic>
            <p:nvPicPr>
              <p:cNvPr id="2" name="Picture 1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326" y="3205163"/>
                <a:ext cx="1932413" cy="1853933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pic>
          <p:nvPicPr>
            <p:cNvPr id="53" name="Picture 7" descr="http://www.scienzagiovane.unibo.it/pannelli/images/tettofisica.jp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9339" y="677198"/>
              <a:ext cx="1564955" cy="107554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32307419"/>
      </p:ext>
    </p:extLst>
  </p:cSld>
  <p:clrMapOvr>
    <a:masterClrMapping/>
  </p:clrMapOvr>
  <p:transition spd="slow">
    <p:fade/>
  </p:transition>
  <p:hf hd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0E887-6FAA-4452-87EE-DD0C07611B62}" type="datetime1">
              <a:rPr lang="en-ZA"/>
              <a:pPr>
                <a:defRPr/>
              </a:pPr>
              <a:t>2025/04/14</a:t>
            </a:fld>
            <a:endParaRPr lang="en-ZA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000" b="0" i="0" u="none" strike="noStrike" kern="1200" cap="none" spc="0" normalizeH="0" baseline="0" noProof="0">
              <a:ln>
                <a:noFill/>
              </a:ln>
              <a:solidFill>
                <a:srgbClr val="003896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B1497D-D85C-49F0-B0C9-9C5FED4EAE9E}" type="slidenum">
              <a:rPr kumimoji="0" lang="en-ZA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896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000" b="0" i="0" u="none" strike="noStrike" kern="1200" cap="none" spc="0" normalizeH="0" baseline="0" noProof="0">
              <a:ln>
                <a:noFill/>
              </a:ln>
              <a:solidFill>
                <a:srgbClr val="003896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2CF89EFA-83A4-58E2-B789-BAE086CFCE7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21923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2CF89EFA-83A4-58E2-B789-BAE086CFCE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DE0887B1-49A2-712E-EA0D-042F7D5DD0C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717529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8F7B5-063C-49D1-9780-722F41CD1808}" type="datetime1">
              <a:rPr lang="en-ZA"/>
              <a:pPr>
                <a:defRPr/>
              </a:pPr>
              <a:t>2025/04/14</a:t>
            </a:fld>
            <a:endParaRPr lang="en-ZA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E37DA-25DC-4138-B47B-76F340187FCB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19874580"/>
      </p:ext>
    </p:extLst>
  </p:cSld>
  <p:clrMapOvr>
    <a:masterClrMapping/>
  </p:clrMapOvr>
  <p:transition spd="slow">
    <p:fade/>
  </p:transition>
  <p:hf hd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2084" y="1436690"/>
            <a:ext cx="5484283" cy="5045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9569" y="1436690"/>
            <a:ext cx="5484284" cy="5045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FE854-FEF4-4F0F-8D3F-7263BDEC8620}" type="datetime1">
              <a:rPr lang="en-ZA"/>
              <a:pPr>
                <a:defRPr/>
              </a:pPr>
              <a:t>2025/04/14</a:t>
            </a:fld>
            <a:endParaRPr lang="en-ZA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B1AC0-BD1D-49A6-A131-4753BFFA91AF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75743091"/>
      </p:ext>
    </p:extLst>
  </p:cSld>
  <p:clrMapOvr>
    <a:masterClrMapping/>
  </p:clrMapOvr>
  <p:transition spd="slow">
    <p:fade/>
  </p:transition>
  <p:hf hd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513F0-1B89-405B-AFD7-EB40C0BDFBD5}" type="datetime1">
              <a:rPr lang="en-ZA"/>
              <a:pPr>
                <a:defRPr/>
              </a:pPr>
              <a:t>2025/04/14</a:t>
            </a:fld>
            <a:endParaRPr lang="en-ZA"/>
          </a:p>
        </p:txBody>
      </p:sp>
      <p:sp>
        <p:nvSpPr>
          <p:cNvPr id="8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9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7B663-D47A-48EC-86A2-0154DA7A3676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47681206"/>
      </p:ext>
    </p:extLst>
  </p:cSld>
  <p:clrMapOvr>
    <a:masterClrMapping/>
  </p:clrMapOvr>
  <p:transition spd="slow">
    <p:fade/>
  </p:transition>
  <p:hf hd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AB236-2A81-4277-A4F5-13B61F0E4728}" type="datetime1">
              <a:rPr lang="en-ZA"/>
              <a:pPr>
                <a:defRPr/>
              </a:pPr>
              <a:t>2025/04/14</a:t>
            </a:fld>
            <a:endParaRPr lang="en-ZA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A1584-3C0D-4427-A071-8AA3C1245600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srgbClr val="00389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5875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632" y="1394932"/>
            <a:ext cx="11171767" cy="5045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F9EF73-3398-4DE5-ABCF-006801EF8AA1}" type="datetimeFigureOut">
              <a:rPr lang="en-ZA" smtClean="0"/>
              <a:t>2025/04/14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76185" y="6453189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E1319-4C02-4DB4-AFEC-8285B43F621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77685125"/>
      </p:ext>
    </p:extLst>
  </p:cSld>
  <p:clrMapOvr>
    <a:masterClrMapping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C693E1-375C-48A5-BC28-600876C97DDF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89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Distribution Centre of Excellence for Occupational Hygiene and Safety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F8C919-2C79-4A8E-8207-6765F016062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89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A468E10E-D776-2085-806C-5C28D2AB4588}"/>
              </a:ext>
            </a:extLst>
          </p:cNvPr>
          <p:cNvSpPr txBox="1">
            <a:spLocks/>
          </p:cNvSpPr>
          <p:nvPr userDrawn="1"/>
        </p:nvSpPr>
        <p:spPr>
          <a:xfrm>
            <a:off x="1758463" y="156249"/>
            <a:ext cx="8102912" cy="676275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10D879-B636-D633-2FCE-0145C2A042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660" r="16121" b="12940"/>
          <a:stretch/>
        </p:blipFill>
        <p:spPr>
          <a:xfrm>
            <a:off x="-1346828" y="42815"/>
            <a:ext cx="1708508" cy="170850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5887922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0390B-F9A0-485D-8F56-04BBA66BFBBD}" type="datetime1">
              <a:rPr lang="en-ZA"/>
              <a:pPr>
                <a:defRPr/>
              </a:pPr>
              <a:t>2025/04/14</a:t>
            </a:fld>
            <a:endParaRPr lang="en-ZA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81B01-9682-4F26-A6BE-924879B6257D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97592128"/>
      </p:ext>
    </p:extLst>
  </p:cSld>
  <p:clrMapOvr>
    <a:masterClrMapping/>
  </p:clrMapOvr>
  <p:transition spd="slow">
    <p:fade/>
  </p:transition>
  <p:hf hd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D9110-78BA-4A9B-BCB7-1D032D277AD6}" type="datetime1">
              <a:rPr lang="en-ZA"/>
              <a:pPr>
                <a:defRPr/>
              </a:pPr>
              <a:t>2025/04/14</a:t>
            </a:fld>
            <a:endParaRPr lang="en-ZA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8102E-97EA-405C-A5C9-78017D4F746C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79769030"/>
      </p:ext>
    </p:extLst>
  </p:cSld>
  <p:clrMapOvr>
    <a:masterClrMapping/>
  </p:clrMapOvr>
  <p:transition spd="slow">
    <p:fade/>
  </p:transition>
  <p:hf hd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78A43-2BA1-4F74-A1CE-4675618554BE}" type="datetime1">
              <a:rPr lang="en-ZA"/>
              <a:pPr>
                <a:defRPr/>
              </a:pPr>
              <a:t>2025/04/14</a:t>
            </a:fld>
            <a:endParaRPr lang="en-ZA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652AD-C282-46E0-AAC4-C97980A4C1AC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41379682"/>
      </p:ext>
    </p:extLst>
  </p:cSld>
  <p:clrMapOvr>
    <a:masterClrMapping/>
  </p:clrMapOvr>
  <p:transition spd="slow">
    <p:fade/>
  </p:transition>
  <p:hf hd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61970" y="166689"/>
            <a:ext cx="2791884" cy="6315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084" y="166689"/>
            <a:ext cx="8176683" cy="6315075"/>
          </a:xfrm>
        </p:spPr>
        <p:txBody>
          <a:bodyPr vert="eaVert"/>
          <a:lstStyle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9B692-E4AB-4D03-9C6C-C632B426C571}" type="datetime1">
              <a:rPr lang="en-ZA"/>
              <a:pPr>
                <a:defRPr/>
              </a:pPr>
              <a:t>2025/04/14</a:t>
            </a:fld>
            <a:endParaRPr lang="en-ZA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B35FA-4DD5-4FAC-A1A0-440F2251D397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49074254"/>
      </p:ext>
    </p:extLst>
  </p:cSld>
  <p:clrMapOvr>
    <a:masterClrMapping/>
  </p:clrMapOvr>
  <p:transition spd="slow">
    <p:fade/>
  </p:transition>
  <p:hf hd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82087" y="166689"/>
            <a:ext cx="11171767" cy="6315075"/>
          </a:xfrm>
        </p:spPr>
        <p:txBody>
          <a:bodyPr/>
          <a:lstStyle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8B80D-2251-40CC-B5F5-CC3FF3B369F1}" type="datetime1">
              <a:rPr lang="en-ZA"/>
              <a:pPr>
                <a:defRPr/>
              </a:pPr>
              <a:t>2025/04/14</a:t>
            </a:fld>
            <a:endParaRPr lang="en-ZA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27F72-E5E0-4493-8A2E-AAAF1C27F1E2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79802682"/>
      </p:ext>
    </p:extLst>
  </p:cSld>
  <p:clrMapOvr>
    <a:masterClrMapping/>
  </p:clrMapOvr>
  <p:transition spd="slow">
    <p:fade/>
  </p:transition>
  <p:hf hd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582084" y="166688"/>
            <a:ext cx="8693149" cy="666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82085" y="1436689"/>
            <a:ext cx="11171767" cy="50450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94FF9-BA6B-44C1-8F34-938AF8182D9B}" type="datetime1">
              <a:rPr lang="en-ZA" smtClean="0"/>
              <a:pPr>
                <a:defRPr/>
              </a:pPr>
              <a:t>2025/04/14</a:t>
            </a:fld>
            <a:endParaRPr lang="en-ZA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6B3CE-706D-4F17-84DC-72A8DD9B2592}" type="slidenum">
              <a:rPr lang="en-ZA" smtClean="0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91876166"/>
      </p:ext>
    </p:extLst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06292CE-35FA-6E16-4E5E-A68EE9A5D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680" y="6356350"/>
            <a:ext cx="1079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DDBAB9D-F630-EF72-1E01-F6D8D4E5B0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7802" y="6356350"/>
            <a:ext cx="34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58986508"/>
      </p:ext>
    </p:extLst>
  </p:cSld>
  <p:clrMapOvr>
    <a:masterClrMapping/>
  </p:clrMapOvr>
  <p:hf hd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lusion Chapt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F7C3906-7D26-F847-D210-DC8F472D401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8476" y="2913618"/>
            <a:ext cx="3658879" cy="3316597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87BD48D-91A6-B706-71D6-9D1F3017065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84383" y="3050543"/>
            <a:ext cx="2875016" cy="3062093"/>
          </a:xfrm>
          <a:custGeom>
            <a:avLst/>
            <a:gdLst>
              <a:gd name="connsiteX0" fmla="*/ 1647425 w 3294850"/>
              <a:gd name="connsiteY0" fmla="*/ 0 h 3294850"/>
              <a:gd name="connsiteX1" fmla="*/ 3294850 w 3294850"/>
              <a:gd name="connsiteY1" fmla="*/ 1647425 h 3294850"/>
              <a:gd name="connsiteX2" fmla="*/ 1647425 w 3294850"/>
              <a:gd name="connsiteY2" fmla="*/ 3294850 h 3294850"/>
              <a:gd name="connsiteX3" fmla="*/ 1275376 w 3294850"/>
              <a:gd name="connsiteY3" fmla="*/ 3252665 h 3294850"/>
              <a:gd name="connsiteX4" fmla="*/ 1215764 w 3294850"/>
              <a:gd name="connsiteY4" fmla="*/ 3236539 h 3294850"/>
              <a:gd name="connsiteX5" fmla="*/ 1240067 w 3294850"/>
              <a:gd name="connsiteY5" fmla="*/ 3196535 h 3294850"/>
              <a:gd name="connsiteX6" fmla="*/ 1362162 w 3294850"/>
              <a:gd name="connsiteY6" fmla="*/ 2714346 h 3294850"/>
              <a:gd name="connsiteX7" fmla="*/ 350562 w 3294850"/>
              <a:gd name="connsiteY7" fmla="*/ 1702746 h 3294850"/>
              <a:gd name="connsiteX8" fmla="*/ 49743 w 3294850"/>
              <a:gd name="connsiteY8" fmla="*/ 1748226 h 3294850"/>
              <a:gd name="connsiteX9" fmla="*/ 5901 w 3294850"/>
              <a:gd name="connsiteY9" fmla="*/ 1764272 h 3294850"/>
              <a:gd name="connsiteX10" fmla="*/ 0 w 3294850"/>
              <a:gd name="connsiteY10" fmla="*/ 1647425 h 3294850"/>
              <a:gd name="connsiteX11" fmla="*/ 1647425 w 3294850"/>
              <a:gd name="connsiteY11" fmla="*/ 0 h 329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4850" h="3294850">
                <a:moveTo>
                  <a:pt x="1647425" y="0"/>
                </a:moveTo>
                <a:cubicBezTo>
                  <a:pt x="2557273" y="0"/>
                  <a:pt x="3294850" y="737577"/>
                  <a:pt x="3294850" y="1647425"/>
                </a:cubicBezTo>
                <a:cubicBezTo>
                  <a:pt x="3294850" y="2557273"/>
                  <a:pt x="2557273" y="3294850"/>
                  <a:pt x="1647425" y="3294850"/>
                </a:cubicBezTo>
                <a:cubicBezTo>
                  <a:pt x="1519478" y="3294850"/>
                  <a:pt x="1394938" y="3280265"/>
                  <a:pt x="1275376" y="3252665"/>
                </a:cubicBezTo>
                <a:lnTo>
                  <a:pt x="1215764" y="3236539"/>
                </a:lnTo>
                <a:lnTo>
                  <a:pt x="1240067" y="3196535"/>
                </a:lnTo>
                <a:cubicBezTo>
                  <a:pt x="1317933" y="3053198"/>
                  <a:pt x="1362162" y="2888937"/>
                  <a:pt x="1362162" y="2714346"/>
                </a:cubicBezTo>
                <a:cubicBezTo>
                  <a:pt x="1362162" y="2155655"/>
                  <a:pt x="909253" y="1702746"/>
                  <a:pt x="350562" y="1702746"/>
                </a:cubicBezTo>
                <a:cubicBezTo>
                  <a:pt x="245808" y="1702746"/>
                  <a:pt x="144772" y="1718669"/>
                  <a:pt x="49743" y="1748226"/>
                </a:cubicBezTo>
                <a:lnTo>
                  <a:pt x="5901" y="1764272"/>
                </a:lnTo>
                <a:lnTo>
                  <a:pt x="0" y="1647425"/>
                </a:lnTo>
                <a:cubicBezTo>
                  <a:pt x="0" y="737577"/>
                  <a:pt x="737577" y="0"/>
                  <a:pt x="1647425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</a:t>
            </a:r>
            <a:br>
              <a:rPr lang="en-US"/>
            </a:br>
            <a:r>
              <a:rPr lang="en-US"/>
              <a:t>visual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5DBF5CF-E6CC-1A85-FDB1-B49B23179B88}"/>
              </a:ext>
            </a:extLst>
          </p:cNvPr>
          <p:cNvSpPr/>
          <p:nvPr userDrawn="1"/>
        </p:nvSpPr>
        <p:spPr>
          <a:xfrm>
            <a:off x="313493" y="4739457"/>
            <a:ext cx="1784161" cy="19002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746648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69052" y="1447009"/>
            <a:ext cx="6343001" cy="6762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Divider Slide</a:t>
            </a:r>
            <a:endParaRPr lang="en-ZA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736D61-2B9F-B39D-FA43-E377D86AA7B3}"/>
              </a:ext>
            </a:extLst>
          </p:cNvPr>
          <p:cNvSpPr/>
          <p:nvPr userDrawn="1"/>
        </p:nvSpPr>
        <p:spPr>
          <a:xfrm>
            <a:off x="0" y="6593974"/>
            <a:ext cx="12192000" cy="26402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Picture Placeholder 101">
            <a:extLst>
              <a:ext uri="{FF2B5EF4-FFF2-40B4-BE49-F238E27FC236}">
                <a16:creationId xmlns:a16="http://schemas.microsoft.com/office/drawing/2014/main" id="{F5F2CF35-ACC4-A108-DD87-92F9426534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0382" y="4814068"/>
            <a:ext cx="1653952" cy="1761574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visual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438781-E333-E871-DE61-8750EF6EEC4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446" y="4739456"/>
            <a:ext cx="2100905" cy="190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291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8" descr="logo 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52934" y="517525"/>
            <a:ext cx="2500649" cy="607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1"/>
          <p:cNvSpPr>
            <a:spLocks noChangeArrowheads="1"/>
          </p:cNvSpPr>
          <p:nvPr/>
        </p:nvSpPr>
        <p:spPr bwMode="auto">
          <a:xfrm>
            <a:off x="-6350" y="0"/>
            <a:ext cx="12198351" cy="685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7" name="Picture 23" descr="d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50" y="0"/>
            <a:ext cx="2434167" cy="685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078819" y="3271839"/>
            <a:ext cx="7393516" cy="676275"/>
          </a:xfrm>
        </p:spPr>
        <p:txBody>
          <a:bodyPr anchor="b"/>
          <a:lstStyle>
            <a:lvl1pPr>
              <a:defRPr>
                <a:solidFill>
                  <a:srgbClr val="003896"/>
                </a:solidFill>
              </a:defRPr>
            </a:lvl1pPr>
          </a:lstStyle>
          <a:p>
            <a:r>
              <a:rPr lang="en-ZA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078819" y="4092577"/>
            <a:ext cx="7393516" cy="222091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83725B"/>
                </a:solidFill>
              </a:defRPr>
            </a:lvl1pPr>
          </a:lstStyle>
          <a:p>
            <a:r>
              <a:rPr lang="en-ZA"/>
              <a:t>Click to edit Master subtitle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E52677A-0F1E-8A76-F436-BBBA4919CE99}"/>
              </a:ext>
            </a:extLst>
          </p:cNvPr>
          <p:cNvGrpSpPr/>
          <p:nvPr/>
        </p:nvGrpSpPr>
        <p:grpSpPr>
          <a:xfrm>
            <a:off x="228600" y="620713"/>
            <a:ext cx="2595972" cy="5792789"/>
            <a:chOff x="228600" y="620713"/>
            <a:chExt cx="3524250" cy="5792789"/>
          </a:xfrm>
        </p:grpSpPr>
        <p:sp>
          <p:nvSpPr>
            <p:cNvPr id="8" name="Oval 101"/>
            <p:cNvSpPr>
              <a:spLocks noChangeArrowheads="1"/>
            </p:cNvSpPr>
            <p:nvPr userDrawn="1"/>
          </p:nvSpPr>
          <p:spPr bwMode="auto">
            <a:xfrm>
              <a:off x="491067" y="1300163"/>
              <a:ext cx="3064934" cy="2297113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Oval 103"/>
            <p:cNvSpPr>
              <a:spLocks noChangeArrowheads="1"/>
            </p:cNvSpPr>
            <p:nvPr userDrawn="1"/>
          </p:nvSpPr>
          <p:spPr bwMode="auto">
            <a:xfrm>
              <a:off x="459317" y="1225550"/>
              <a:ext cx="3145367" cy="237172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Oval 104"/>
            <p:cNvSpPr>
              <a:spLocks noChangeArrowheads="1"/>
            </p:cNvSpPr>
            <p:nvPr userDrawn="1"/>
          </p:nvSpPr>
          <p:spPr bwMode="auto">
            <a:xfrm>
              <a:off x="342900" y="1225550"/>
              <a:ext cx="3147484" cy="237172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Oval 105"/>
            <p:cNvSpPr>
              <a:spLocks noChangeArrowheads="1"/>
            </p:cNvSpPr>
            <p:nvPr userDrawn="1"/>
          </p:nvSpPr>
          <p:spPr bwMode="auto">
            <a:xfrm>
              <a:off x="508000" y="1274763"/>
              <a:ext cx="3145367" cy="237172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Oval 106"/>
            <p:cNvSpPr>
              <a:spLocks noChangeArrowheads="1"/>
            </p:cNvSpPr>
            <p:nvPr userDrawn="1"/>
          </p:nvSpPr>
          <p:spPr bwMode="auto">
            <a:xfrm>
              <a:off x="410633" y="1201738"/>
              <a:ext cx="3145367" cy="235902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Oval 107"/>
            <p:cNvSpPr>
              <a:spLocks noChangeArrowheads="1"/>
            </p:cNvSpPr>
            <p:nvPr userDrawn="1"/>
          </p:nvSpPr>
          <p:spPr bwMode="auto">
            <a:xfrm>
              <a:off x="590550" y="1323975"/>
              <a:ext cx="3145367" cy="237172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Oval 108"/>
            <p:cNvSpPr>
              <a:spLocks noChangeArrowheads="1"/>
            </p:cNvSpPr>
            <p:nvPr userDrawn="1"/>
          </p:nvSpPr>
          <p:spPr bwMode="auto">
            <a:xfrm>
              <a:off x="228600" y="1323975"/>
              <a:ext cx="3145367" cy="237172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Oval 109"/>
            <p:cNvSpPr>
              <a:spLocks noChangeArrowheads="1"/>
            </p:cNvSpPr>
            <p:nvPr userDrawn="1"/>
          </p:nvSpPr>
          <p:spPr bwMode="auto">
            <a:xfrm>
              <a:off x="607483" y="1201738"/>
              <a:ext cx="3145367" cy="235902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Oval 110"/>
            <p:cNvSpPr>
              <a:spLocks noChangeArrowheads="1"/>
            </p:cNvSpPr>
            <p:nvPr userDrawn="1"/>
          </p:nvSpPr>
          <p:spPr bwMode="auto">
            <a:xfrm>
              <a:off x="1299633" y="669925"/>
              <a:ext cx="1564217" cy="1185863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Oval 111"/>
            <p:cNvSpPr>
              <a:spLocks noChangeArrowheads="1"/>
            </p:cNvSpPr>
            <p:nvPr userDrawn="1"/>
          </p:nvSpPr>
          <p:spPr bwMode="auto">
            <a:xfrm>
              <a:off x="1331383" y="706438"/>
              <a:ext cx="1498600" cy="1123950"/>
            </a:xfrm>
            <a:prstGeom prst="ellipse">
              <a:avLst/>
            </a:prstGeom>
            <a:solidFill>
              <a:srgbClr val="8C7F6D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Oval 112"/>
            <p:cNvSpPr>
              <a:spLocks noChangeArrowheads="1"/>
            </p:cNvSpPr>
            <p:nvPr userDrawn="1"/>
          </p:nvSpPr>
          <p:spPr bwMode="auto">
            <a:xfrm>
              <a:off x="1265767" y="633413"/>
              <a:ext cx="1629833" cy="122237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Oval 113"/>
            <p:cNvSpPr>
              <a:spLocks noChangeArrowheads="1"/>
            </p:cNvSpPr>
            <p:nvPr userDrawn="1"/>
          </p:nvSpPr>
          <p:spPr bwMode="auto">
            <a:xfrm>
              <a:off x="1217083" y="633413"/>
              <a:ext cx="1612900" cy="122237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Oval 114"/>
            <p:cNvSpPr>
              <a:spLocks noChangeArrowheads="1"/>
            </p:cNvSpPr>
            <p:nvPr userDrawn="1"/>
          </p:nvSpPr>
          <p:spPr bwMode="auto">
            <a:xfrm>
              <a:off x="1299633" y="657225"/>
              <a:ext cx="1629833" cy="1223963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Oval 115"/>
            <p:cNvSpPr>
              <a:spLocks noChangeArrowheads="1"/>
            </p:cNvSpPr>
            <p:nvPr userDrawn="1"/>
          </p:nvSpPr>
          <p:spPr bwMode="auto">
            <a:xfrm>
              <a:off x="1248833" y="620713"/>
              <a:ext cx="1615017" cy="122237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Oval 116"/>
            <p:cNvSpPr>
              <a:spLocks noChangeArrowheads="1"/>
            </p:cNvSpPr>
            <p:nvPr userDrawn="1"/>
          </p:nvSpPr>
          <p:spPr bwMode="auto">
            <a:xfrm>
              <a:off x="1331383" y="706438"/>
              <a:ext cx="1498600" cy="1123950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Oval 117"/>
            <p:cNvSpPr>
              <a:spLocks noChangeArrowheads="1"/>
            </p:cNvSpPr>
            <p:nvPr userDrawn="1"/>
          </p:nvSpPr>
          <p:spPr bwMode="auto">
            <a:xfrm>
              <a:off x="1348317" y="706438"/>
              <a:ext cx="1466850" cy="1100138"/>
            </a:xfrm>
            <a:prstGeom prst="ellipse">
              <a:avLst/>
            </a:prstGeom>
            <a:noFill/>
            <a:ln w="0">
              <a:solidFill>
                <a:srgbClr val="83725B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Oval 119"/>
            <p:cNvSpPr>
              <a:spLocks noChangeArrowheads="1"/>
            </p:cNvSpPr>
            <p:nvPr userDrawn="1"/>
          </p:nvSpPr>
          <p:spPr bwMode="auto">
            <a:xfrm>
              <a:off x="1348317" y="620713"/>
              <a:ext cx="1629833" cy="122237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Oval 120"/>
            <p:cNvSpPr>
              <a:spLocks noChangeArrowheads="1"/>
            </p:cNvSpPr>
            <p:nvPr userDrawn="1"/>
          </p:nvSpPr>
          <p:spPr bwMode="auto">
            <a:xfrm>
              <a:off x="1151467" y="695325"/>
              <a:ext cx="1629833" cy="120967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Oval 121"/>
            <p:cNvSpPr>
              <a:spLocks noChangeArrowheads="1"/>
            </p:cNvSpPr>
            <p:nvPr userDrawn="1"/>
          </p:nvSpPr>
          <p:spPr bwMode="auto">
            <a:xfrm>
              <a:off x="1348317" y="695325"/>
              <a:ext cx="1615017" cy="120967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Oval 122"/>
            <p:cNvSpPr>
              <a:spLocks noChangeArrowheads="1"/>
            </p:cNvSpPr>
            <p:nvPr userDrawn="1"/>
          </p:nvSpPr>
          <p:spPr bwMode="auto">
            <a:xfrm>
              <a:off x="558800" y="3178176"/>
              <a:ext cx="2567517" cy="1912938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Oval 123"/>
            <p:cNvSpPr>
              <a:spLocks noChangeArrowheads="1"/>
            </p:cNvSpPr>
            <p:nvPr userDrawn="1"/>
          </p:nvSpPr>
          <p:spPr bwMode="auto">
            <a:xfrm>
              <a:off x="641350" y="3227388"/>
              <a:ext cx="2402417" cy="1814513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Oval 124"/>
            <p:cNvSpPr>
              <a:spLocks noChangeArrowheads="1"/>
            </p:cNvSpPr>
            <p:nvPr userDrawn="1"/>
          </p:nvSpPr>
          <p:spPr bwMode="auto">
            <a:xfrm>
              <a:off x="524933" y="3116263"/>
              <a:ext cx="2635250" cy="1974851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Oval 125"/>
            <p:cNvSpPr>
              <a:spLocks noChangeArrowheads="1"/>
            </p:cNvSpPr>
            <p:nvPr userDrawn="1"/>
          </p:nvSpPr>
          <p:spPr bwMode="auto">
            <a:xfrm>
              <a:off x="442383" y="3116263"/>
              <a:ext cx="2618317" cy="1974851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Oval 126"/>
            <p:cNvSpPr>
              <a:spLocks noChangeArrowheads="1"/>
            </p:cNvSpPr>
            <p:nvPr userDrawn="1"/>
          </p:nvSpPr>
          <p:spPr bwMode="auto">
            <a:xfrm>
              <a:off x="573617" y="3152776"/>
              <a:ext cx="2635250" cy="1976438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Oval 127"/>
            <p:cNvSpPr>
              <a:spLocks noChangeArrowheads="1"/>
            </p:cNvSpPr>
            <p:nvPr userDrawn="1"/>
          </p:nvSpPr>
          <p:spPr bwMode="auto">
            <a:xfrm>
              <a:off x="491067" y="3090863"/>
              <a:ext cx="2635250" cy="1976438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Oval 129"/>
            <p:cNvSpPr>
              <a:spLocks noChangeArrowheads="1"/>
            </p:cNvSpPr>
            <p:nvPr userDrawn="1"/>
          </p:nvSpPr>
          <p:spPr bwMode="auto">
            <a:xfrm>
              <a:off x="342900" y="3201988"/>
              <a:ext cx="2620434" cy="1976438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Oval 130"/>
            <p:cNvSpPr>
              <a:spLocks noChangeArrowheads="1"/>
            </p:cNvSpPr>
            <p:nvPr userDrawn="1"/>
          </p:nvSpPr>
          <p:spPr bwMode="auto">
            <a:xfrm>
              <a:off x="656167" y="3090863"/>
              <a:ext cx="2635250" cy="1976438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Oval 131"/>
            <p:cNvSpPr>
              <a:spLocks noChangeArrowheads="1"/>
            </p:cNvSpPr>
            <p:nvPr userDrawn="1"/>
          </p:nvSpPr>
          <p:spPr bwMode="auto">
            <a:xfrm>
              <a:off x="641350" y="3201988"/>
              <a:ext cx="2633134" cy="1976438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Oval 132"/>
            <p:cNvSpPr>
              <a:spLocks noChangeArrowheads="1"/>
            </p:cNvSpPr>
            <p:nvPr userDrawn="1"/>
          </p:nvSpPr>
          <p:spPr bwMode="auto">
            <a:xfrm>
              <a:off x="1299633" y="4746626"/>
              <a:ext cx="2123017" cy="1604963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Oval 133"/>
            <p:cNvSpPr>
              <a:spLocks noChangeArrowheads="1"/>
            </p:cNvSpPr>
            <p:nvPr userDrawn="1"/>
          </p:nvSpPr>
          <p:spPr bwMode="auto">
            <a:xfrm>
              <a:off x="1365250" y="4795839"/>
              <a:ext cx="1991783" cy="1506538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Oval 134"/>
            <p:cNvSpPr>
              <a:spLocks noChangeArrowheads="1"/>
            </p:cNvSpPr>
            <p:nvPr userDrawn="1"/>
          </p:nvSpPr>
          <p:spPr bwMode="auto">
            <a:xfrm>
              <a:off x="1265767" y="4697414"/>
              <a:ext cx="2190750" cy="164147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" name="Oval 135"/>
            <p:cNvSpPr>
              <a:spLocks noChangeArrowheads="1"/>
            </p:cNvSpPr>
            <p:nvPr userDrawn="1"/>
          </p:nvSpPr>
          <p:spPr bwMode="auto">
            <a:xfrm>
              <a:off x="1200150" y="4697414"/>
              <a:ext cx="2173817" cy="164147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Oval 136"/>
            <p:cNvSpPr>
              <a:spLocks noChangeArrowheads="1"/>
            </p:cNvSpPr>
            <p:nvPr userDrawn="1"/>
          </p:nvSpPr>
          <p:spPr bwMode="auto">
            <a:xfrm>
              <a:off x="1316567" y="4733926"/>
              <a:ext cx="2173817" cy="1643063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" name="Oval 137"/>
            <p:cNvSpPr>
              <a:spLocks noChangeArrowheads="1"/>
            </p:cNvSpPr>
            <p:nvPr userDrawn="1"/>
          </p:nvSpPr>
          <p:spPr bwMode="auto">
            <a:xfrm>
              <a:off x="1234017" y="4684714"/>
              <a:ext cx="2188634" cy="1643063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" name="Oval 139"/>
            <p:cNvSpPr>
              <a:spLocks noChangeArrowheads="1"/>
            </p:cNvSpPr>
            <p:nvPr userDrawn="1"/>
          </p:nvSpPr>
          <p:spPr bwMode="auto">
            <a:xfrm>
              <a:off x="1117600" y="4770439"/>
              <a:ext cx="2173817" cy="1643063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Oval 140"/>
            <p:cNvSpPr>
              <a:spLocks noChangeArrowheads="1"/>
            </p:cNvSpPr>
            <p:nvPr userDrawn="1"/>
          </p:nvSpPr>
          <p:spPr bwMode="auto">
            <a:xfrm>
              <a:off x="1365250" y="4770439"/>
              <a:ext cx="2190750" cy="1643063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Oval 141"/>
            <p:cNvSpPr>
              <a:spLocks noChangeArrowheads="1"/>
            </p:cNvSpPr>
            <p:nvPr userDrawn="1"/>
          </p:nvSpPr>
          <p:spPr bwMode="auto">
            <a:xfrm>
              <a:off x="1382183" y="4684714"/>
              <a:ext cx="2173817" cy="1643063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52" name="Picture 5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2183" y="4787903"/>
              <a:ext cx="1974848" cy="1542436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grpSp>
          <p:nvGrpSpPr>
            <p:cNvPr id="56" name="Group 55"/>
            <p:cNvGrpSpPr/>
            <p:nvPr userDrawn="1"/>
          </p:nvGrpSpPr>
          <p:grpSpPr>
            <a:xfrm>
              <a:off x="515098" y="1274764"/>
              <a:ext cx="3065243" cy="3784332"/>
              <a:chOff x="386324" y="1274764"/>
              <a:chExt cx="2298932" cy="3784332"/>
            </a:xfrm>
          </p:grpSpPr>
          <p:pic>
            <p:nvPicPr>
              <p:cNvPr id="49" name="Picture 20"/>
              <p:cNvPicPr>
                <a:picLocks noChangeAspect="1" noChangeArrowheads="1"/>
              </p:cNvPicPr>
              <p:nvPr userDrawn="1"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86324" y="1274764"/>
                <a:ext cx="2298932" cy="2273300"/>
              </a:xfrm>
              <a:prstGeom prst="ellipse">
                <a:avLst/>
              </a:prstGeom>
              <a:ln>
                <a:noFill/>
              </a:ln>
              <a:effectLst/>
            </p:spPr>
          </p:pic>
          <p:pic>
            <p:nvPicPr>
              <p:cNvPr id="2" name="Picture 1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326" y="3205163"/>
                <a:ext cx="1932413" cy="1853933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pic>
          <p:nvPicPr>
            <p:cNvPr id="53" name="Picture 7" descr="http://www.scienzagiovane.unibo.it/pannelli/images/tettofisica.jp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9339" y="677198"/>
              <a:ext cx="1564955" cy="107554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16092596"/>
      </p:ext>
    </p:extLst>
  </p:cSld>
  <p:clrMapOvr>
    <a:masterClrMapping/>
  </p:clrMapOvr>
  <p:transition spd="slow">
    <p:fade/>
  </p:transition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F9EF73-3398-4DE5-ABCF-006801EF8AA1}" type="datetimeFigureOut">
              <a:rPr lang="en-ZA" smtClean="0"/>
              <a:t>2025/04/14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76185" y="6453189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E1319-4C02-4DB4-AFEC-8285B43F621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99195940"/>
      </p:ext>
    </p:extLst>
  </p:cSld>
  <p:clrMapOvr>
    <a:masterClrMapping/>
  </p:clrMapOvr>
  <p:transition spd="slow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0E887-6FAA-4452-87EE-DD0C07611B62}" type="datetime1">
              <a:rPr lang="en-ZA" smtClean="0"/>
              <a:pPr>
                <a:defRPr/>
              </a:pPr>
              <a:t>2025/04/14</a:t>
            </a:fld>
            <a:endParaRPr lang="en-ZA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000" b="0" i="0" u="none" strike="noStrike" kern="1200" cap="none" spc="0" normalizeH="0" baseline="0" noProof="0">
              <a:ln>
                <a:noFill/>
              </a:ln>
              <a:solidFill>
                <a:srgbClr val="003896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B1497D-D85C-49F0-B0C9-9C5FED4EAE9E}" type="slidenum">
              <a:rPr kumimoji="0" lang="en-ZA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896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000" b="0" i="0" u="none" strike="noStrike" kern="1200" cap="none" spc="0" normalizeH="0" baseline="0" noProof="0">
              <a:ln>
                <a:noFill/>
              </a:ln>
              <a:solidFill>
                <a:srgbClr val="003896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84C84717-7DA1-9123-41D0-DB426BA8A51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21923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84C84717-7DA1-9123-41D0-DB426BA8A5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5F05CCCA-B68F-7D15-CE9E-33E8A9A6AB3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46746"/>
      </p:ext>
    </p:extLst>
  </p:cSld>
  <p:clrMapOvr>
    <a:masterClrMapping/>
  </p:clrMapOvr>
  <p:transition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8F7B5-063C-49D1-9780-722F41CD1808}" type="datetime1">
              <a:rPr lang="en-ZA" smtClean="0"/>
              <a:pPr>
                <a:defRPr/>
              </a:pPr>
              <a:t>2025/04/14</a:t>
            </a:fld>
            <a:endParaRPr lang="en-ZA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E37DA-25DC-4138-B47B-76F340187FCB}" type="slidenum">
              <a:rPr lang="en-ZA" smtClean="0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17422968"/>
      </p:ext>
    </p:extLst>
  </p:cSld>
  <p:clrMapOvr>
    <a:masterClrMapping/>
  </p:clrMapOvr>
  <p:transition spd="slow">
    <p:fade/>
  </p:transition>
  <p:hf hd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2084" y="1436690"/>
            <a:ext cx="5484283" cy="5045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9569" y="1436690"/>
            <a:ext cx="5484284" cy="5045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FE854-FEF4-4F0F-8D3F-7263BDEC8620}" type="datetime1">
              <a:rPr lang="en-ZA" smtClean="0"/>
              <a:pPr>
                <a:defRPr/>
              </a:pPr>
              <a:t>2025/04/14</a:t>
            </a:fld>
            <a:endParaRPr lang="en-ZA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B1AC0-BD1D-49A6-A131-4753BFFA91AF}" type="slidenum">
              <a:rPr lang="en-ZA" smtClean="0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12990594"/>
      </p:ext>
    </p:extLst>
  </p:cSld>
  <p:clrMapOvr>
    <a:masterClrMapping/>
  </p:clrMapOvr>
  <p:transition spd="slow">
    <p:fade/>
  </p:transition>
  <p:hf hd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513F0-1B89-405B-AFD7-EB40C0BDFBD5}" type="datetime1">
              <a:rPr lang="en-ZA" smtClean="0"/>
              <a:pPr>
                <a:defRPr/>
              </a:pPr>
              <a:t>2025/04/14</a:t>
            </a:fld>
            <a:endParaRPr lang="en-ZA"/>
          </a:p>
        </p:txBody>
      </p:sp>
      <p:sp>
        <p:nvSpPr>
          <p:cNvPr id="8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9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7B663-D47A-48EC-86A2-0154DA7A3676}" type="slidenum">
              <a:rPr lang="en-ZA" smtClean="0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1177552"/>
      </p:ext>
    </p:extLst>
  </p:cSld>
  <p:clrMapOvr>
    <a:masterClrMapping/>
  </p:clrMapOvr>
  <p:transition spd="slow">
    <p:fade/>
  </p:transition>
  <p:hf hd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AB236-2A81-4277-A4F5-13B61F0E4728}" type="datetime1">
              <a:rPr lang="en-ZA" smtClean="0"/>
              <a:pPr>
                <a:defRPr/>
              </a:pPr>
              <a:t>2025/04/14</a:t>
            </a:fld>
            <a:endParaRPr lang="en-ZA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A1584-3C0D-4427-A071-8AA3C1245600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srgbClr val="00389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949229"/>
      </p:ext>
    </p:extLst>
  </p:cSld>
  <p:clrMapOvr>
    <a:masterClrMapping/>
  </p:clrMapOvr>
  <p:transition spd="slow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C693E1-375C-48A5-BC28-600876C97DDF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89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Distribution Centre of Excellence for Occupational Hygiene and Safety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F8C919-2C79-4A8E-8207-6765F016062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89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F6814B41-FCA3-97D9-6EBB-4179F447D400}"/>
              </a:ext>
            </a:extLst>
          </p:cNvPr>
          <p:cNvSpPr txBox="1">
            <a:spLocks/>
          </p:cNvSpPr>
          <p:nvPr userDrawn="1"/>
        </p:nvSpPr>
        <p:spPr>
          <a:xfrm>
            <a:off x="1758463" y="156249"/>
            <a:ext cx="8102912" cy="676275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07496A-3177-99B8-51F9-FB08C460B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660" r="16121" b="12940"/>
          <a:stretch/>
        </p:blipFill>
        <p:spPr>
          <a:xfrm>
            <a:off x="-1346828" y="42815"/>
            <a:ext cx="1708508" cy="170850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6274413"/>
      </p:ext>
    </p:extLst>
  </p:cSld>
  <p:clrMapOvr>
    <a:masterClrMapping/>
  </p:clrMapOvr>
  <p:transition spd="slow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0390B-F9A0-485D-8F56-04BBA66BFBBD}" type="datetime1">
              <a:rPr lang="en-ZA" smtClean="0"/>
              <a:pPr>
                <a:defRPr/>
              </a:pPr>
              <a:t>2025/04/14</a:t>
            </a:fld>
            <a:endParaRPr lang="en-ZA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81B01-9682-4F26-A6BE-924879B6257D}" type="slidenum">
              <a:rPr lang="en-ZA" smtClean="0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14084973"/>
      </p:ext>
    </p:extLst>
  </p:cSld>
  <p:clrMapOvr>
    <a:masterClrMapping/>
  </p:clrMapOvr>
  <p:transition spd="slow">
    <p:fade/>
  </p:transition>
  <p:hf hd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D9110-78BA-4A9B-BCB7-1D032D277AD6}" type="datetime1">
              <a:rPr lang="en-ZA" smtClean="0"/>
              <a:pPr>
                <a:defRPr/>
              </a:pPr>
              <a:t>2025/04/14</a:t>
            </a:fld>
            <a:endParaRPr lang="en-ZA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8102E-97EA-405C-A5C9-78017D4F746C}" type="slidenum">
              <a:rPr lang="en-ZA" smtClean="0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14803764"/>
      </p:ext>
    </p:extLst>
  </p:cSld>
  <p:clrMapOvr>
    <a:masterClrMapping/>
  </p:clrMapOvr>
  <p:transition spd="slow">
    <p:fade/>
  </p:transition>
  <p:hf hd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78A43-2BA1-4F74-A1CE-4675618554BE}" type="datetime1">
              <a:rPr lang="en-ZA" smtClean="0"/>
              <a:pPr>
                <a:defRPr/>
              </a:pPr>
              <a:t>2025/04/14</a:t>
            </a:fld>
            <a:endParaRPr lang="en-ZA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652AD-C282-46E0-AAC4-C97980A4C1AC}" type="slidenum">
              <a:rPr lang="en-ZA" smtClean="0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47846598"/>
      </p:ext>
    </p:extLst>
  </p:cSld>
  <p:clrMapOvr>
    <a:masterClrMapping/>
  </p:clrMapOvr>
  <p:transition spd="slow">
    <p:fade/>
  </p:transition>
  <p:hf hd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61970" y="166689"/>
            <a:ext cx="2791884" cy="6315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084" y="166689"/>
            <a:ext cx="8176683" cy="6315075"/>
          </a:xfrm>
        </p:spPr>
        <p:txBody>
          <a:bodyPr vert="eaVert"/>
          <a:lstStyle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9B692-E4AB-4D03-9C6C-C632B426C571}" type="datetime1">
              <a:rPr lang="en-ZA" smtClean="0"/>
              <a:pPr>
                <a:defRPr/>
              </a:pPr>
              <a:t>2025/04/14</a:t>
            </a:fld>
            <a:endParaRPr lang="en-ZA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B35FA-4DD5-4FAC-A1A0-440F2251D397}" type="slidenum">
              <a:rPr lang="en-ZA" smtClean="0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56071153"/>
      </p:ext>
    </p:extLst>
  </p:cSld>
  <p:clrMapOvr>
    <a:masterClrMapping/>
  </p:clrMapOvr>
  <p:transition spd="slow">
    <p:fade/>
  </p:transition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2084" y="1436689"/>
            <a:ext cx="5484283" cy="5045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9567" y="1436689"/>
            <a:ext cx="5484284" cy="5045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F9EF73-3398-4DE5-ABCF-006801EF8AA1}" type="datetimeFigureOut">
              <a:rPr lang="en-ZA" smtClean="0"/>
              <a:t>2025/04/14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76185" y="6453189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E1319-4C02-4DB4-AFEC-8285B43F621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56163110"/>
      </p:ext>
    </p:extLst>
  </p:cSld>
  <p:clrMapOvr>
    <a:masterClrMapping/>
  </p:clrMapOvr>
  <p:transition spd="slow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82087" y="166689"/>
            <a:ext cx="11171767" cy="6315075"/>
          </a:xfrm>
        </p:spPr>
        <p:txBody>
          <a:bodyPr/>
          <a:lstStyle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8B80D-2251-40CC-B5F5-CC3FF3B369F1}" type="datetime1">
              <a:rPr lang="en-ZA" smtClean="0"/>
              <a:pPr>
                <a:defRPr/>
              </a:pPr>
              <a:t>2025/04/14</a:t>
            </a:fld>
            <a:endParaRPr lang="en-ZA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27F72-E5E0-4493-8A2E-AAAF1C27F1E2}" type="slidenum">
              <a:rPr lang="en-ZA" smtClean="0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54111977"/>
      </p:ext>
    </p:extLst>
  </p:cSld>
  <p:clrMapOvr>
    <a:masterClrMapping/>
  </p:clrMapOvr>
  <p:transition spd="slow">
    <p:fade/>
  </p:transition>
  <p:hf hd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582084" y="166688"/>
            <a:ext cx="8693149" cy="666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82085" y="1436689"/>
            <a:ext cx="11171767" cy="50450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94FF9-BA6B-44C1-8F34-938AF8182D9B}" type="datetime1">
              <a:rPr lang="en-ZA" smtClean="0"/>
              <a:pPr>
                <a:defRPr/>
              </a:pPr>
              <a:t>2025/04/14</a:t>
            </a:fld>
            <a:endParaRPr lang="en-ZA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6B3CE-706D-4F17-84DC-72A8DD9B2592}" type="slidenum">
              <a:rPr lang="en-ZA" smtClean="0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50781882"/>
      </p:ext>
    </p:extLst>
  </p:cSld>
  <p:clrMapOvr>
    <a:masterClrMapping/>
  </p:clrMapOvr>
  <p:transition spd="slow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06292CE-35FA-6E16-4E5E-A68EE9A5D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680" y="6356350"/>
            <a:ext cx="1079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DDBAB9D-F630-EF72-1E01-F6D8D4E5B0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7802" y="6356350"/>
            <a:ext cx="34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49635524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F9EF73-3398-4DE5-ABCF-006801EF8AA1}" type="datetimeFigureOut">
              <a:rPr lang="en-ZA" smtClean="0"/>
              <a:t>2025/04/14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76185" y="6453189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E1319-4C02-4DB4-AFEC-8285B43F621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3978160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11" Type="http://schemas.openxmlformats.org/officeDocument/2006/relationships/image" Target="../media/image3.emf"/><Relationship Id="rId5" Type="http://schemas.openxmlformats.org/officeDocument/2006/relationships/theme" Target="../theme/theme1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ags" Target="../tags/tag10.xml"/><Relationship Id="rId3" Type="http://schemas.openxmlformats.org/officeDocument/2006/relationships/slideLayout" Target="../slideLayouts/slideLayout19.xml"/><Relationship Id="rId21" Type="http://schemas.openxmlformats.org/officeDocument/2006/relationships/image" Target="../media/image8.jpeg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ags" Target="../tags/tag9.xml"/><Relationship Id="rId2" Type="http://schemas.openxmlformats.org/officeDocument/2006/relationships/slideLayout" Target="../slideLayouts/slideLayout18.xml"/><Relationship Id="rId16" Type="http://schemas.openxmlformats.org/officeDocument/2006/relationships/tags" Target="../tags/tag8.xml"/><Relationship Id="rId20" Type="http://schemas.openxmlformats.org/officeDocument/2006/relationships/image" Target="../media/image7.emf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6.xml"/><Relationship Id="rId19" Type="http://schemas.openxmlformats.org/officeDocument/2006/relationships/oleObject" Target="../embeddings/oleObject4.bin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15.emf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ags" Target="../tags/tag1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ags" Target="../tags/tag13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1.emf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oleObject" Target="../embeddings/oleObject5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ags" Target="../tags/tag29.xml"/><Relationship Id="rId26" Type="http://schemas.openxmlformats.org/officeDocument/2006/relationships/oleObject" Target="../embeddings/oleObject5.bin"/><Relationship Id="rId3" Type="http://schemas.openxmlformats.org/officeDocument/2006/relationships/slideLayout" Target="../slideLayouts/slideLayout42.xml"/><Relationship Id="rId21" Type="http://schemas.openxmlformats.org/officeDocument/2006/relationships/oleObject" Target="../embeddings/oleObject4.bin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tags" Target="../tags/tag28.xml"/><Relationship Id="rId25" Type="http://schemas.openxmlformats.org/officeDocument/2006/relationships/image" Target="../media/image15.emf"/><Relationship Id="rId2" Type="http://schemas.openxmlformats.org/officeDocument/2006/relationships/slideLayout" Target="../slideLayouts/slideLayout41.xml"/><Relationship Id="rId16" Type="http://schemas.openxmlformats.org/officeDocument/2006/relationships/tags" Target="../tags/tag27.xml"/><Relationship Id="rId20" Type="http://schemas.openxmlformats.org/officeDocument/2006/relationships/tags" Target="../tags/tag3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image" Target="../media/image5.jpeg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5.xml"/><Relationship Id="rId23" Type="http://schemas.openxmlformats.org/officeDocument/2006/relationships/image" Target="../media/image8.jpeg"/><Relationship Id="rId10" Type="http://schemas.openxmlformats.org/officeDocument/2006/relationships/slideLayout" Target="../slideLayouts/slideLayout49.xml"/><Relationship Id="rId19" Type="http://schemas.openxmlformats.org/officeDocument/2006/relationships/tags" Target="../tags/tag30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image" Target="../media/image7.emf"/><Relationship Id="rId27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tags" Target="../tags/tag37.xml"/><Relationship Id="rId26" Type="http://schemas.openxmlformats.org/officeDocument/2006/relationships/oleObject" Target="../embeddings/oleObject5.bin"/><Relationship Id="rId3" Type="http://schemas.openxmlformats.org/officeDocument/2006/relationships/slideLayout" Target="../slideLayouts/slideLayout56.xml"/><Relationship Id="rId21" Type="http://schemas.openxmlformats.org/officeDocument/2006/relationships/tags" Target="../tags/tag40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tags" Target="../tags/tag36.xml"/><Relationship Id="rId25" Type="http://schemas.openxmlformats.org/officeDocument/2006/relationships/image" Target="../media/image5.jpeg"/><Relationship Id="rId2" Type="http://schemas.openxmlformats.org/officeDocument/2006/relationships/slideLayout" Target="../slideLayouts/slideLayout55.xml"/><Relationship Id="rId16" Type="http://schemas.openxmlformats.org/officeDocument/2006/relationships/theme" Target="../theme/theme6.xml"/><Relationship Id="rId20" Type="http://schemas.openxmlformats.org/officeDocument/2006/relationships/tags" Target="../tags/tag39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24" Type="http://schemas.openxmlformats.org/officeDocument/2006/relationships/image" Target="../media/image8.jpeg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23" Type="http://schemas.openxmlformats.org/officeDocument/2006/relationships/image" Target="../media/image7.emf"/><Relationship Id="rId10" Type="http://schemas.openxmlformats.org/officeDocument/2006/relationships/slideLayout" Target="../slideLayouts/slideLayout63.xml"/><Relationship Id="rId19" Type="http://schemas.openxmlformats.org/officeDocument/2006/relationships/tags" Target="../tags/tag38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oleObject" Target="../embeddings/oleObject4.bin"/><Relationship Id="rId27" Type="http://schemas.openxmlformats.org/officeDocument/2006/relationships/image" Target="../media/image1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ags" Target="../tags/tag49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71.xml"/><Relationship Id="rId21" Type="http://schemas.openxmlformats.org/officeDocument/2006/relationships/oleObject" Target="../embeddings/oleObject4.bin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tags" Target="../tags/tag48.xml"/><Relationship Id="rId25" Type="http://schemas.openxmlformats.org/officeDocument/2006/relationships/oleObject" Target="../embeddings/oleObject5.bin"/><Relationship Id="rId2" Type="http://schemas.openxmlformats.org/officeDocument/2006/relationships/slideLayout" Target="../slideLayouts/slideLayout70.xml"/><Relationship Id="rId16" Type="http://schemas.openxmlformats.org/officeDocument/2006/relationships/tags" Target="../tags/tag47.xml"/><Relationship Id="rId20" Type="http://schemas.openxmlformats.org/officeDocument/2006/relationships/tags" Target="../tags/tag51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image" Target="../media/image5.jpeg"/><Relationship Id="rId5" Type="http://schemas.openxmlformats.org/officeDocument/2006/relationships/slideLayout" Target="../slideLayouts/slideLayout73.xml"/><Relationship Id="rId15" Type="http://schemas.openxmlformats.org/officeDocument/2006/relationships/theme" Target="../theme/theme7.xml"/><Relationship Id="rId23" Type="http://schemas.openxmlformats.org/officeDocument/2006/relationships/image" Target="../media/image8.jpeg"/><Relationship Id="rId10" Type="http://schemas.openxmlformats.org/officeDocument/2006/relationships/slideLayout" Target="../slideLayouts/slideLayout78.xml"/><Relationship Id="rId19" Type="http://schemas.openxmlformats.org/officeDocument/2006/relationships/tags" Target="../tags/tag50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7057F0-5F5E-786F-613E-0CBEA464107A}"/>
              </a:ext>
            </a:extLst>
          </p:cNvPr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41039783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681" y="1223493"/>
            <a:ext cx="11383851" cy="4859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ZA"/>
              <a:t>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680" y="6356350"/>
            <a:ext cx="1079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7802" y="6356350"/>
            <a:ext cx="34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1681" y="205769"/>
            <a:ext cx="9511777" cy="66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/>
              <a:t>Click to edit Master title style</a:t>
            </a:r>
            <a:endParaRPr lang="en-ZA" noProof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A1EFD3B-809C-B8A0-4D86-16532E5E748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441904" y="312737"/>
            <a:ext cx="1422400" cy="368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9A3506A-6DD2-E9D5-DD05-B23171DA133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037031" y="318311"/>
            <a:ext cx="241300" cy="3683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56DB893-999D-78A5-DBD6-5B38A7382F94}"/>
              </a:ext>
            </a:extLst>
          </p:cNvPr>
          <p:cNvSpPr/>
          <p:nvPr userDrawn="1"/>
        </p:nvSpPr>
        <p:spPr>
          <a:xfrm>
            <a:off x="0" y="6176963"/>
            <a:ext cx="12192000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6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9" r:id="rId3"/>
    <p:sldLayoutId id="214748380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D3E88"/>
        </a:buClr>
        <a:buFont typeface="Calibri" panose="020F0502020204030204" pitchFamily="34" charset="0"/>
        <a:buChar char="-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3" descr="logo smal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151" y="341313"/>
            <a:ext cx="1564216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7" descr="topsoli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1219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82084" y="166688"/>
            <a:ext cx="8693149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ZA" altLang="en-US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2085" y="1436689"/>
            <a:ext cx="11171767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ZA" altLang="en-US"/>
          </a:p>
        </p:txBody>
      </p:sp>
      <p:sp>
        <p:nvSpPr>
          <p:cNvPr id="1061" name="Rectangle 3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1" y="6453189"/>
            <a:ext cx="2317751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3725B"/>
                </a:solidFill>
              </a:defRPr>
            </a:lvl1pPr>
          </a:lstStyle>
          <a:p>
            <a:fld id="{AFF9EF73-3398-4DE5-ABCF-006801EF8AA1}" type="datetimeFigureOut">
              <a:rPr lang="en-ZA" smtClean="0"/>
              <a:t>2025/04/14</a:t>
            </a:fld>
            <a:endParaRPr lang="en-ZA"/>
          </a:p>
        </p:txBody>
      </p:sp>
      <p:sp>
        <p:nvSpPr>
          <p:cNvPr id="1063" name="Rectangle 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232400" y="6453189"/>
            <a:ext cx="124671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83725B"/>
                </a:solidFill>
              </a:defRPr>
            </a:lvl1pPr>
          </a:lstStyle>
          <a:p>
            <a:fld id="{792E1319-4C02-4DB4-AFEC-8285B43F621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76337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ransition spd="slow">
    <p:fade/>
  </p:transition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266700" indent="-266700" algn="l" rtl="0" eaLnBrk="1" fontAlgn="base" hangingPunct="1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2000">
          <a:solidFill>
            <a:srgbClr val="003896"/>
          </a:solidFill>
          <a:latin typeface="+mn-lt"/>
          <a:ea typeface="+mn-ea"/>
          <a:cs typeface="+mn-cs"/>
        </a:defRPr>
      </a:lvl1pPr>
      <a:lvl2pPr marL="717550" indent="-271463" algn="l" rtl="0" eaLnBrk="1" fontAlgn="base" hangingPunct="1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>
          <a:solidFill>
            <a:srgbClr val="003896"/>
          </a:solidFill>
          <a:latin typeface="+mn-lt"/>
          <a:cs typeface="+mn-cs"/>
        </a:defRPr>
      </a:lvl2pPr>
      <a:lvl3pPr marL="1076325" indent="-179388" algn="l" rtl="0" eaLnBrk="1" fontAlgn="base" hangingPunct="1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600">
          <a:solidFill>
            <a:srgbClr val="003896"/>
          </a:solidFill>
          <a:latin typeface="+mn-lt"/>
          <a:cs typeface="+mn-cs"/>
        </a:defRPr>
      </a:lvl3pPr>
      <a:lvl4pPr marL="1435100" indent="-179388" algn="l" rtl="0" eaLnBrk="1" fontAlgn="base" hangingPunct="1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4pPr>
      <a:lvl5pPr marL="1793875" indent="-179388" algn="l" rtl="0" eaLnBrk="1" fontAlgn="base" hangingPunct="1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5pPr>
      <a:lvl6pPr marL="2251075" indent="-179388" algn="l" rtl="0" eaLnBrk="1" fontAlgn="base" hangingPunct="1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6pPr>
      <a:lvl7pPr marL="2708275" indent="-179388" algn="l" rtl="0" eaLnBrk="1" fontAlgn="base" hangingPunct="1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7pPr>
      <a:lvl8pPr marL="3165475" indent="-179388" algn="l" rtl="0" eaLnBrk="1" fontAlgn="base" hangingPunct="1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8pPr>
      <a:lvl9pPr marL="3622675" indent="-179388" algn="l" rtl="0" eaLnBrk="1" fontAlgn="base" hangingPunct="1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478465EB-C56E-FAFA-2E09-C6E86006B60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20776366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9" imgW="421" imgH="423" progId="TCLayout.ActiveDocument.1">
                  <p:embed/>
                </p:oleObj>
              </mc:Choice>
              <mc:Fallback>
                <p:oleObj name="think-cell Slide" r:id="rId19" imgW="421" imgH="42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78465EB-C56E-FAFA-2E09-C6E86006B6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0" name="Picture 43" descr="logo small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0217151" y="341313"/>
            <a:ext cx="1564216" cy="40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17" descr="topsolid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-39370" y="0"/>
            <a:ext cx="10256521" cy="102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582084" y="166688"/>
            <a:ext cx="8693149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ZA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2085" y="1436689"/>
            <a:ext cx="11171767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1061" name="Rectangle 3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1" y="6453189"/>
            <a:ext cx="2317751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3725B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B0C7AB-AD6F-4CC3-86DC-D3C214BC3B54}" type="datetime1">
              <a:rPr lang="en-ZA"/>
              <a:pPr>
                <a:defRPr/>
              </a:pPr>
              <a:t>2025/04/14</a:t>
            </a:fld>
            <a:endParaRPr lang="en-ZA"/>
          </a:p>
        </p:txBody>
      </p:sp>
      <p:sp>
        <p:nvSpPr>
          <p:cNvPr id="1062" name="Rectangle 3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6185" y="6453189"/>
            <a:ext cx="3839633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83725B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1063" name="Rectangle 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52518" y="6453189"/>
            <a:ext cx="2201333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3725B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F063FA-31E3-4BCD-9B5C-394FAB692A19}" type="slidenum">
              <a:rPr lang="en-ZA"/>
              <a:pPr>
                <a:defRPr/>
              </a:pPr>
              <a:t>‹#›</a:t>
            </a:fld>
            <a:endParaRPr lang="en-ZA"/>
          </a:p>
        </p:txBody>
      </p:sp>
      <p:sp>
        <p:nvSpPr>
          <p:cNvPr id="15" name="AcnSubjectTitle_ID_15" hidden="1"/>
          <p:cNvSpPr txBox="1"/>
          <p:nvPr>
            <p:custDataLst>
              <p:tags r:id="rId17"/>
            </p:custDataLst>
          </p:nvPr>
        </p:nvSpPr>
        <p:spPr bwMode="gray">
          <a:xfrm>
            <a:off x="582083" y="1420813"/>
            <a:ext cx="931333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C7F6D"/>
              </a:buClr>
              <a:buNone/>
            </a:pPr>
            <a:r>
              <a:rPr lang="en-US" sz="1600" b="1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Subject Title</a:t>
            </a:r>
          </a:p>
        </p:txBody>
      </p:sp>
      <p:sp>
        <p:nvSpPr>
          <p:cNvPr id="16" name="AcnFootnote_ID_16" hidden="1"/>
          <p:cNvSpPr txBox="1"/>
          <p:nvPr>
            <p:custDataLst>
              <p:tags r:id="rId18"/>
            </p:custDataLst>
          </p:nvPr>
        </p:nvSpPr>
        <p:spPr bwMode="gray">
          <a:xfrm>
            <a:off x="582083" y="6254750"/>
            <a:ext cx="86931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marL="538163" indent="-53816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C7F6D"/>
              </a:buClr>
              <a:buNone/>
            </a:pPr>
            <a:r>
              <a:rPr lang="en-US" sz="10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	Footnote</a:t>
            </a:r>
          </a:p>
          <a:p>
            <a:pPr marL="538163" indent="-538163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C7F6D"/>
              </a:buClr>
              <a:buNone/>
            </a:pPr>
            <a:r>
              <a:rPr lang="en-US" sz="10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	Source</a:t>
            </a:r>
          </a:p>
        </p:txBody>
      </p:sp>
    </p:spTree>
    <p:extLst>
      <p:ext uri="{BB962C8B-B14F-4D97-AF65-F5344CB8AC3E}">
        <p14:creationId xmlns:p14="http://schemas.microsoft.com/office/powerpoint/2010/main" val="379544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ransition spd="slow">
    <p:fade/>
  </p:transition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266700" indent="-266700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2000">
          <a:solidFill>
            <a:srgbClr val="003896"/>
          </a:solidFill>
          <a:latin typeface="+mn-lt"/>
          <a:ea typeface="+mn-ea"/>
          <a:cs typeface="+mn-cs"/>
        </a:defRPr>
      </a:lvl1pPr>
      <a:lvl2pPr marL="717550" indent="-271463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2800">
          <a:solidFill>
            <a:srgbClr val="003896"/>
          </a:solidFill>
          <a:latin typeface="+mn-lt"/>
          <a:cs typeface="+mn-cs"/>
        </a:defRPr>
      </a:lvl2pPr>
      <a:lvl3pPr marL="1076325" indent="-179388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600">
          <a:solidFill>
            <a:srgbClr val="003896"/>
          </a:solidFill>
          <a:latin typeface="+mn-lt"/>
          <a:cs typeface="+mn-cs"/>
        </a:defRPr>
      </a:lvl3pPr>
      <a:lvl4pPr marL="1435100" indent="-179388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4pPr>
      <a:lvl5pPr marL="1793875" indent="-179388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5pPr>
      <a:lvl6pPr marL="2251075" indent="-179388" algn="l" rtl="0" fontAlgn="base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6pPr>
      <a:lvl7pPr marL="2708275" indent="-179388" algn="l" rtl="0" fontAlgn="base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7pPr>
      <a:lvl8pPr marL="3165475" indent="-179388" algn="l" rtl="0" fontAlgn="base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8pPr>
      <a:lvl9pPr marL="3622675" indent="-179388" algn="l" rtl="0" fontAlgn="base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5D409B-C5D1-2BAD-D8D1-643632A6652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815492" y="531812"/>
            <a:ext cx="1841500" cy="381000"/>
          </a:xfrm>
          <a:prstGeom prst="rect">
            <a:avLst/>
          </a:prstGeom>
        </p:spPr>
      </p:pic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42412971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2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49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1">
            <a:lumMod val="50000"/>
          </a:schemeClr>
        </a:buClr>
        <a:buFont typeface="Wingdings" panose="05000000000000000000" pitchFamily="2" charset="2"/>
        <a:buChar char="§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Calibri" panose="020F0502020204030204" pitchFamily="34" charset="0"/>
        <a:buChar char="-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Courier New" panose="02070309020205020404" pitchFamily="49" charset="0"/>
        <a:buChar char="o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Wingdings" panose="05000000000000000000" pitchFamily="2" charset="2"/>
        <a:buChar char="Ø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478465EB-C56E-FAFA-2E09-C6E86006B605}"/>
              </a:ext>
            </a:extLst>
          </p:cNvPr>
          <p:cNvGraphicFramePr>
            <a:graphicFrameLocks noChangeAspect="1"/>
          </p:cNvGraphicFramePr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20776366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1" imgW="421" imgH="423" progId="TCLayout.ActiveDocument.1">
                  <p:embed/>
                </p:oleObj>
              </mc:Choice>
              <mc:Fallback>
                <p:oleObj name="think-cell Slide" r:id="rId21" imgW="421" imgH="42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78465EB-C56E-FAFA-2E09-C6E86006B6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0" name="Picture 43" descr="logo small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0217151" y="341313"/>
            <a:ext cx="1564216" cy="40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17" descr="topsolid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-39370" y="0"/>
            <a:ext cx="10256521" cy="102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582084" y="166688"/>
            <a:ext cx="8693149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ZA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2085" y="1436689"/>
            <a:ext cx="11171767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1061" name="Rectangle 3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1" y="6453189"/>
            <a:ext cx="2317751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3725B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B0C7AB-AD6F-4CC3-86DC-D3C214BC3B54}" type="datetime1">
              <a:rPr lang="en-ZA"/>
              <a:pPr>
                <a:defRPr/>
              </a:pPr>
              <a:t>2025/04/14</a:t>
            </a:fld>
            <a:endParaRPr lang="en-ZA"/>
          </a:p>
        </p:txBody>
      </p:sp>
      <p:sp>
        <p:nvSpPr>
          <p:cNvPr id="1062" name="Rectangle 3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6185" y="6453189"/>
            <a:ext cx="3839633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83725B"/>
                </a:solidFill>
                <a:latin typeface="Arial" charset="0"/>
                <a:cs typeface="Arial" charset="0"/>
              </a:defRPr>
            </a:lvl1pPr>
          </a:lstStyle>
          <a:p>
            <a:endParaRPr lang="en-ZA"/>
          </a:p>
        </p:txBody>
      </p:sp>
      <p:sp>
        <p:nvSpPr>
          <p:cNvPr id="1063" name="Rectangle 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52518" y="6453189"/>
            <a:ext cx="2201333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3725B"/>
                </a:solidFill>
                <a:latin typeface="Arial" charset="0"/>
                <a:cs typeface="Arial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15" name="AcnSubjectTitle_ID_15" hidden="1"/>
          <p:cNvSpPr txBox="1"/>
          <p:nvPr>
            <p:custDataLst>
              <p:tags r:id="rId17"/>
            </p:custDataLst>
          </p:nvPr>
        </p:nvSpPr>
        <p:spPr bwMode="gray">
          <a:xfrm>
            <a:off x="582083" y="1420813"/>
            <a:ext cx="931333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C7F6D"/>
              </a:buClr>
              <a:buNone/>
            </a:pPr>
            <a:r>
              <a:rPr lang="en-US" sz="1600" b="1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Subject Title</a:t>
            </a:r>
          </a:p>
        </p:txBody>
      </p:sp>
      <p:sp>
        <p:nvSpPr>
          <p:cNvPr id="16" name="AcnFootnote_ID_16" hidden="1"/>
          <p:cNvSpPr txBox="1"/>
          <p:nvPr>
            <p:custDataLst>
              <p:tags r:id="rId18"/>
            </p:custDataLst>
          </p:nvPr>
        </p:nvSpPr>
        <p:spPr bwMode="gray">
          <a:xfrm>
            <a:off x="582083" y="6254750"/>
            <a:ext cx="86931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marL="538163" indent="-53816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C7F6D"/>
              </a:buClr>
              <a:buNone/>
            </a:pPr>
            <a:r>
              <a:rPr lang="en-US" sz="10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	Footnote</a:t>
            </a:r>
          </a:p>
          <a:p>
            <a:pPr marL="538163" indent="-538163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C7F6D"/>
              </a:buClr>
              <a:buNone/>
            </a:pPr>
            <a:r>
              <a:rPr lang="en-US" sz="10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	Source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D17364-4F34-AFB9-C147-04622730BB51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9815492" y="531812"/>
            <a:ext cx="1841500" cy="381000"/>
          </a:xfrm>
          <a:prstGeom prst="rect">
            <a:avLst/>
          </a:prstGeom>
        </p:spPr>
      </p:pic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9BFF6CF-2313-DA58-0ED7-B0E6D4732FA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42412971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6" imgW="270" imgH="270" progId="TCLayout.ActiveDocument.1">
                  <p:embed/>
                </p:oleObj>
              </mc:Choice>
              <mc:Fallback>
                <p:oleObj name="think-cell Slide" r:id="rId26" imgW="270" imgH="27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9BFF6CF-2313-DA58-0ED7-B0E6D4732F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5059ED2E-3DAF-F02B-E4C2-207799046582}"/>
              </a:ext>
            </a:extLst>
          </p:cNvPr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2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75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</p:sldLayoutIdLst>
  <p:transition spd="slow">
    <p:fade/>
  </p:transition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266700" indent="-266700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2000">
          <a:solidFill>
            <a:srgbClr val="003896"/>
          </a:solidFill>
          <a:latin typeface="+mn-lt"/>
          <a:ea typeface="+mn-ea"/>
          <a:cs typeface="+mn-cs"/>
        </a:defRPr>
      </a:lvl1pPr>
      <a:lvl2pPr marL="717550" indent="-271463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2800">
          <a:solidFill>
            <a:srgbClr val="003896"/>
          </a:solidFill>
          <a:latin typeface="+mn-lt"/>
          <a:cs typeface="+mn-cs"/>
        </a:defRPr>
      </a:lvl2pPr>
      <a:lvl3pPr marL="1076325" indent="-179388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600">
          <a:solidFill>
            <a:srgbClr val="003896"/>
          </a:solidFill>
          <a:latin typeface="+mn-lt"/>
          <a:cs typeface="+mn-cs"/>
        </a:defRPr>
      </a:lvl3pPr>
      <a:lvl4pPr marL="1435100" indent="-179388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4pPr>
      <a:lvl5pPr marL="1793875" indent="-179388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5pPr>
      <a:lvl6pPr marL="2251075" indent="-179388" algn="l" rtl="0" fontAlgn="base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6pPr>
      <a:lvl7pPr marL="2708275" indent="-179388" algn="l" rtl="0" fontAlgn="base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7pPr>
      <a:lvl8pPr marL="3165475" indent="-179388" algn="l" rtl="0" fontAlgn="base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8pPr>
      <a:lvl9pPr marL="3622675" indent="-179388" algn="l" rtl="0" fontAlgn="base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478465EB-C56E-FAFA-2E09-C6E86006B605}"/>
              </a:ext>
            </a:extLst>
          </p:cNvPr>
          <p:cNvGraphicFramePr>
            <a:graphicFrameLocks noChangeAspect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20776366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2" imgW="421" imgH="423" progId="TCLayout.ActiveDocument.1">
                  <p:embed/>
                </p:oleObj>
              </mc:Choice>
              <mc:Fallback>
                <p:oleObj name="think-cell Slide" r:id="rId22" imgW="421" imgH="42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78465EB-C56E-FAFA-2E09-C6E86006B6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0" name="Picture 43" descr="logo small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0217151" y="341313"/>
            <a:ext cx="1564216" cy="40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17" descr="topsolid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-39370" y="0"/>
            <a:ext cx="10256521" cy="102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582084" y="166688"/>
            <a:ext cx="8693149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ZA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2085" y="1436689"/>
            <a:ext cx="11171767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1061" name="Rectangle 3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1" y="6453189"/>
            <a:ext cx="2317751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3725B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B0C7AB-AD6F-4CC3-86DC-D3C214BC3B54}" type="datetime1">
              <a:rPr lang="en-ZA"/>
              <a:pPr>
                <a:defRPr/>
              </a:pPr>
              <a:t>2025/04/14</a:t>
            </a:fld>
            <a:endParaRPr lang="en-ZA"/>
          </a:p>
        </p:txBody>
      </p:sp>
      <p:sp>
        <p:nvSpPr>
          <p:cNvPr id="1062" name="Rectangle 3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6185" y="6453189"/>
            <a:ext cx="3839633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83725B"/>
                </a:solidFill>
                <a:latin typeface="Arial" charset="0"/>
                <a:cs typeface="Arial" charset="0"/>
              </a:defRPr>
            </a:lvl1pPr>
          </a:lstStyle>
          <a:p>
            <a:endParaRPr lang="en-ZA"/>
          </a:p>
        </p:txBody>
      </p:sp>
      <p:sp>
        <p:nvSpPr>
          <p:cNvPr id="1063" name="Rectangle 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52518" y="6453189"/>
            <a:ext cx="2201333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3725B"/>
                </a:solidFill>
                <a:latin typeface="Arial" charset="0"/>
                <a:cs typeface="Arial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15" name="AcnSubjectTitle_ID_15" hidden="1"/>
          <p:cNvSpPr txBox="1"/>
          <p:nvPr>
            <p:custDataLst>
              <p:tags r:id="rId18"/>
            </p:custDataLst>
          </p:nvPr>
        </p:nvSpPr>
        <p:spPr bwMode="gray">
          <a:xfrm>
            <a:off x="582083" y="1420813"/>
            <a:ext cx="931333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C7F6D"/>
              </a:buClr>
              <a:buNone/>
            </a:pPr>
            <a:r>
              <a:rPr lang="en-US" sz="1600" b="1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Subject Title</a:t>
            </a:r>
          </a:p>
        </p:txBody>
      </p:sp>
      <p:sp>
        <p:nvSpPr>
          <p:cNvPr id="16" name="AcnFootnote_ID_16" hidden="1"/>
          <p:cNvSpPr txBox="1"/>
          <p:nvPr>
            <p:custDataLst>
              <p:tags r:id="rId19"/>
            </p:custDataLst>
          </p:nvPr>
        </p:nvSpPr>
        <p:spPr bwMode="gray">
          <a:xfrm>
            <a:off x="582083" y="6254750"/>
            <a:ext cx="86931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marL="538163" indent="-53816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C7F6D"/>
              </a:buClr>
              <a:buNone/>
            </a:pPr>
            <a:r>
              <a:rPr lang="en-US" sz="10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	Footnote</a:t>
            </a:r>
          </a:p>
          <a:p>
            <a:pPr marL="538163" indent="-538163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C7F6D"/>
              </a:buClr>
              <a:buNone/>
            </a:pPr>
            <a:r>
              <a:rPr lang="en-US" sz="10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	Source</a:t>
            </a:r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33F3259-6C07-0DB5-9C46-830032EEC6C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42412971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6" imgW="270" imgH="270" progId="TCLayout.ActiveDocument.1">
                  <p:embed/>
                </p:oleObj>
              </mc:Choice>
              <mc:Fallback>
                <p:oleObj name="think-cell Slide" r:id="rId26" imgW="270" imgH="27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33F3259-6C07-0DB5-9C46-830032EEC6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53171CE4-2E61-3CAE-1DF4-C540F80E06F9}"/>
              </a:ext>
            </a:extLst>
          </p:cNvPr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2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939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822" r:id="rId15"/>
  </p:sldLayoutIdLst>
  <p:transition spd="slow">
    <p:fade/>
  </p:transition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266700" indent="-266700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2000">
          <a:solidFill>
            <a:srgbClr val="003896"/>
          </a:solidFill>
          <a:latin typeface="+mn-lt"/>
          <a:ea typeface="+mn-ea"/>
          <a:cs typeface="+mn-cs"/>
        </a:defRPr>
      </a:lvl1pPr>
      <a:lvl2pPr marL="717550" indent="-271463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2800">
          <a:solidFill>
            <a:srgbClr val="003896"/>
          </a:solidFill>
          <a:latin typeface="+mn-lt"/>
          <a:cs typeface="+mn-cs"/>
        </a:defRPr>
      </a:lvl2pPr>
      <a:lvl3pPr marL="1076325" indent="-179388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600">
          <a:solidFill>
            <a:srgbClr val="003896"/>
          </a:solidFill>
          <a:latin typeface="+mn-lt"/>
          <a:cs typeface="+mn-cs"/>
        </a:defRPr>
      </a:lvl3pPr>
      <a:lvl4pPr marL="1435100" indent="-179388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4pPr>
      <a:lvl5pPr marL="1793875" indent="-179388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5pPr>
      <a:lvl6pPr marL="2251075" indent="-179388" algn="l" rtl="0" fontAlgn="base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6pPr>
      <a:lvl7pPr marL="2708275" indent="-179388" algn="l" rtl="0" fontAlgn="base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7pPr>
      <a:lvl8pPr marL="3165475" indent="-179388" algn="l" rtl="0" fontAlgn="base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8pPr>
      <a:lvl9pPr marL="3622675" indent="-179388" algn="l" rtl="0" fontAlgn="base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478465EB-C56E-FAFA-2E09-C6E86006B605}"/>
              </a:ext>
            </a:extLst>
          </p:cNvPr>
          <p:cNvGraphicFramePr>
            <a:graphicFrameLocks noChangeAspect="1"/>
          </p:cNvGraphicFramePr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20776366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1" imgW="421" imgH="423" progId="TCLayout.ActiveDocument.1">
                  <p:embed/>
                </p:oleObj>
              </mc:Choice>
              <mc:Fallback>
                <p:oleObj name="think-cell Slide" r:id="rId21" imgW="421" imgH="42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78465EB-C56E-FAFA-2E09-C6E86006B6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0" name="Picture 43" descr="logo small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0217151" y="341313"/>
            <a:ext cx="1564216" cy="40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17" descr="topsolid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-39370" y="0"/>
            <a:ext cx="10256521" cy="102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582084" y="166688"/>
            <a:ext cx="8693149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ZA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2085" y="1436689"/>
            <a:ext cx="11171767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1061" name="Rectangle 3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1" y="6453189"/>
            <a:ext cx="2317751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3725B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B0C7AB-AD6F-4CC3-86DC-D3C214BC3B54}" type="datetime1">
              <a:rPr lang="en-ZA"/>
              <a:pPr>
                <a:defRPr/>
              </a:pPr>
              <a:t>2025/04/14</a:t>
            </a:fld>
            <a:endParaRPr lang="en-ZA"/>
          </a:p>
        </p:txBody>
      </p:sp>
      <p:sp>
        <p:nvSpPr>
          <p:cNvPr id="1062" name="Rectangle 3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6185" y="6453189"/>
            <a:ext cx="3839633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83725B"/>
                </a:solidFill>
                <a:latin typeface="Arial" charset="0"/>
                <a:cs typeface="Arial" charset="0"/>
              </a:defRPr>
            </a:lvl1pPr>
          </a:lstStyle>
          <a:p>
            <a:endParaRPr lang="en-ZA"/>
          </a:p>
        </p:txBody>
      </p:sp>
      <p:sp>
        <p:nvSpPr>
          <p:cNvPr id="1063" name="Rectangle 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52518" y="6453189"/>
            <a:ext cx="2201333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3725B"/>
                </a:solidFill>
                <a:latin typeface="Arial" charset="0"/>
                <a:cs typeface="Arial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15" name="AcnSubjectTitle_ID_15" hidden="1"/>
          <p:cNvSpPr txBox="1"/>
          <p:nvPr>
            <p:custDataLst>
              <p:tags r:id="rId17"/>
            </p:custDataLst>
          </p:nvPr>
        </p:nvSpPr>
        <p:spPr bwMode="gray">
          <a:xfrm>
            <a:off x="582083" y="1420813"/>
            <a:ext cx="931333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C7F6D"/>
              </a:buClr>
              <a:buNone/>
            </a:pPr>
            <a:r>
              <a:rPr lang="en-US" sz="1600" b="1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Subject Title</a:t>
            </a:r>
          </a:p>
        </p:txBody>
      </p:sp>
      <p:sp>
        <p:nvSpPr>
          <p:cNvPr id="16" name="AcnFootnote_ID_16" hidden="1"/>
          <p:cNvSpPr txBox="1"/>
          <p:nvPr>
            <p:custDataLst>
              <p:tags r:id="rId18"/>
            </p:custDataLst>
          </p:nvPr>
        </p:nvSpPr>
        <p:spPr bwMode="gray">
          <a:xfrm>
            <a:off x="582083" y="6254750"/>
            <a:ext cx="86931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marL="538163" indent="-53816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C7F6D"/>
              </a:buClr>
              <a:buNone/>
            </a:pPr>
            <a:r>
              <a:rPr lang="en-US" sz="10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	Footnote</a:t>
            </a:r>
          </a:p>
          <a:p>
            <a:pPr marL="538163" indent="-538163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C7F6D"/>
              </a:buClr>
              <a:buNone/>
            </a:pPr>
            <a:r>
              <a:rPr lang="en-US" sz="10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	Source</a:t>
            </a:r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AEB714B-2E56-8BFC-D454-91A2000A5E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42412971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5" imgW="270" imgH="270" progId="TCLayout.ActiveDocument.1">
                  <p:embed/>
                </p:oleObj>
              </mc:Choice>
              <mc:Fallback>
                <p:oleObj name="think-cell Slide" r:id="rId25" imgW="270" imgH="27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AEB714B-2E56-8BFC-D454-91A2000A5E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21BE062D-D480-E80A-48A0-3EE16FBC079C}"/>
              </a:ext>
            </a:extLst>
          </p:cNvPr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2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219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</p:sldLayoutIdLst>
  <p:transition spd="slow">
    <p:fade/>
  </p:transition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266700" indent="-266700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2000">
          <a:solidFill>
            <a:srgbClr val="003896"/>
          </a:solidFill>
          <a:latin typeface="+mn-lt"/>
          <a:ea typeface="+mn-ea"/>
          <a:cs typeface="+mn-cs"/>
        </a:defRPr>
      </a:lvl1pPr>
      <a:lvl2pPr marL="717550" indent="-271463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2800">
          <a:solidFill>
            <a:srgbClr val="003896"/>
          </a:solidFill>
          <a:latin typeface="+mn-lt"/>
          <a:cs typeface="+mn-cs"/>
        </a:defRPr>
      </a:lvl2pPr>
      <a:lvl3pPr marL="1076325" indent="-179388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600">
          <a:solidFill>
            <a:srgbClr val="003896"/>
          </a:solidFill>
          <a:latin typeface="+mn-lt"/>
          <a:cs typeface="+mn-cs"/>
        </a:defRPr>
      </a:lvl3pPr>
      <a:lvl4pPr marL="1435100" indent="-179388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4pPr>
      <a:lvl5pPr marL="1793875" indent="-179388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5pPr>
      <a:lvl6pPr marL="2251075" indent="-179388" algn="l" rtl="0" fontAlgn="base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6pPr>
      <a:lvl7pPr marL="2708275" indent="-179388" algn="l" rtl="0" fontAlgn="base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7pPr>
      <a:lvl8pPr marL="3165475" indent="-179388" algn="l" rtl="0" fontAlgn="base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8pPr>
      <a:lvl9pPr marL="3622675" indent="-179388" algn="l" rtl="0" fontAlgn="base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svg"/><Relationship Id="rId2" Type="http://schemas.openxmlformats.org/officeDocument/2006/relationships/slideLayout" Target="../slideLayouts/slideLayout8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svg"/><Relationship Id="rId9" Type="http://schemas.openxmlformats.org/officeDocument/2006/relationships/image" Target="../media/image27.sv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www.eskom.co.za/tariff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B7A4D49-F2BE-C01E-75EA-A8AE8442D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790" y="2150297"/>
            <a:ext cx="10230536" cy="676275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Arial Nova" panose="020B0504020202020204" pitchFamily="34" charset="0"/>
              </a:rPr>
              <a:t>Eskom wheeling service</a:t>
            </a:r>
            <a:endParaRPr lang="en-ZA" sz="40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F328494-C739-42FB-003B-F34C968516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ZA" dirty="0"/>
              <a:t>April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252865-C539-42A7-372A-D60D82A9C6A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44338" y="6356350"/>
            <a:ext cx="34766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36B3CE-706D-4F17-84DC-72A8DD9B2592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srgbClr val="00389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547772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DA04A-06FB-9A5B-8DE7-D75D9BA8D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03" y="71441"/>
            <a:ext cx="8693149" cy="666750"/>
          </a:xfrm>
        </p:spPr>
        <p:txBody>
          <a:bodyPr/>
          <a:lstStyle/>
          <a:p>
            <a:r>
              <a:rPr lang="en-US" sz="3200" b="1" dirty="0"/>
              <a:t>Available wheeling transactions</a:t>
            </a:r>
            <a:endParaRPr lang="en-ZA" sz="3200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E0188E6-2EB5-5911-90C9-1742FC1CC8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850596"/>
              </p:ext>
            </p:extLst>
          </p:nvPr>
        </p:nvGraphicFramePr>
        <p:xfrm>
          <a:off x="597939" y="1410694"/>
          <a:ext cx="4182353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2353">
                  <a:extLst>
                    <a:ext uri="{9D8B030D-6E8A-4147-A177-3AD203B41FA5}">
                      <a16:colId xmlns:a16="http://schemas.microsoft.com/office/drawing/2014/main" val="3324095040"/>
                    </a:ext>
                  </a:extLst>
                </a:gridCol>
              </a:tblGrid>
              <a:tr h="1464206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The generator will have a Gen DUOS SA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 Gen wheeling SA is loaded on the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offtaker’s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account 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endParaRPr lang="en-ZA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3458887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D4001817-87D0-095A-A78B-666E502A8E38}"/>
              </a:ext>
            </a:extLst>
          </p:cNvPr>
          <p:cNvGrpSpPr/>
          <p:nvPr/>
        </p:nvGrpSpPr>
        <p:grpSpPr>
          <a:xfrm>
            <a:off x="4780292" y="1540168"/>
            <a:ext cx="3671529" cy="637440"/>
            <a:chOff x="1150037" y="1618701"/>
            <a:chExt cx="2355977" cy="24273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F6943B0-F843-E84F-A651-C294F9EF758A}"/>
                </a:ext>
              </a:extLst>
            </p:cNvPr>
            <p:cNvSpPr/>
            <p:nvPr/>
          </p:nvSpPr>
          <p:spPr>
            <a:xfrm>
              <a:off x="1150037" y="1626439"/>
              <a:ext cx="914400" cy="219795"/>
            </a:xfrm>
            <a:prstGeom prst="rect">
              <a:avLst/>
            </a:prstGeom>
            <a:solidFill>
              <a:srgbClr val="0DAF2B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Gen A</a:t>
              </a:r>
              <a:endPara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8DE7AF8-5FB8-7853-4238-74985B73053F}"/>
                </a:ext>
              </a:extLst>
            </p:cNvPr>
            <p:cNvSpPr/>
            <p:nvPr/>
          </p:nvSpPr>
          <p:spPr>
            <a:xfrm>
              <a:off x="2591615" y="1618701"/>
              <a:ext cx="914399" cy="2427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Cust A</a:t>
              </a:r>
              <a:endParaRPr kumimoji="0" lang="en-ZA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8ECB301-C060-C0BC-DFAD-0C3E81DE6E1E}"/>
                </a:ext>
              </a:extLst>
            </p:cNvPr>
            <p:cNvCxnSpPr>
              <a:cxnSpLocks/>
              <a:stCxn id="13" idx="3"/>
              <a:endCxn id="14" idx="1"/>
            </p:cNvCxnSpPr>
            <p:nvPr/>
          </p:nvCxnSpPr>
          <p:spPr>
            <a:xfrm>
              <a:off x="2064437" y="1736337"/>
              <a:ext cx="527178" cy="3731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95C2ABC-CA7F-CC97-C1F3-A9EDBD40A7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040626"/>
              </p:ext>
            </p:extLst>
          </p:nvPr>
        </p:nvGraphicFramePr>
        <p:xfrm>
          <a:off x="712972" y="3373136"/>
          <a:ext cx="10209028" cy="2082665"/>
        </p:xfrm>
        <a:graphic>
          <a:graphicData uri="http://schemas.openxmlformats.org/drawingml/2006/table">
            <a:tbl>
              <a:tblPr/>
              <a:tblGrid>
                <a:gridCol w="1108673">
                  <a:extLst>
                    <a:ext uri="{9D8B030D-6E8A-4147-A177-3AD203B41FA5}">
                      <a16:colId xmlns:a16="http://schemas.microsoft.com/office/drawing/2014/main" val="4028247148"/>
                    </a:ext>
                  </a:extLst>
                </a:gridCol>
                <a:gridCol w="1986373">
                  <a:extLst>
                    <a:ext uri="{9D8B030D-6E8A-4147-A177-3AD203B41FA5}">
                      <a16:colId xmlns:a16="http://schemas.microsoft.com/office/drawing/2014/main" val="2415046665"/>
                    </a:ext>
                  </a:extLst>
                </a:gridCol>
                <a:gridCol w="2171151">
                  <a:extLst>
                    <a:ext uri="{9D8B030D-6E8A-4147-A177-3AD203B41FA5}">
                      <a16:colId xmlns:a16="http://schemas.microsoft.com/office/drawing/2014/main" val="584855431"/>
                    </a:ext>
                  </a:extLst>
                </a:gridCol>
                <a:gridCol w="2725485">
                  <a:extLst>
                    <a:ext uri="{9D8B030D-6E8A-4147-A177-3AD203B41FA5}">
                      <a16:colId xmlns:a16="http://schemas.microsoft.com/office/drawing/2014/main" val="2919725"/>
                    </a:ext>
                  </a:extLst>
                </a:gridCol>
                <a:gridCol w="2217346">
                  <a:extLst>
                    <a:ext uri="{9D8B030D-6E8A-4147-A177-3AD203B41FA5}">
                      <a16:colId xmlns:a16="http://schemas.microsoft.com/office/drawing/2014/main" val="3680786779"/>
                    </a:ext>
                  </a:extLst>
                </a:gridCol>
              </a:tblGrid>
              <a:tr h="386064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Example 1 – One generator wheeling to one </a:t>
                      </a:r>
                      <a:r>
                        <a:rPr lang="en-US" sz="18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offtaker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610071"/>
                  </a:ext>
                </a:extLst>
              </a:tr>
              <a:tr h="807653">
                <a:tc>
                  <a:txBody>
                    <a:bodyPr/>
                    <a:lstStyle/>
                    <a:p>
                      <a:pPr algn="just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Generator A production (kWh)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Customer A consumption (kWh)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Energy to be used to credit customer A under Gen wheeling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Surplus energy (to be forfeited or can be sold to Eskom)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6379663"/>
                  </a:ext>
                </a:extLst>
              </a:tr>
              <a:tr h="296316">
                <a:tc>
                  <a:txBody>
                    <a:bodyPr/>
                    <a:lstStyle/>
                    <a:p>
                      <a:pPr algn="just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Peak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40 000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50 000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40 000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Z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7505245"/>
                  </a:ext>
                </a:extLst>
              </a:tr>
              <a:tr h="296316">
                <a:tc>
                  <a:txBody>
                    <a:bodyPr/>
                    <a:lstStyle/>
                    <a:p>
                      <a:pPr algn="just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Standard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85 000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100 000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85 000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Z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8919454"/>
                  </a:ext>
                </a:extLst>
              </a:tr>
              <a:tr h="296316">
                <a:tc>
                  <a:txBody>
                    <a:bodyPr/>
                    <a:lstStyle/>
                    <a:p>
                      <a:pPr algn="just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Off-peak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Z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4 000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574101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AFA1596-7D47-3C01-5CC6-B89227C51551}"/>
              </a:ext>
            </a:extLst>
          </p:cNvPr>
          <p:cNvSpPr txBox="1"/>
          <p:nvPr/>
        </p:nvSpPr>
        <p:spPr>
          <a:xfrm flipH="1">
            <a:off x="8611367" y="1402199"/>
            <a:ext cx="2249672" cy="893783"/>
          </a:xfrm>
          <a:prstGeom prst="homePlate">
            <a:avLst>
              <a:gd name="adj" fmla="val 28432"/>
            </a:avLst>
          </a:prstGeom>
          <a:solidFill>
            <a:srgbClr val="0DAF2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Rule: Credit allocated generation but cannot exceed consumption</a:t>
            </a:r>
            <a:endParaRPr kumimoji="0" lang="en-ZA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F1629D-D8B4-C990-AFAE-8F4848F4B8D5}"/>
              </a:ext>
            </a:extLst>
          </p:cNvPr>
          <p:cNvSpPr txBox="1"/>
          <p:nvPr/>
        </p:nvSpPr>
        <p:spPr>
          <a:xfrm>
            <a:off x="50103" y="585181"/>
            <a:ext cx="3463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en-US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1. One generator to one </a:t>
            </a:r>
            <a:r>
              <a:rPr kumimoji="0" lang="en-US" i="0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offtaker</a:t>
            </a:r>
            <a:endParaRPr kumimoji="0" lang="en-ZA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52228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BE52535-1B93-2D63-FF90-B4749A2F587B}"/>
              </a:ext>
            </a:extLst>
          </p:cNvPr>
          <p:cNvGrpSpPr/>
          <p:nvPr/>
        </p:nvGrpSpPr>
        <p:grpSpPr>
          <a:xfrm>
            <a:off x="5050406" y="1505512"/>
            <a:ext cx="4090182" cy="988440"/>
            <a:chOff x="483636" y="1476420"/>
            <a:chExt cx="3446907" cy="55841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1225BD-5048-066E-AF42-A8C2AEEC68E0}"/>
                </a:ext>
              </a:extLst>
            </p:cNvPr>
            <p:cNvSpPr/>
            <p:nvPr/>
          </p:nvSpPr>
          <p:spPr>
            <a:xfrm>
              <a:off x="483636" y="1485383"/>
              <a:ext cx="914400" cy="534880"/>
            </a:xfrm>
            <a:prstGeom prst="rect">
              <a:avLst/>
            </a:prstGeom>
            <a:solidFill>
              <a:srgbClr val="0DAF2B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Gen A</a:t>
              </a:r>
              <a:endParaRPr kumimoji="0" lang="en-ZA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3F21431-F9ED-C0E6-A18B-56E77F0D8C18}"/>
                </a:ext>
              </a:extLst>
            </p:cNvPr>
            <p:cNvSpPr/>
            <p:nvPr/>
          </p:nvSpPr>
          <p:spPr>
            <a:xfrm>
              <a:off x="3010474" y="1476420"/>
              <a:ext cx="914399" cy="2493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Cust A</a:t>
              </a:r>
              <a:endParaRPr kumimoji="0" lang="en-ZA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8A997DC-FE27-41FD-F80A-9306974D115A}"/>
                </a:ext>
              </a:extLst>
            </p:cNvPr>
            <p:cNvCxnSpPr>
              <a:cxnSpLocks/>
              <a:endCxn id="17" idx="1"/>
            </p:cNvCxnSpPr>
            <p:nvPr/>
          </p:nvCxnSpPr>
          <p:spPr>
            <a:xfrm>
              <a:off x="1398036" y="1601099"/>
              <a:ext cx="1612438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DAA5EBA-E836-2754-B131-D82DF38F5FB7}"/>
                </a:ext>
              </a:extLst>
            </p:cNvPr>
            <p:cNvSpPr/>
            <p:nvPr/>
          </p:nvSpPr>
          <p:spPr>
            <a:xfrm>
              <a:off x="3016144" y="1785479"/>
              <a:ext cx="914399" cy="2493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Cust B</a:t>
              </a:r>
              <a:endParaRPr kumimoji="0" lang="en-ZA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066493A-5C18-0EFE-32C9-6D689AC22EF2}"/>
                </a:ext>
              </a:extLst>
            </p:cNvPr>
            <p:cNvCxnSpPr>
              <a:cxnSpLocks/>
              <a:endCxn id="19" idx="1"/>
            </p:cNvCxnSpPr>
            <p:nvPr/>
          </p:nvCxnSpPr>
          <p:spPr>
            <a:xfrm flipV="1">
              <a:off x="1398036" y="1910158"/>
              <a:ext cx="1618108" cy="2702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6C8E865-49D3-B4C8-8EED-070E4E23BE91}"/>
                </a:ext>
              </a:extLst>
            </p:cNvPr>
            <p:cNvSpPr txBox="1"/>
            <p:nvPr/>
          </p:nvSpPr>
          <p:spPr>
            <a:xfrm>
              <a:off x="1600671" y="1622415"/>
              <a:ext cx="1126913" cy="260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>
                    <a:lumMod val="50000"/>
                  </a:srgbClr>
                </a:buClr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% allocation to each account</a:t>
              </a:r>
              <a:endPara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5670DE9-3E3A-2784-813F-E8EB31B5A4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5205"/>
              </p:ext>
            </p:extLst>
          </p:nvPr>
        </p:nvGraphicFramePr>
        <p:xfrm>
          <a:off x="218011" y="3441171"/>
          <a:ext cx="11595515" cy="2709644"/>
        </p:xfrm>
        <a:graphic>
          <a:graphicData uri="http://schemas.openxmlformats.org/drawingml/2006/table">
            <a:tbl>
              <a:tblPr/>
              <a:tblGrid>
                <a:gridCol w="896086">
                  <a:extLst>
                    <a:ext uri="{9D8B030D-6E8A-4147-A177-3AD203B41FA5}">
                      <a16:colId xmlns:a16="http://schemas.microsoft.com/office/drawing/2014/main" val="1550110504"/>
                    </a:ext>
                  </a:extLst>
                </a:gridCol>
                <a:gridCol w="927622">
                  <a:extLst>
                    <a:ext uri="{9D8B030D-6E8A-4147-A177-3AD203B41FA5}">
                      <a16:colId xmlns:a16="http://schemas.microsoft.com/office/drawing/2014/main" val="1070004232"/>
                    </a:ext>
                  </a:extLst>
                </a:gridCol>
                <a:gridCol w="1279318">
                  <a:extLst>
                    <a:ext uri="{9D8B030D-6E8A-4147-A177-3AD203B41FA5}">
                      <a16:colId xmlns:a16="http://schemas.microsoft.com/office/drawing/2014/main" val="3346366258"/>
                    </a:ext>
                  </a:extLst>
                </a:gridCol>
                <a:gridCol w="1605952">
                  <a:extLst>
                    <a:ext uri="{9D8B030D-6E8A-4147-A177-3AD203B41FA5}">
                      <a16:colId xmlns:a16="http://schemas.microsoft.com/office/drawing/2014/main" val="931677076"/>
                    </a:ext>
                  </a:extLst>
                </a:gridCol>
                <a:gridCol w="1306537">
                  <a:extLst>
                    <a:ext uri="{9D8B030D-6E8A-4147-A177-3AD203B41FA5}">
                      <a16:colId xmlns:a16="http://schemas.microsoft.com/office/drawing/2014/main" val="521362757"/>
                    </a:ext>
                  </a:extLst>
                </a:gridCol>
                <a:gridCol w="1320147">
                  <a:extLst>
                    <a:ext uri="{9D8B030D-6E8A-4147-A177-3AD203B41FA5}">
                      <a16:colId xmlns:a16="http://schemas.microsoft.com/office/drawing/2014/main" val="2016782398"/>
                    </a:ext>
                  </a:extLst>
                </a:gridCol>
                <a:gridCol w="1524292">
                  <a:extLst>
                    <a:ext uri="{9D8B030D-6E8A-4147-A177-3AD203B41FA5}">
                      <a16:colId xmlns:a16="http://schemas.microsoft.com/office/drawing/2014/main" val="1405557049"/>
                    </a:ext>
                  </a:extLst>
                </a:gridCol>
                <a:gridCol w="1483463">
                  <a:extLst>
                    <a:ext uri="{9D8B030D-6E8A-4147-A177-3AD203B41FA5}">
                      <a16:colId xmlns:a16="http://schemas.microsoft.com/office/drawing/2014/main" val="3603822000"/>
                    </a:ext>
                  </a:extLst>
                </a:gridCol>
                <a:gridCol w="1252098">
                  <a:extLst>
                    <a:ext uri="{9D8B030D-6E8A-4147-A177-3AD203B41FA5}">
                      <a16:colId xmlns:a16="http://schemas.microsoft.com/office/drawing/2014/main" val="3205681110"/>
                    </a:ext>
                  </a:extLst>
                </a:gridCol>
              </a:tblGrid>
              <a:tr h="533490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Example 2A – One generator wheeling to two </a:t>
                      </a:r>
                      <a:r>
                        <a:rPr lang="en-US" sz="1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offtakers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- 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merit order allocation - rule is first allocate to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cust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A then remainder to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cust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B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6799433"/>
                  </a:ext>
                </a:extLst>
              </a:tr>
              <a:tr h="1220004">
                <a:tc>
                  <a:txBody>
                    <a:bodyPr/>
                    <a:lstStyle/>
                    <a:p>
                      <a:pPr algn="just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Generator A production (kWh)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Customer A consumption (kWh)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Customer B consumption (kWh)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Allocation to customer A (kWh)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Allocation to customer B (kWh)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Energy to be used to credit customer A under Gen wheeling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Energy to be used to credit customer B under Gen wheeling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Surplus energy (to be forfeited or can be sold to Eskom)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4981470"/>
                  </a:ext>
                </a:extLst>
              </a:tr>
              <a:tr h="317548">
                <a:tc>
                  <a:txBody>
                    <a:bodyPr/>
                    <a:lstStyle/>
                    <a:p>
                      <a:pPr algn="just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Peak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40 000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20 000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25 000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20 000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20 000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20 000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20 000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8266698"/>
                  </a:ext>
                </a:extLst>
              </a:tr>
              <a:tr h="317548">
                <a:tc>
                  <a:txBody>
                    <a:bodyPr/>
                    <a:lstStyle/>
                    <a:p>
                      <a:pPr algn="just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Standard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90 000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50 000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50 000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50 000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40 000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50 000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40 000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0517752"/>
                  </a:ext>
                </a:extLst>
              </a:tr>
              <a:tr h="321054">
                <a:tc>
                  <a:txBody>
                    <a:bodyPr/>
                    <a:lstStyle/>
                    <a:p>
                      <a:pPr algn="just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Off-peak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7119676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CF3FD722-AC4E-A03A-1E5C-FCAE4299D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011" y="42120"/>
            <a:ext cx="8693149" cy="666750"/>
          </a:xfrm>
        </p:spPr>
        <p:txBody>
          <a:bodyPr/>
          <a:lstStyle/>
          <a:p>
            <a:r>
              <a:rPr lang="en-US" sz="3200" b="1" dirty="0"/>
              <a:t>Available wheeling transactions </a:t>
            </a:r>
            <a:endParaRPr lang="en-ZA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889115-3AC2-DDD8-8101-7C3352E2C694}"/>
              </a:ext>
            </a:extLst>
          </p:cNvPr>
          <p:cNvSpPr txBox="1"/>
          <p:nvPr/>
        </p:nvSpPr>
        <p:spPr>
          <a:xfrm flipH="1">
            <a:off x="9541223" y="1505512"/>
            <a:ext cx="2182649" cy="954107"/>
          </a:xfrm>
          <a:prstGeom prst="homePlate">
            <a:avLst>
              <a:gd name="adj" fmla="val 30171"/>
            </a:avLst>
          </a:prstGeom>
          <a:solidFill>
            <a:srgbClr val="0DAF2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4138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Rule: Credit allocated generation but cannot exceed consumption</a:t>
            </a:r>
            <a:endParaRPr kumimoji="0" lang="en-ZA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5714186-1C69-D587-9FEA-9D034596B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895" y="6536577"/>
            <a:ext cx="2201333" cy="268287"/>
          </a:xfrm>
        </p:spPr>
        <p:txBody>
          <a:bodyPr/>
          <a:lstStyle/>
          <a:p>
            <a:pPr>
              <a:defRPr/>
            </a:pPr>
            <a:fld id="{3161AEC2-73DB-45A7-8E5B-E70EC558E403}" type="slidenum">
              <a:rPr lang="en-ZA" smtClean="0"/>
              <a:pPr>
                <a:defRPr/>
              </a:pPr>
              <a:t>11</a:t>
            </a:fld>
            <a:endParaRPr lang="en-ZA" dirty="0"/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CF7ABB03-178D-893D-3AD7-5D19EAE228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363838"/>
              </p:ext>
            </p:extLst>
          </p:nvPr>
        </p:nvGraphicFramePr>
        <p:xfrm>
          <a:off x="181455" y="1293097"/>
          <a:ext cx="4868950" cy="1960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8950">
                  <a:extLst>
                    <a:ext uri="{9D8B030D-6E8A-4147-A177-3AD203B41FA5}">
                      <a16:colId xmlns:a16="http://schemas.microsoft.com/office/drawing/2014/main" val="3780028998"/>
                    </a:ext>
                  </a:extLst>
                </a:gridCol>
              </a:tblGrid>
              <a:tr h="1960327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The generator requires a Gen DUOS Service agreement (SA)</a:t>
                      </a:r>
                    </a:p>
                    <a:p>
                      <a:pPr marL="171450" indent="-1714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Percentage allocation to each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</a:rPr>
                        <a:t>offtaker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 or as nominated by generator.</a:t>
                      </a:r>
                    </a:p>
                    <a:p>
                      <a:pPr marL="171450" indent="-1714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A Gen wheeling SA is loaded on each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</a:rPr>
                        <a:t>offtaker’s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 account </a:t>
                      </a:r>
                    </a:p>
                    <a:p>
                      <a:pPr marL="171450" indent="-1714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ZA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3458887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B6309CE-1AA8-E626-3019-A3F89B10CD08}"/>
              </a:ext>
            </a:extLst>
          </p:cNvPr>
          <p:cNvSpPr txBox="1"/>
          <p:nvPr/>
        </p:nvSpPr>
        <p:spPr>
          <a:xfrm>
            <a:off x="223209" y="589150"/>
            <a:ext cx="5301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en-US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2A. One generator wheeling to multiple customers</a:t>
            </a:r>
            <a:endParaRPr kumimoji="0" lang="en-ZA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5136303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028212-606C-9928-CE81-02307E422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A04AE14-05B4-47A3-C112-C8CDBADD84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026565"/>
              </p:ext>
            </p:extLst>
          </p:nvPr>
        </p:nvGraphicFramePr>
        <p:xfrm>
          <a:off x="386177" y="3070123"/>
          <a:ext cx="11645262" cy="3228577"/>
        </p:xfrm>
        <a:graphic>
          <a:graphicData uri="http://schemas.openxmlformats.org/drawingml/2006/table">
            <a:tbl>
              <a:tblPr/>
              <a:tblGrid>
                <a:gridCol w="927617">
                  <a:extLst>
                    <a:ext uri="{9D8B030D-6E8A-4147-A177-3AD203B41FA5}">
                      <a16:colId xmlns:a16="http://schemas.microsoft.com/office/drawing/2014/main" val="381221867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804651324"/>
                    </a:ext>
                  </a:extLst>
                </a:gridCol>
                <a:gridCol w="1072055">
                  <a:extLst>
                    <a:ext uri="{9D8B030D-6E8A-4147-A177-3AD203B41FA5}">
                      <a16:colId xmlns:a16="http://schemas.microsoft.com/office/drawing/2014/main" val="1341742366"/>
                    </a:ext>
                  </a:extLst>
                </a:gridCol>
                <a:gridCol w="1135117">
                  <a:extLst>
                    <a:ext uri="{9D8B030D-6E8A-4147-A177-3AD203B41FA5}">
                      <a16:colId xmlns:a16="http://schemas.microsoft.com/office/drawing/2014/main" val="1731083519"/>
                    </a:ext>
                  </a:extLst>
                </a:gridCol>
                <a:gridCol w="1135117">
                  <a:extLst>
                    <a:ext uri="{9D8B030D-6E8A-4147-A177-3AD203B41FA5}">
                      <a16:colId xmlns:a16="http://schemas.microsoft.com/office/drawing/2014/main" val="398720262"/>
                    </a:ext>
                  </a:extLst>
                </a:gridCol>
                <a:gridCol w="915594">
                  <a:extLst>
                    <a:ext uri="{9D8B030D-6E8A-4147-A177-3AD203B41FA5}">
                      <a16:colId xmlns:a16="http://schemas.microsoft.com/office/drawing/2014/main" val="2565255973"/>
                    </a:ext>
                  </a:extLst>
                </a:gridCol>
                <a:gridCol w="1267512">
                  <a:extLst>
                    <a:ext uri="{9D8B030D-6E8A-4147-A177-3AD203B41FA5}">
                      <a16:colId xmlns:a16="http://schemas.microsoft.com/office/drawing/2014/main" val="4102771621"/>
                    </a:ext>
                  </a:extLst>
                </a:gridCol>
                <a:gridCol w="1233560">
                  <a:extLst>
                    <a:ext uri="{9D8B030D-6E8A-4147-A177-3AD203B41FA5}">
                      <a16:colId xmlns:a16="http://schemas.microsoft.com/office/drawing/2014/main" val="4215449772"/>
                    </a:ext>
                  </a:extLst>
                </a:gridCol>
                <a:gridCol w="1041170">
                  <a:extLst>
                    <a:ext uri="{9D8B030D-6E8A-4147-A177-3AD203B41FA5}">
                      <a16:colId xmlns:a16="http://schemas.microsoft.com/office/drawing/2014/main" val="2481293850"/>
                    </a:ext>
                  </a:extLst>
                </a:gridCol>
                <a:gridCol w="1052487">
                  <a:extLst>
                    <a:ext uri="{9D8B030D-6E8A-4147-A177-3AD203B41FA5}">
                      <a16:colId xmlns:a16="http://schemas.microsoft.com/office/drawing/2014/main" val="1026421893"/>
                    </a:ext>
                  </a:extLst>
                </a:gridCol>
                <a:gridCol w="950633">
                  <a:extLst>
                    <a:ext uri="{9D8B030D-6E8A-4147-A177-3AD203B41FA5}">
                      <a16:colId xmlns:a16="http://schemas.microsoft.com/office/drawing/2014/main" val="3701596035"/>
                    </a:ext>
                  </a:extLst>
                </a:gridCol>
              </a:tblGrid>
              <a:tr h="511135"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Example 2B – One generator wheeling to two </a:t>
                      </a:r>
                      <a:r>
                        <a:rPr lang="en-US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offtakers</a:t>
                      </a: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- </a:t>
                      </a:r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percentage allocation 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8" marR="6638" marT="66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883908"/>
                  </a:ext>
                </a:extLst>
              </a:tr>
              <a:tr h="1402305">
                <a:tc>
                  <a:txBody>
                    <a:bodyPr/>
                    <a:lstStyle/>
                    <a:p>
                      <a:pPr algn="just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38" marR="6638" marT="6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Generator A production (kWh)</a:t>
                      </a:r>
                    </a:p>
                  </a:txBody>
                  <a:tcPr marL="6638" marR="6638" marT="6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Customer A consumption (kWh)</a:t>
                      </a:r>
                    </a:p>
                  </a:txBody>
                  <a:tcPr marL="6638" marR="6638" marT="6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Customer B consumption (kWh)</a:t>
                      </a:r>
                    </a:p>
                  </a:txBody>
                  <a:tcPr marL="6638" marR="6638" marT="6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%Allocation to customer A </a:t>
                      </a:r>
                    </a:p>
                  </a:txBody>
                  <a:tcPr marL="6638" marR="6638" marT="6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%Allocation to customer B </a:t>
                      </a:r>
                    </a:p>
                  </a:txBody>
                  <a:tcPr marL="6638" marR="6638" marT="6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Allocation to customer A based on percentage</a:t>
                      </a:r>
                    </a:p>
                  </a:txBody>
                  <a:tcPr marL="6638" marR="6638" marT="6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Allocation to customer B based on percentage</a:t>
                      </a:r>
                    </a:p>
                  </a:txBody>
                  <a:tcPr marL="6638" marR="6638" marT="6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Energy to be used to credit customer A under Gen wheeling </a:t>
                      </a:r>
                    </a:p>
                  </a:txBody>
                  <a:tcPr marL="6638" marR="6638" marT="6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Energy to be used to credit customer B under Gen wheeling </a:t>
                      </a:r>
                    </a:p>
                  </a:txBody>
                  <a:tcPr marL="6638" marR="6638" marT="6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Surplus energy (to be forfeited or can be sold to Eskom)</a:t>
                      </a:r>
                    </a:p>
                  </a:txBody>
                  <a:tcPr marL="6638" marR="6638" marT="6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3183829"/>
                  </a:ext>
                </a:extLst>
              </a:tr>
              <a:tr h="432373">
                <a:tc>
                  <a:txBody>
                    <a:bodyPr/>
                    <a:lstStyle/>
                    <a:p>
                      <a:pPr algn="just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Peak</a:t>
                      </a:r>
                    </a:p>
                  </a:txBody>
                  <a:tcPr marL="6638" marR="6638" marT="6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40 000</a:t>
                      </a:r>
                    </a:p>
                  </a:txBody>
                  <a:tcPr marL="6638" marR="6638" marT="6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20 000</a:t>
                      </a:r>
                    </a:p>
                  </a:txBody>
                  <a:tcPr marL="6638" marR="6638" marT="6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25 000</a:t>
                      </a:r>
                    </a:p>
                  </a:txBody>
                  <a:tcPr marL="6638" marR="6638" marT="6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60%</a:t>
                      </a:r>
                    </a:p>
                  </a:txBody>
                  <a:tcPr marL="6638" marR="6638" marT="6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40%</a:t>
                      </a:r>
                    </a:p>
                  </a:txBody>
                  <a:tcPr marL="6638" marR="6638" marT="6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24 000</a:t>
                      </a:r>
                    </a:p>
                  </a:txBody>
                  <a:tcPr marL="6638" marR="6638" marT="6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16 000</a:t>
                      </a:r>
                    </a:p>
                  </a:txBody>
                  <a:tcPr marL="6638" marR="6638" marT="6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20 000</a:t>
                      </a:r>
                    </a:p>
                  </a:txBody>
                  <a:tcPr marL="6638" marR="6638" marT="6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16 000</a:t>
                      </a:r>
                    </a:p>
                  </a:txBody>
                  <a:tcPr marL="6638" marR="6638" marT="6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4 000</a:t>
                      </a:r>
                    </a:p>
                  </a:txBody>
                  <a:tcPr marL="6638" marR="6638" marT="6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357192"/>
                  </a:ext>
                </a:extLst>
              </a:tr>
              <a:tr h="432373">
                <a:tc>
                  <a:txBody>
                    <a:bodyPr/>
                    <a:lstStyle/>
                    <a:p>
                      <a:pPr algn="just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Standard</a:t>
                      </a:r>
                    </a:p>
                  </a:txBody>
                  <a:tcPr marL="6638" marR="6638" marT="6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90 000</a:t>
                      </a:r>
                    </a:p>
                  </a:txBody>
                  <a:tcPr marL="6638" marR="6638" marT="6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50 000</a:t>
                      </a:r>
                    </a:p>
                  </a:txBody>
                  <a:tcPr marL="6638" marR="6638" marT="6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50 000</a:t>
                      </a:r>
                    </a:p>
                  </a:txBody>
                  <a:tcPr marL="6638" marR="6638" marT="6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40%</a:t>
                      </a:r>
                    </a:p>
                  </a:txBody>
                  <a:tcPr marL="6638" marR="6638" marT="6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60%</a:t>
                      </a:r>
                    </a:p>
                  </a:txBody>
                  <a:tcPr marL="6638" marR="6638" marT="6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36 000</a:t>
                      </a:r>
                    </a:p>
                  </a:txBody>
                  <a:tcPr marL="6638" marR="6638" marT="6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54 000</a:t>
                      </a:r>
                    </a:p>
                  </a:txBody>
                  <a:tcPr marL="6638" marR="6638" marT="6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36 000</a:t>
                      </a:r>
                    </a:p>
                  </a:txBody>
                  <a:tcPr marL="6638" marR="6638" marT="6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50 000</a:t>
                      </a:r>
                    </a:p>
                  </a:txBody>
                  <a:tcPr marL="6638" marR="6638" marT="6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4 000</a:t>
                      </a:r>
                    </a:p>
                  </a:txBody>
                  <a:tcPr marL="6638" marR="6638" marT="6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1336039"/>
                  </a:ext>
                </a:extLst>
              </a:tr>
              <a:tr h="450391">
                <a:tc>
                  <a:txBody>
                    <a:bodyPr/>
                    <a:lstStyle/>
                    <a:p>
                      <a:pPr algn="just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Off-peak</a:t>
                      </a:r>
                    </a:p>
                  </a:txBody>
                  <a:tcPr marL="6638" marR="6638" marT="6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10 000</a:t>
                      </a:r>
                    </a:p>
                  </a:txBody>
                  <a:tcPr marL="6638" marR="6638" marT="6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4000</a:t>
                      </a:r>
                    </a:p>
                  </a:txBody>
                  <a:tcPr marL="6638" marR="6638" marT="6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5000</a:t>
                      </a:r>
                    </a:p>
                  </a:txBody>
                  <a:tcPr marL="6638" marR="6638" marT="6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6638" marR="6638" marT="6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6638" marR="6638" marT="6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5 000</a:t>
                      </a:r>
                    </a:p>
                  </a:txBody>
                  <a:tcPr marL="6638" marR="6638" marT="6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5 000</a:t>
                      </a:r>
                    </a:p>
                  </a:txBody>
                  <a:tcPr marL="6638" marR="6638" marT="6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4 000</a:t>
                      </a:r>
                    </a:p>
                  </a:txBody>
                  <a:tcPr marL="6638" marR="6638" marT="6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5 000</a:t>
                      </a:r>
                    </a:p>
                  </a:txBody>
                  <a:tcPr marL="6638" marR="6638" marT="6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1 000</a:t>
                      </a:r>
                    </a:p>
                  </a:txBody>
                  <a:tcPr marL="6638" marR="6638" marT="6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5886134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7B416157-0E62-D9C9-5951-DD5099C97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09" y="37475"/>
            <a:ext cx="8693149" cy="666750"/>
          </a:xfrm>
        </p:spPr>
        <p:txBody>
          <a:bodyPr/>
          <a:lstStyle/>
          <a:p>
            <a:r>
              <a:rPr lang="en-US" sz="3200" b="1" dirty="0"/>
              <a:t>Available wheeling transactions </a:t>
            </a:r>
            <a:endParaRPr lang="en-ZA" sz="320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2F82077-87A0-6B0D-E1F7-0B51D9789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6895" y="6536577"/>
            <a:ext cx="2201333" cy="268287"/>
          </a:xfrm>
        </p:spPr>
        <p:txBody>
          <a:bodyPr/>
          <a:lstStyle/>
          <a:p>
            <a:pPr>
              <a:defRPr/>
            </a:pPr>
            <a:fld id="{3161AEC2-73DB-45A7-8E5B-E70EC558E403}" type="slidenum">
              <a:rPr lang="en-ZA" smtClean="0"/>
              <a:pPr>
                <a:defRPr/>
              </a:pPr>
              <a:t>12</a:t>
            </a:fld>
            <a:endParaRPr lang="en-ZA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7A568D2-A546-A340-37C8-A074F7C21E2C}"/>
              </a:ext>
            </a:extLst>
          </p:cNvPr>
          <p:cNvGrpSpPr/>
          <p:nvPr/>
        </p:nvGrpSpPr>
        <p:grpSpPr>
          <a:xfrm>
            <a:off x="4701713" y="1394582"/>
            <a:ext cx="4090182" cy="988440"/>
            <a:chOff x="483636" y="1476420"/>
            <a:chExt cx="3446907" cy="55841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B81AEB4-4591-3A6F-E5B2-63E73CD38490}"/>
                </a:ext>
              </a:extLst>
            </p:cNvPr>
            <p:cNvSpPr/>
            <p:nvPr/>
          </p:nvSpPr>
          <p:spPr>
            <a:xfrm>
              <a:off x="483636" y="1485383"/>
              <a:ext cx="914400" cy="534880"/>
            </a:xfrm>
            <a:prstGeom prst="rect">
              <a:avLst/>
            </a:prstGeom>
            <a:solidFill>
              <a:srgbClr val="0DAF2B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Gen A</a:t>
              </a:r>
              <a:endParaRPr kumimoji="0" lang="en-ZA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77966FB-7E45-EA03-7824-00E51AF5F875}"/>
                </a:ext>
              </a:extLst>
            </p:cNvPr>
            <p:cNvSpPr/>
            <p:nvPr/>
          </p:nvSpPr>
          <p:spPr>
            <a:xfrm>
              <a:off x="3010474" y="1476420"/>
              <a:ext cx="914399" cy="2493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Cust A</a:t>
              </a:r>
              <a:endParaRPr kumimoji="0" lang="en-ZA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67386911-82E2-8A0F-2E1E-2DBBDA496F2A}"/>
                </a:ext>
              </a:extLst>
            </p:cNvPr>
            <p:cNvCxnSpPr>
              <a:cxnSpLocks/>
              <a:endCxn id="5" idx="1"/>
            </p:cNvCxnSpPr>
            <p:nvPr/>
          </p:nvCxnSpPr>
          <p:spPr>
            <a:xfrm>
              <a:off x="1398036" y="1601099"/>
              <a:ext cx="1612438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E7A8513-4AC6-BE51-6DB6-1A34102CF962}"/>
                </a:ext>
              </a:extLst>
            </p:cNvPr>
            <p:cNvSpPr/>
            <p:nvPr/>
          </p:nvSpPr>
          <p:spPr>
            <a:xfrm>
              <a:off x="3016144" y="1785479"/>
              <a:ext cx="914399" cy="2493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Cust B</a:t>
              </a:r>
              <a:endParaRPr kumimoji="0" lang="en-ZA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3BFCD9D-D752-6F79-A6DC-17E7FD1FC78A}"/>
                </a:ext>
              </a:extLst>
            </p:cNvPr>
            <p:cNvCxnSpPr>
              <a:cxnSpLocks/>
              <a:endCxn id="12" idx="1"/>
            </p:cNvCxnSpPr>
            <p:nvPr/>
          </p:nvCxnSpPr>
          <p:spPr>
            <a:xfrm flipV="1">
              <a:off x="1398036" y="1910158"/>
              <a:ext cx="1618108" cy="2702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8CEB4FB-9BD9-18D4-24B6-B06776109D09}"/>
                </a:ext>
              </a:extLst>
            </p:cNvPr>
            <p:cNvSpPr txBox="1"/>
            <p:nvPr/>
          </p:nvSpPr>
          <p:spPr>
            <a:xfrm>
              <a:off x="1600671" y="1622415"/>
              <a:ext cx="1126913" cy="260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>
                    <a:lumMod val="50000"/>
                  </a:srgbClr>
                </a:buClr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% allocation to each account</a:t>
              </a:r>
              <a:endPara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F095DCE-82A3-FD2C-07D2-2BE1794130A5}"/>
              </a:ext>
            </a:extLst>
          </p:cNvPr>
          <p:cNvSpPr txBox="1"/>
          <p:nvPr/>
        </p:nvSpPr>
        <p:spPr>
          <a:xfrm flipH="1">
            <a:off x="9650258" y="1358910"/>
            <a:ext cx="2182649" cy="954107"/>
          </a:xfrm>
          <a:prstGeom prst="homePlate">
            <a:avLst>
              <a:gd name="adj" fmla="val 30171"/>
            </a:avLst>
          </a:prstGeom>
          <a:solidFill>
            <a:srgbClr val="0DAF2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4138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Rule: Credit allocated generation but cannot exceed consumption</a:t>
            </a:r>
            <a:endParaRPr kumimoji="0" lang="en-ZA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53D511-74A9-DF7F-A794-049A1DC1ED71}"/>
              </a:ext>
            </a:extLst>
          </p:cNvPr>
          <p:cNvSpPr txBox="1"/>
          <p:nvPr/>
        </p:nvSpPr>
        <p:spPr>
          <a:xfrm>
            <a:off x="223209" y="589150"/>
            <a:ext cx="7579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en-US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2B. One generator wheeling to multiple offtakers - percentage allocation </a:t>
            </a:r>
            <a:endParaRPr kumimoji="0" lang="en-ZA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25" name="Table 10">
            <a:extLst>
              <a:ext uri="{FF2B5EF4-FFF2-40B4-BE49-F238E27FC236}">
                <a16:creationId xmlns:a16="http://schemas.microsoft.com/office/drawing/2014/main" id="{1BA34ACB-317F-5267-AB33-5881ECBE0D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376170"/>
              </p:ext>
            </p:extLst>
          </p:nvPr>
        </p:nvGraphicFramePr>
        <p:xfrm>
          <a:off x="160561" y="1255900"/>
          <a:ext cx="4541151" cy="1960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1151">
                  <a:extLst>
                    <a:ext uri="{9D8B030D-6E8A-4147-A177-3AD203B41FA5}">
                      <a16:colId xmlns:a16="http://schemas.microsoft.com/office/drawing/2014/main" val="3780028998"/>
                    </a:ext>
                  </a:extLst>
                </a:gridCol>
              </a:tblGrid>
              <a:tr h="1960327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The generator requires a Gen DUOS Service agreement (SA)</a:t>
                      </a:r>
                    </a:p>
                    <a:p>
                      <a:pPr marL="171450" indent="-1714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Percentage allocation to each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</a:rPr>
                        <a:t>offtaker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 or as nominated by generator.</a:t>
                      </a:r>
                    </a:p>
                    <a:p>
                      <a:pPr marL="171450" indent="-1714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A Gen wheeling SA is loaded on each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</a:rPr>
                        <a:t>offtaker’s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 account </a:t>
                      </a:r>
                    </a:p>
                    <a:p>
                      <a:pPr marL="171450" indent="-1714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ZA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3458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2041051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2EE419-2A1A-1E0D-AFB2-73C588CB6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A1948D1D-5D55-2A70-642B-D7D876DAE17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3632" b="3632"/>
          <a:stretch/>
        </p:blipFill>
        <p:spPr>
          <a:xfrm>
            <a:off x="984383" y="3050543"/>
            <a:ext cx="2997308" cy="3062093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BF11503-0F12-FDAA-08A9-2DB30E5B84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2441" y="3348960"/>
            <a:ext cx="6343001" cy="676275"/>
          </a:xfrm>
        </p:spPr>
        <p:txBody>
          <a:bodyPr>
            <a:noAutofit/>
          </a:bodyPr>
          <a:lstStyle/>
          <a:p>
            <a:r>
              <a:rPr lang="en-US" sz="4800" b="1" dirty="0"/>
              <a:t>End</a:t>
            </a:r>
            <a:endParaRPr lang="en-ZA" sz="4800" b="1" dirty="0"/>
          </a:p>
        </p:txBody>
      </p:sp>
      <p:pic>
        <p:nvPicPr>
          <p:cNvPr id="6" name="Picture Placeholder 5" descr="A group of men working on a power plant&#10;&#10;Description automatically generated">
            <a:extLst>
              <a:ext uri="{FF2B5EF4-FFF2-40B4-BE49-F238E27FC236}">
                <a16:creationId xmlns:a16="http://schemas.microsoft.com/office/drawing/2014/main" id="{631E73D2-0C11-5DAE-768A-41296CADDF4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8" r="23638"/>
          <a:stretch>
            <a:fillRect/>
          </a:stretch>
        </p:blipFill>
        <p:spPr/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88C11B-EBAE-E664-9885-0CAB846CA42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44338" y="6356350"/>
            <a:ext cx="34766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3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B1497D-D85C-49F0-B0C9-9C5FED4EAE9E}" type="slidenum">
              <a:rPr kumimoji="0" lang="en-ZA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896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3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ZA" sz="1000" b="0" i="0" u="none" strike="noStrike" kern="1200" cap="none" spc="0" normalizeH="0" baseline="0" noProof="0">
              <a:ln>
                <a:noFill/>
              </a:ln>
              <a:solidFill>
                <a:srgbClr val="003896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845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8DF361-CA80-FF67-EF21-C0C271B66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E183C-0B61-963E-315F-E5FF2E8EF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36" y="194397"/>
            <a:ext cx="8693149" cy="666750"/>
          </a:xfrm>
        </p:spPr>
        <p:txBody>
          <a:bodyPr anchor="b">
            <a:no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</a:pPr>
            <a:r>
              <a:rPr lang="en-US" sz="3200" b="1" kern="12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What is Wheeling?</a:t>
            </a:r>
            <a:endParaRPr lang="en-ZA" sz="3200" b="1" kern="1200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F29AE4-EEFD-54C5-7F93-8DD72C43F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4860" y="6589713"/>
            <a:ext cx="377140" cy="268287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61AEC2-73DB-45A7-8E5B-E70EC558E403}" type="slidenum">
              <a:rPr kumimoji="0" lang="en-ZA" sz="1050" b="0" i="0" u="none" strike="noStrike" kern="1200" cap="none" spc="0" normalizeH="0" baseline="0" noProof="0" smtClean="0">
                <a:ln>
                  <a:noFill/>
                </a:ln>
                <a:solidFill>
                  <a:srgbClr val="83725B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ZA" sz="1050" b="0" i="0" u="none" strike="noStrike" kern="1200" cap="none" spc="0" normalizeH="0" baseline="0" noProof="0">
              <a:ln>
                <a:noFill/>
              </a:ln>
              <a:solidFill>
                <a:srgbClr val="83725B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64EEF2B-E503-7A71-B557-F560A10DA82A}"/>
              </a:ext>
            </a:extLst>
          </p:cNvPr>
          <p:cNvGrpSpPr/>
          <p:nvPr/>
        </p:nvGrpSpPr>
        <p:grpSpPr>
          <a:xfrm>
            <a:off x="212436" y="8240733"/>
            <a:ext cx="10292965" cy="3943363"/>
            <a:chOff x="446785" y="1919626"/>
            <a:chExt cx="10292965" cy="3943363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C48173D-4604-28DA-90F0-1671C9C999FE}"/>
                </a:ext>
              </a:extLst>
            </p:cNvPr>
            <p:cNvSpPr/>
            <p:nvPr/>
          </p:nvSpPr>
          <p:spPr>
            <a:xfrm>
              <a:off x="446785" y="3258410"/>
              <a:ext cx="9768065" cy="1650304"/>
            </a:xfrm>
            <a:prstGeom prst="rect">
              <a:avLst/>
            </a:prstGeom>
            <a:solidFill>
              <a:srgbClr val="003896"/>
            </a:solidFill>
            <a:ln w="12700" cap="flat" cmpd="sng" algn="ctr">
              <a:solidFill>
                <a:srgbClr val="003896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A031CBB-9554-64B1-4E98-B11F00863DF0}"/>
                </a:ext>
              </a:extLst>
            </p:cNvPr>
            <p:cNvGrpSpPr/>
            <p:nvPr/>
          </p:nvGrpSpPr>
          <p:grpSpPr>
            <a:xfrm>
              <a:off x="654603" y="2473217"/>
              <a:ext cx="1261125" cy="1815111"/>
              <a:chOff x="7456362" y="1026596"/>
              <a:chExt cx="1078403" cy="1637681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8BD10261-15C7-7208-6BC5-E70F27328739}"/>
                  </a:ext>
                </a:extLst>
              </p:cNvPr>
              <p:cNvSpPr/>
              <p:nvPr/>
            </p:nvSpPr>
            <p:spPr>
              <a:xfrm>
                <a:off x="7456362" y="1624565"/>
                <a:ext cx="1021272" cy="1039712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endParaRPr>
              </a:p>
            </p:txBody>
          </p:sp>
          <p:pic>
            <p:nvPicPr>
              <p:cNvPr id="70" name="Graphic 69" descr="Solar Panels outline">
                <a:extLst>
                  <a:ext uri="{FF2B5EF4-FFF2-40B4-BE49-F238E27FC236}">
                    <a16:creationId xmlns:a16="http://schemas.microsoft.com/office/drawing/2014/main" id="{57EB641B-736A-26DA-5A47-6436793765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628205" y="1919436"/>
                <a:ext cx="671933" cy="671933"/>
              </a:xfrm>
              <a:prstGeom prst="rect">
                <a:avLst/>
              </a:prstGeom>
            </p:spPr>
          </p:pic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DB07216D-CD56-694E-CD0F-4FF3DAB627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44333" y="1026596"/>
                <a:ext cx="990432" cy="1196155"/>
              </a:xfrm>
              <a:prstGeom prst="rect">
                <a:avLst/>
              </a:prstGeom>
            </p:spPr>
          </p:pic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CFB02C3F-6997-A9CB-DF4B-724C92B85D51}"/>
                </a:ext>
              </a:extLst>
            </p:cNvPr>
            <p:cNvGrpSpPr/>
            <p:nvPr/>
          </p:nvGrpSpPr>
          <p:grpSpPr>
            <a:xfrm>
              <a:off x="7886076" y="2504994"/>
              <a:ext cx="817676" cy="878626"/>
              <a:chOff x="8114487" y="1620082"/>
              <a:chExt cx="863174" cy="1060316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851DF790-E936-EF93-9017-C1F64A1E6FB4}"/>
                  </a:ext>
                </a:extLst>
              </p:cNvPr>
              <p:cNvSpPr/>
              <p:nvPr/>
            </p:nvSpPr>
            <p:spPr>
              <a:xfrm>
                <a:off x="8114487" y="1743804"/>
                <a:ext cx="863174" cy="936594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83725B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endParaRPr>
              </a:p>
            </p:txBody>
          </p:sp>
          <p:pic>
            <p:nvPicPr>
              <p:cNvPr id="68" name="Graphic 67" descr="Factory outline">
                <a:extLst>
                  <a:ext uri="{FF2B5EF4-FFF2-40B4-BE49-F238E27FC236}">
                    <a16:creationId xmlns:a16="http://schemas.microsoft.com/office/drawing/2014/main" id="{3CBE5278-C2D8-2D63-6DB2-D81A80F10C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129636" y="1620082"/>
                <a:ext cx="848025" cy="1033528"/>
              </a:xfrm>
              <a:prstGeom prst="rect">
                <a:avLst/>
              </a:prstGeom>
            </p:spPr>
          </p:pic>
        </p:grp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89C3AFB-062C-A97E-3573-5689B115CA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78746" y="3334173"/>
              <a:ext cx="1681856" cy="546716"/>
            </a:xfrm>
            <a:prstGeom prst="line">
              <a:avLst/>
            </a:prstGeom>
            <a:noFill/>
            <a:ln w="28575" cap="flat" cmpd="sng" algn="ctr">
              <a:solidFill>
                <a:srgbClr val="FFFFFF"/>
              </a:solidFill>
              <a:prstDash val="solid"/>
              <a:miter lim="800000"/>
              <a:headEnd type="none"/>
              <a:tailEnd type="triangle" w="lg" len="lg"/>
            </a:ln>
            <a:effectLst/>
          </p:spPr>
        </p:cxn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E9205ED0-2045-D23E-169F-DC9E8B31C610}"/>
                </a:ext>
              </a:extLst>
            </p:cNvPr>
            <p:cNvGrpSpPr/>
            <p:nvPr/>
          </p:nvGrpSpPr>
          <p:grpSpPr>
            <a:xfrm>
              <a:off x="7955767" y="3478124"/>
              <a:ext cx="817676" cy="794696"/>
              <a:chOff x="8117583" y="2019749"/>
              <a:chExt cx="889687" cy="959031"/>
            </a:xfrm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84B5B70E-713D-EA3E-2CDA-7783DFDC50CB}"/>
                  </a:ext>
                </a:extLst>
              </p:cNvPr>
              <p:cNvSpPr/>
              <p:nvPr/>
            </p:nvSpPr>
            <p:spPr>
              <a:xfrm>
                <a:off x="8144095" y="2035420"/>
                <a:ext cx="863175" cy="943360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83725B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endParaRPr>
              </a:p>
            </p:txBody>
          </p:sp>
          <p:pic>
            <p:nvPicPr>
              <p:cNvPr id="66" name="Graphic 65" descr="Factory outline">
                <a:extLst>
                  <a:ext uri="{FF2B5EF4-FFF2-40B4-BE49-F238E27FC236}">
                    <a16:creationId xmlns:a16="http://schemas.microsoft.com/office/drawing/2014/main" id="{6D32EB4F-A0A3-A9F6-D415-7B4F170891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117583" y="2019749"/>
                <a:ext cx="889687" cy="889687"/>
              </a:xfrm>
              <a:prstGeom prst="rect">
                <a:avLst/>
              </a:prstGeom>
            </p:spPr>
          </p:pic>
        </p:grp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2E35A4F-5B19-3B8C-E074-246C067A1809}"/>
                </a:ext>
              </a:extLst>
            </p:cNvPr>
            <p:cNvCxnSpPr>
              <a:cxnSpLocks/>
              <a:endCxn id="66" idx="1"/>
            </p:cNvCxnSpPr>
            <p:nvPr/>
          </p:nvCxnSpPr>
          <p:spPr>
            <a:xfrm flipV="1">
              <a:off x="6261942" y="3846741"/>
              <a:ext cx="1693825" cy="150064"/>
            </a:xfrm>
            <a:prstGeom prst="line">
              <a:avLst/>
            </a:prstGeom>
            <a:noFill/>
            <a:ln w="28575" cap="flat" cmpd="sng" algn="ctr">
              <a:solidFill>
                <a:srgbClr val="FFFFFF"/>
              </a:solidFill>
              <a:prstDash val="solid"/>
              <a:miter lim="800000"/>
              <a:headEnd type="none"/>
              <a:tailEnd type="triangle" w="lg" len="lg"/>
            </a:ln>
            <a:effectLst/>
          </p:spPr>
        </p:cxn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D0E2CB0-F324-C819-B436-FDCFF5E986CA}"/>
                </a:ext>
              </a:extLst>
            </p:cNvPr>
            <p:cNvSpPr/>
            <p:nvPr/>
          </p:nvSpPr>
          <p:spPr>
            <a:xfrm>
              <a:off x="7573994" y="4214381"/>
              <a:ext cx="652864" cy="634803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83725B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endParaRP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7915557-3EF0-509D-A183-49C6CE4B8A4E}"/>
                </a:ext>
              </a:extLst>
            </p:cNvPr>
            <p:cNvCxnSpPr>
              <a:cxnSpLocks/>
              <a:endCxn id="51" idx="2"/>
            </p:cNvCxnSpPr>
            <p:nvPr/>
          </p:nvCxnSpPr>
          <p:spPr>
            <a:xfrm>
              <a:off x="6366735" y="4060058"/>
              <a:ext cx="1207259" cy="471725"/>
            </a:xfrm>
            <a:prstGeom prst="line">
              <a:avLst/>
            </a:prstGeom>
            <a:noFill/>
            <a:ln w="28575" cap="flat" cmpd="sng" algn="ctr">
              <a:solidFill>
                <a:srgbClr val="FFFFFF"/>
              </a:solidFill>
              <a:prstDash val="solid"/>
              <a:miter lim="800000"/>
              <a:headEnd type="none"/>
              <a:tailEnd type="triangle" w="lg" len="lg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D9F7424-6108-F6D8-1385-6D47FFD567E1}"/>
                </a:ext>
              </a:extLst>
            </p:cNvPr>
            <p:cNvCxnSpPr>
              <a:cxnSpLocks/>
            </p:cNvCxnSpPr>
            <p:nvPr/>
          </p:nvCxnSpPr>
          <p:spPr>
            <a:xfrm>
              <a:off x="1688746" y="3804146"/>
              <a:ext cx="2850222" cy="146225"/>
            </a:xfrm>
            <a:prstGeom prst="line">
              <a:avLst/>
            </a:prstGeom>
            <a:noFill/>
            <a:ln w="28575" cap="flat" cmpd="sng" algn="ctr">
              <a:solidFill>
                <a:srgbClr val="FFFFFF"/>
              </a:solidFill>
              <a:prstDash val="solid"/>
              <a:miter lim="800000"/>
              <a:headEnd type="none"/>
              <a:tailEnd type="triangle" w="lg" len="lg"/>
            </a:ln>
            <a:effectLst/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0EFC0BA-35DE-101C-FD56-60C3073052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48916" y="3305155"/>
              <a:ext cx="2556279" cy="498991"/>
            </a:xfrm>
            <a:prstGeom prst="line">
              <a:avLst/>
            </a:prstGeom>
            <a:noFill/>
            <a:ln w="28575" cap="flat" cmpd="sng" algn="ctr">
              <a:solidFill>
                <a:srgbClr val="FFFFFF"/>
              </a:solidFill>
              <a:prstDash val="solid"/>
              <a:miter lim="800000"/>
              <a:headEnd type="none"/>
              <a:tailEnd type="triangle" w="lg" len="lg"/>
            </a:ln>
            <a:effectLst/>
          </p:spPr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F0E4191-13A6-0981-F2A0-880DE937E21A}"/>
                </a:ext>
              </a:extLst>
            </p:cNvPr>
            <p:cNvCxnSpPr>
              <a:cxnSpLocks/>
            </p:cNvCxnSpPr>
            <p:nvPr/>
          </p:nvCxnSpPr>
          <p:spPr>
            <a:xfrm>
              <a:off x="1848916" y="3804146"/>
              <a:ext cx="2477185" cy="867377"/>
            </a:xfrm>
            <a:prstGeom prst="line">
              <a:avLst/>
            </a:prstGeom>
            <a:noFill/>
            <a:ln w="28575" cap="flat" cmpd="sng" algn="ctr">
              <a:solidFill>
                <a:srgbClr val="FFFFFF"/>
              </a:solidFill>
              <a:prstDash val="solid"/>
              <a:miter lim="800000"/>
              <a:headEnd type="none"/>
              <a:tailEnd type="triangle" w="lg" len="lg"/>
            </a:ln>
            <a:effectLst/>
          </p:spPr>
        </p:cxnSp>
        <p:sp>
          <p:nvSpPr>
            <p:cNvPr id="56" name="Right Bracket 55">
              <a:extLst>
                <a:ext uri="{FF2B5EF4-FFF2-40B4-BE49-F238E27FC236}">
                  <a16:creationId xmlns:a16="http://schemas.microsoft.com/office/drawing/2014/main" id="{EFBF00E0-3767-387F-4475-FF1B37B89D3B}"/>
                </a:ext>
              </a:extLst>
            </p:cNvPr>
            <p:cNvSpPr/>
            <p:nvPr/>
          </p:nvSpPr>
          <p:spPr>
            <a:xfrm rot="16200000">
              <a:off x="4873567" y="-968460"/>
              <a:ext cx="307009" cy="6802354"/>
            </a:xfrm>
            <a:prstGeom prst="rightBracket">
              <a:avLst>
                <a:gd name="adj" fmla="val 0"/>
              </a:avLst>
            </a:prstGeom>
            <a:noFill/>
            <a:ln w="28575" cap="flat" cmpd="sng" algn="ctr">
              <a:solidFill>
                <a:srgbClr val="003896"/>
              </a:solidFill>
              <a:prstDash val="solid"/>
              <a:miter lim="800000"/>
              <a:headEnd type="triangle" w="lg" len="lg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0" cap="none" spc="0" normalizeH="0" baseline="0" noProof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9A40973-E011-8E18-F25C-35A622A6A7CC}"/>
                </a:ext>
              </a:extLst>
            </p:cNvPr>
            <p:cNvSpPr txBox="1"/>
            <p:nvPr/>
          </p:nvSpPr>
          <p:spPr>
            <a:xfrm>
              <a:off x="3709572" y="1943207"/>
              <a:ext cx="38603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rPr>
                <a:t>Bilateral Power Purchase Agreement (PPA)</a:t>
              </a:r>
              <a:endParaRPr kumimoji="0" lang="en-ZA" sz="1400" b="1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BF7A3F0-8930-F92B-4B3D-CDEFF7C6F0AC}"/>
                </a:ext>
              </a:extLst>
            </p:cNvPr>
            <p:cNvSpPr txBox="1"/>
            <p:nvPr/>
          </p:nvSpPr>
          <p:spPr>
            <a:xfrm>
              <a:off x="4535178" y="5419530"/>
              <a:ext cx="1568751" cy="4434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rPr>
                <a:t>Distributor</a:t>
              </a:r>
              <a:endParaRPr kumimoji="0" lang="en-ZA" sz="2000" b="1" i="0" u="none" strike="noStrike" kern="0" cap="none" spc="0" normalizeH="0" baseline="0" noProof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7B5149E-4320-FDE2-0FBB-9EC3644FCFA8}"/>
                </a:ext>
              </a:extLst>
            </p:cNvPr>
            <p:cNvSpPr txBox="1"/>
            <p:nvPr/>
          </p:nvSpPr>
          <p:spPr>
            <a:xfrm>
              <a:off x="8773443" y="3599543"/>
              <a:ext cx="1966307" cy="921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rPr>
                <a:t>Off taker(s) / Distributor’s customers</a:t>
              </a:r>
              <a:endParaRPr kumimoji="0" lang="en-ZA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B3B0118-F0B4-F597-C5E8-EBC6803B3E55}"/>
                </a:ext>
              </a:extLst>
            </p:cNvPr>
            <p:cNvSpPr txBox="1"/>
            <p:nvPr/>
          </p:nvSpPr>
          <p:spPr>
            <a:xfrm>
              <a:off x="622493" y="4206018"/>
              <a:ext cx="1844638" cy="716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rPr>
                <a:t>Generators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rPr>
                <a:t>/ Traders</a:t>
              </a:r>
              <a:endParaRPr kumimoji="0" lang="en-ZA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endParaRPr>
            </a:p>
          </p:txBody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F4110645-0E0D-5E2A-A645-E8A5AB12DDE8}"/>
                </a:ext>
              </a:extLst>
            </p:cNvPr>
            <p:cNvSpPr/>
            <p:nvPr/>
          </p:nvSpPr>
          <p:spPr>
            <a:xfrm>
              <a:off x="3929186" y="1919626"/>
              <a:ext cx="2776919" cy="3588736"/>
            </a:xfrm>
            <a:prstGeom prst="triangle">
              <a:avLst/>
            </a:prstGeom>
            <a:solidFill>
              <a:srgbClr val="003896">
                <a:alpha val="46000"/>
              </a:srgbClr>
            </a:solidFill>
            <a:ln w="12700" cap="flat" cmpd="sng" algn="ctr">
              <a:solidFill>
                <a:srgbClr val="003896">
                  <a:shade val="50000"/>
                </a:srgbClr>
              </a:solidFill>
              <a:prstDash val="solid"/>
              <a:miter lim="800000"/>
            </a:ln>
            <a:effectLst>
              <a:softEdge rad="317500"/>
            </a:effectLst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endParaRPr>
            </a:p>
          </p:txBody>
        </p:sp>
        <p:sp>
          <p:nvSpPr>
            <p:cNvPr id="63" name="Graphic 10" descr="Electric Tower outline">
              <a:extLst>
                <a:ext uri="{FF2B5EF4-FFF2-40B4-BE49-F238E27FC236}">
                  <a16:creationId xmlns:a16="http://schemas.microsoft.com/office/drawing/2014/main" id="{C580075F-D23A-ECBA-0F18-F6CFAC919DEF}"/>
                </a:ext>
              </a:extLst>
            </p:cNvPr>
            <p:cNvSpPr/>
            <p:nvPr/>
          </p:nvSpPr>
          <p:spPr>
            <a:xfrm>
              <a:off x="4495392" y="2587078"/>
              <a:ext cx="1648324" cy="2751875"/>
            </a:xfrm>
            <a:custGeom>
              <a:avLst/>
              <a:gdLst>
                <a:gd name="connsiteX0" fmla="*/ 1622570 w 1648324"/>
                <a:gd name="connsiteY0" fmla="*/ 979361 h 2751875"/>
                <a:gd name="connsiteX1" fmla="*/ 1648325 w 1648324"/>
                <a:gd name="connsiteY1" fmla="*/ 948755 h 2751875"/>
                <a:gd name="connsiteX2" fmla="*/ 1648325 w 1648324"/>
                <a:gd name="connsiteY2" fmla="*/ 795727 h 2751875"/>
                <a:gd name="connsiteX3" fmla="*/ 1633232 w 1648324"/>
                <a:gd name="connsiteY3" fmla="*/ 767845 h 2751875"/>
                <a:gd name="connsiteX4" fmla="*/ 1066621 w 1648324"/>
                <a:gd name="connsiteY4" fmla="*/ 461788 h 2751875"/>
                <a:gd name="connsiteX5" fmla="*/ 1055958 w 1648324"/>
                <a:gd name="connsiteY5" fmla="*/ 459064 h 2751875"/>
                <a:gd name="connsiteX6" fmla="*/ 1041947 w 1648324"/>
                <a:gd name="connsiteY6" fmla="*/ 459064 h 2751875"/>
                <a:gd name="connsiteX7" fmla="*/ 1030048 w 1648324"/>
                <a:gd name="connsiteY7" fmla="*/ 333213 h 2751875"/>
                <a:gd name="connsiteX8" fmla="*/ 1025541 w 1648324"/>
                <a:gd name="connsiteY8" fmla="*/ 319104 h 2751875"/>
                <a:gd name="connsiteX9" fmla="*/ 845256 w 1648324"/>
                <a:gd name="connsiteY9" fmla="*/ 13047 h 2751875"/>
                <a:gd name="connsiteX10" fmla="*/ 809384 w 1648324"/>
                <a:gd name="connsiteY10" fmla="*/ 5542 h 2751875"/>
                <a:gd name="connsiteX11" fmla="*/ 803069 w 1648324"/>
                <a:gd name="connsiteY11" fmla="*/ 13047 h 2751875"/>
                <a:gd name="connsiteX12" fmla="*/ 622783 w 1648324"/>
                <a:gd name="connsiteY12" fmla="*/ 319104 h 2751875"/>
                <a:gd name="connsiteX13" fmla="*/ 618276 w 1648324"/>
                <a:gd name="connsiteY13" fmla="*/ 333213 h 2751875"/>
                <a:gd name="connsiteX14" fmla="*/ 606377 w 1648324"/>
                <a:gd name="connsiteY14" fmla="*/ 459064 h 2751875"/>
                <a:gd name="connsiteX15" fmla="*/ 592367 w 1648324"/>
                <a:gd name="connsiteY15" fmla="*/ 459064 h 2751875"/>
                <a:gd name="connsiteX16" fmla="*/ 581704 w 1648324"/>
                <a:gd name="connsiteY16" fmla="*/ 461818 h 2751875"/>
                <a:gd name="connsiteX17" fmla="*/ 15092 w 1648324"/>
                <a:gd name="connsiteY17" fmla="*/ 767876 h 2751875"/>
                <a:gd name="connsiteX18" fmla="*/ 0 w 1648324"/>
                <a:gd name="connsiteY18" fmla="*/ 795727 h 2751875"/>
                <a:gd name="connsiteX19" fmla="*/ 0 w 1648324"/>
                <a:gd name="connsiteY19" fmla="*/ 948755 h 2751875"/>
                <a:gd name="connsiteX20" fmla="*/ 25755 w 1648324"/>
                <a:gd name="connsiteY20" fmla="*/ 979361 h 2751875"/>
                <a:gd name="connsiteX21" fmla="*/ 51510 w 1648324"/>
                <a:gd name="connsiteY21" fmla="*/ 948755 h 2751875"/>
                <a:gd name="connsiteX22" fmla="*/ 51510 w 1648324"/>
                <a:gd name="connsiteY22" fmla="*/ 826332 h 2751875"/>
                <a:gd name="connsiteX23" fmla="*/ 571763 w 1648324"/>
                <a:gd name="connsiteY23" fmla="*/ 826332 h 2751875"/>
                <a:gd name="connsiteX24" fmla="*/ 540341 w 1648324"/>
                <a:gd name="connsiteY24" fmla="*/ 1157486 h 2751875"/>
                <a:gd name="connsiteX25" fmla="*/ 15092 w 1648324"/>
                <a:gd name="connsiteY25" fmla="*/ 1441201 h 2751875"/>
                <a:gd name="connsiteX26" fmla="*/ 0 w 1648324"/>
                <a:gd name="connsiteY26" fmla="*/ 1469052 h 2751875"/>
                <a:gd name="connsiteX27" fmla="*/ 0 w 1648324"/>
                <a:gd name="connsiteY27" fmla="*/ 1622081 h 2751875"/>
                <a:gd name="connsiteX28" fmla="*/ 25755 w 1648324"/>
                <a:gd name="connsiteY28" fmla="*/ 1652687 h 2751875"/>
                <a:gd name="connsiteX29" fmla="*/ 51510 w 1648324"/>
                <a:gd name="connsiteY29" fmla="*/ 1622081 h 2751875"/>
                <a:gd name="connsiteX30" fmla="*/ 51510 w 1648324"/>
                <a:gd name="connsiteY30" fmla="*/ 1499658 h 2751875"/>
                <a:gd name="connsiteX31" fmla="*/ 507993 w 1648324"/>
                <a:gd name="connsiteY31" fmla="*/ 1499658 h 2751875"/>
                <a:gd name="connsiteX32" fmla="*/ 489964 w 1648324"/>
                <a:gd name="connsiteY32" fmla="*/ 1691036 h 2751875"/>
                <a:gd name="connsiteX33" fmla="*/ 148014 w 1648324"/>
                <a:gd name="connsiteY33" fmla="*/ 2707696 h 2751875"/>
                <a:gd name="connsiteX34" fmla="*/ 162375 w 1648324"/>
                <a:gd name="connsiteY34" fmla="*/ 2747471 h 2751875"/>
                <a:gd name="connsiteX35" fmla="*/ 171915 w 1648324"/>
                <a:gd name="connsiteY35" fmla="*/ 2749657 h 2751875"/>
                <a:gd name="connsiteX36" fmla="*/ 182011 w 1648324"/>
                <a:gd name="connsiteY36" fmla="*/ 2747208 h 2751875"/>
                <a:gd name="connsiteX37" fmla="*/ 822797 w 1648324"/>
                <a:gd name="connsiteY37" fmla="*/ 2422512 h 2751875"/>
                <a:gd name="connsiteX38" fmla="*/ 1467344 w 1648324"/>
                <a:gd name="connsiteY38" fmla="*/ 2749412 h 2751875"/>
                <a:gd name="connsiteX39" fmla="*/ 1501140 w 1648324"/>
                <a:gd name="connsiteY39" fmla="*/ 2733273 h 2751875"/>
                <a:gd name="connsiteX40" fmla="*/ 1501366 w 1648324"/>
                <a:gd name="connsiteY40" fmla="*/ 2709900 h 2751875"/>
                <a:gd name="connsiteX41" fmla="*/ 1158412 w 1648324"/>
                <a:gd name="connsiteY41" fmla="*/ 1691036 h 2751875"/>
                <a:gd name="connsiteX42" fmla="*/ 1140332 w 1648324"/>
                <a:gd name="connsiteY42" fmla="*/ 1499658 h 2751875"/>
                <a:gd name="connsiteX43" fmla="*/ 1596815 w 1648324"/>
                <a:gd name="connsiteY43" fmla="*/ 1499658 h 2751875"/>
                <a:gd name="connsiteX44" fmla="*/ 1596815 w 1648324"/>
                <a:gd name="connsiteY44" fmla="*/ 1622081 h 2751875"/>
                <a:gd name="connsiteX45" fmla="*/ 1622570 w 1648324"/>
                <a:gd name="connsiteY45" fmla="*/ 1652687 h 2751875"/>
                <a:gd name="connsiteX46" fmla="*/ 1648325 w 1648324"/>
                <a:gd name="connsiteY46" fmla="*/ 1622081 h 2751875"/>
                <a:gd name="connsiteX47" fmla="*/ 1648325 w 1648324"/>
                <a:gd name="connsiteY47" fmla="*/ 1469052 h 2751875"/>
                <a:gd name="connsiteX48" fmla="*/ 1633232 w 1648324"/>
                <a:gd name="connsiteY48" fmla="*/ 1441201 h 2751875"/>
                <a:gd name="connsiteX49" fmla="*/ 1107983 w 1648324"/>
                <a:gd name="connsiteY49" fmla="*/ 1157486 h 2751875"/>
                <a:gd name="connsiteX50" fmla="*/ 1076562 w 1648324"/>
                <a:gd name="connsiteY50" fmla="*/ 826332 h 2751875"/>
                <a:gd name="connsiteX51" fmla="*/ 1596815 w 1648324"/>
                <a:gd name="connsiteY51" fmla="*/ 826332 h 2751875"/>
                <a:gd name="connsiteX52" fmla="*/ 1596815 w 1648324"/>
                <a:gd name="connsiteY52" fmla="*/ 948755 h 2751875"/>
                <a:gd name="connsiteX53" fmla="*/ 1622570 w 1648324"/>
                <a:gd name="connsiteY53" fmla="*/ 979361 h 2751875"/>
                <a:gd name="connsiteX54" fmla="*/ 668731 w 1648324"/>
                <a:gd name="connsiteY54" fmla="*/ 347812 h 2751875"/>
                <a:gd name="connsiteX55" fmla="*/ 823956 w 1648324"/>
                <a:gd name="connsiteY55" fmla="*/ 84328 h 2751875"/>
                <a:gd name="connsiteX56" fmla="*/ 824268 w 1648324"/>
                <a:gd name="connsiteY56" fmla="*/ 84209 h 2751875"/>
                <a:gd name="connsiteX57" fmla="*/ 824368 w 1648324"/>
                <a:gd name="connsiteY57" fmla="*/ 84328 h 2751875"/>
                <a:gd name="connsiteX58" fmla="*/ 979594 w 1648324"/>
                <a:gd name="connsiteY58" fmla="*/ 347812 h 2751875"/>
                <a:gd name="connsiteX59" fmla="*/ 990102 w 1648324"/>
                <a:gd name="connsiteY59" fmla="*/ 459064 h 2751875"/>
                <a:gd name="connsiteX60" fmla="*/ 658222 w 1648324"/>
                <a:gd name="connsiteY60" fmla="*/ 459064 h 2751875"/>
                <a:gd name="connsiteX61" fmla="*/ 995897 w 1648324"/>
                <a:gd name="connsiteY61" fmla="*/ 520275 h 2751875"/>
                <a:gd name="connsiteX62" fmla="*/ 1019077 w 1648324"/>
                <a:gd name="connsiteY62" fmla="*/ 765121 h 2751875"/>
                <a:gd name="connsiteX63" fmla="*/ 629274 w 1648324"/>
                <a:gd name="connsiteY63" fmla="*/ 765121 h 2751875"/>
                <a:gd name="connsiteX64" fmla="*/ 652453 w 1648324"/>
                <a:gd name="connsiteY64" fmla="*/ 520275 h 2751875"/>
                <a:gd name="connsiteX65" fmla="*/ 145825 w 1648324"/>
                <a:gd name="connsiteY65" fmla="*/ 765121 h 2751875"/>
                <a:gd name="connsiteX66" fmla="*/ 145825 w 1648324"/>
                <a:gd name="connsiteY66" fmla="*/ 764540 h 2751875"/>
                <a:gd name="connsiteX67" fmla="*/ 597956 w 1648324"/>
                <a:gd name="connsiteY67" fmla="*/ 520275 h 2751875"/>
                <a:gd name="connsiteX68" fmla="*/ 600531 w 1648324"/>
                <a:gd name="connsiteY68" fmla="*/ 520275 h 2751875"/>
                <a:gd name="connsiteX69" fmla="*/ 577351 w 1648324"/>
                <a:gd name="connsiteY69" fmla="*/ 765121 h 2751875"/>
                <a:gd name="connsiteX70" fmla="*/ 145825 w 1648324"/>
                <a:gd name="connsiteY70" fmla="*/ 1437865 h 2751875"/>
                <a:gd name="connsiteX71" fmla="*/ 533645 w 1648324"/>
                <a:gd name="connsiteY71" fmla="*/ 1228338 h 2751875"/>
                <a:gd name="connsiteX72" fmla="*/ 513788 w 1648324"/>
                <a:gd name="connsiteY72" fmla="*/ 1438447 h 2751875"/>
                <a:gd name="connsiteX73" fmla="*/ 145825 w 1648324"/>
                <a:gd name="connsiteY73" fmla="*/ 1438447 h 2751875"/>
                <a:gd name="connsiteX74" fmla="*/ 145722 w 1648324"/>
                <a:gd name="connsiteY74" fmla="*/ 1437865 h 2751875"/>
                <a:gd name="connsiteX75" fmla="*/ 588375 w 1648324"/>
                <a:gd name="connsiteY75" fmla="*/ 1198835 h 2751875"/>
                <a:gd name="connsiteX76" fmla="*/ 597956 w 1648324"/>
                <a:gd name="connsiteY76" fmla="*/ 1193601 h 2751875"/>
                <a:gd name="connsiteX77" fmla="*/ 1050369 w 1648324"/>
                <a:gd name="connsiteY77" fmla="*/ 1193601 h 2751875"/>
                <a:gd name="connsiteX78" fmla="*/ 1060053 w 1648324"/>
                <a:gd name="connsiteY78" fmla="*/ 1198835 h 2751875"/>
                <a:gd name="connsiteX79" fmla="*/ 1082718 w 1648324"/>
                <a:gd name="connsiteY79" fmla="*/ 1438447 h 2751875"/>
                <a:gd name="connsiteX80" fmla="*/ 565607 w 1648324"/>
                <a:gd name="connsiteY80" fmla="*/ 1438447 h 2751875"/>
                <a:gd name="connsiteX81" fmla="*/ 1124080 w 1648324"/>
                <a:gd name="connsiteY81" fmla="*/ 1753471 h 2751875"/>
                <a:gd name="connsiteX82" fmla="*/ 1228466 w 1648324"/>
                <a:gd name="connsiteY82" fmla="*/ 2063568 h 2751875"/>
                <a:gd name="connsiteX83" fmla="*/ 885923 w 1648324"/>
                <a:gd name="connsiteY83" fmla="*/ 1880638 h 2751875"/>
                <a:gd name="connsiteX84" fmla="*/ 1236244 w 1648324"/>
                <a:gd name="connsiteY84" fmla="*/ 2134910 h 2751875"/>
                <a:gd name="connsiteX85" fmla="*/ 1252907 w 1648324"/>
                <a:gd name="connsiteY85" fmla="*/ 2136563 h 2751875"/>
                <a:gd name="connsiteX86" fmla="*/ 1253628 w 1648324"/>
                <a:gd name="connsiteY86" fmla="*/ 2138705 h 2751875"/>
                <a:gd name="connsiteX87" fmla="*/ 1249585 w 1648324"/>
                <a:gd name="connsiteY87" fmla="*/ 2139715 h 2751875"/>
                <a:gd name="connsiteX88" fmla="*/ 822797 w 1648324"/>
                <a:gd name="connsiteY88" fmla="*/ 2355975 h 2751875"/>
                <a:gd name="connsiteX89" fmla="*/ 396448 w 1648324"/>
                <a:gd name="connsiteY89" fmla="*/ 2139715 h 2751875"/>
                <a:gd name="connsiteX90" fmla="*/ 394645 w 1648324"/>
                <a:gd name="connsiteY90" fmla="*/ 2139287 h 2751875"/>
                <a:gd name="connsiteX91" fmla="*/ 395418 w 1648324"/>
                <a:gd name="connsiteY91" fmla="*/ 2136961 h 2751875"/>
                <a:gd name="connsiteX92" fmla="*/ 399204 w 1648324"/>
                <a:gd name="connsiteY92" fmla="*/ 2137604 h 2751875"/>
                <a:gd name="connsiteX93" fmla="*/ 409763 w 1648324"/>
                <a:gd name="connsiteY93" fmla="*/ 2134910 h 2751875"/>
                <a:gd name="connsiteX94" fmla="*/ 823003 w 1648324"/>
                <a:gd name="connsiteY94" fmla="*/ 1914212 h 2751875"/>
                <a:gd name="connsiteX95" fmla="*/ 420632 w 1648324"/>
                <a:gd name="connsiteY95" fmla="*/ 2062007 h 2751875"/>
                <a:gd name="connsiteX96" fmla="*/ 524038 w 1648324"/>
                <a:gd name="connsiteY96" fmla="*/ 1754542 h 2751875"/>
                <a:gd name="connsiteX97" fmla="*/ 760161 w 1648324"/>
                <a:gd name="connsiteY97" fmla="*/ 1880638 h 2751875"/>
                <a:gd name="connsiteX98" fmla="*/ 219407 w 1648324"/>
                <a:gd name="connsiteY98" fmla="*/ 2661696 h 2751875"/>
                <a:gd name="connsiteX99" fmla="*/ 219073 w 1648324"/>
                <a:gd name="connsiteY99" fmla="*/ 2661298 h 2751875"/>
                <a:gd name="connsiteX100" fmla="*/ 375689 w 1648324"/>
                <a:gd name="connsiteY100" fmla="*/ 2195601 h 2751875"/>
                <a:gd name="connsiteX101" fmla="*/ 376204 w 1648324"/>
                <a:gd name="connsiteY101" fmla="*/ 2196030 h 2751875"/>
                <a:gd name="connsiteX102" fmla="*/ 757199 w 1648324"/>
                <a:gd name="connsiteY102" fmla="*/ 2389213 h 2751875"/>
                <a:gd name="connsiteX103" fmla="*/ 888447 w 1648324"/>
                <a:gd name="connsiteY103" fmla="*/ 2389305 h 2751875"/>
                <a:gd name="connsiteX104" fmla="*/ 1269725 w 1648324"/>
                <a:gd name="connsiteY104" fmla="*/ 2196030 h 2751875"/>
                <a:gd name="connsiteX105" fmla="*/ 1272301 w 1648324"/>
                <a:gd name="connsiteY105" fmla="*/ 2194010 h 2751875"/>
                <a:gd name="connsiteX106" fmla="*/ 1430334 w 1648324"/>
                <a:gd name="connsiteY106" fmla="*/ 2663471 h 2751875"/>
                <a:gd name="connsiteX107" fmla="*/ 1429973 w 1648324"/>
                <a:gd name="connsiteY107" fmla="*/ 2663869 h 2751875"/>
                <a:gd name="connsiteX108" fmla="*/ 1107005 w 1648324"/>
                <a:gd name="connsiteY108" fmla="*/ 1695535 h 2751875"/>
                <a:gd name="connsiteX109" fmla="*/ 823003 w 1648324"/>
                <a:gd name="connsiteY109" fmla="*/ 1847094 h 2751875"/>
                <a:gd name="connsiteX110" fmla="*/ 541217 w 1648324"/>
                <a:gd name="connsiteY110" fmla="*/ 1696575 h 2751875"/>
                <a:gd name="connsiteX111" fmla="*/ 559838 w 1648324"/>
                <a:gd name="connsiteY111" fmla="*/ 1499658 h 2751875"/>
                <a:gd name="connsiteX112" fmla="*/ 1088487 w 1648324"/>
                <a:gd name="connsiteY112" fmla="*/ 1499658 h 2751875"/>
                <a:gd name="connsiteX113" fmla="*/ 1502499 w 1648324"/>
                <a:gd name="connsiteY113" fmla="*/ 1438447 h 2751875"/>
                <a:gd name="connsiteX114" fmla="*/ 1134537 w 1648324"/>
                <a:gd name="connsiteY114" fmla="*/ 1438447 h 2751875"/>
                <a:gd name="connsiteX115" fmla="*/ 1114680 w 1648324"/>
                <a:gd name="connsiteY115" fmla="*/ 1228338 h 2751875"/>
                <a:gd name="connsiteX116" fmla="*/ 1502603 w 1648324"/>
                <a:gd name="connsiteY116" fmla="*/ 1437865 h 2751875"/>
                <a:gd name="connsiteX117" fmla="*/ 1502499 w 1648324"/>
                <a:gd name="connsiteY117" fmla="*/ 1438447 h 2751875"/>
                <a:gd name="connsiteX118" fmla="*/ 1053769 w 1648324"/>
                <a:gd name="connsiteY118" fmla="*/ 1132390 h 2751875"/>
                <a:gd name="connsiteX119" fmla="*/ 594556 w 1648324"/>
                <a:gd name="connsiteY119" fmla="*/ 1132390 h 2751875"/>
                <a:gd name="connsiteX120" fmla="*/ 623505 w 1648324"/>
                <a:gd name="connsiteY120" fmla="*/ 826332 h 2751875"/>
                <a:gd name="connsiteX121" fmla="*/ 1024820 w 1648324"/>
                <a:gd name="connsiteY121" fmla="*/ 826332 h 2751875"/>
                <a:gd name="connsiteX122" fmla="*/ 1047716 w 1648324"/>
                <a:gd name="connsiteY122" fmla="*/ 520275 h 2751875"/>
                <a:gd name="connsiteX123" fmla="*/ 1050292 w 1648324"/>
                <a:gd name="connsiteY123" fmla="*/ 520275 h 2751875"/>
                <a:gd name="connsiteX124" fmla="*/ 1502525 w 1648324"/>
                <a:gd name="connsiteY124" fmla="*/ 764540 h 2751875"/>
                <a:gd name="connsiteX125" fmla="*/ 1502525 w 1648324"/>
                <a:gd name="connsiteY125" fmla="*/ 765121 h 2751875"/>
                <a:gd name="connsiteX126" fmla="*/ 1070870 w 1648324"/>
                <a:gd name="connsiteY126" fmla="*/ 765121 h 2751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648324" h="2751875">
                  <a:moveTo>
                    <a:pt x="1622570" y="979361"/>
                  </a:moveTo>
                  <a:cubicBezTo>
                    <a:pt x="1636794" y="979361"/>
                    <a:pt x="1648325" y="965659"/>
                    <a:pt x="1648325" y="948755"/>
                  </a:cubicBezTo>
                  <a:lnTo>
                    <a:pt x="1648325" y="795727"/>
                  </a:lnTo>
                  <a:cubicBezTo>
                    <a:pt x="1648332" y="783720"/>
                    <a:pt x="1642429" y="772815"/>
                    <a:pt x="1633232" y="767845"/>
                  </a:cubicBezTo>
                  <a:lnTo>
                    <a:pt x="1066621" y="461788"/>
                  </a:lnTo>
                  <a:cubicBezTo>
                    <a:pt x="1063275" y="459973"/>
                    <a:pt x="1059636" y="459043"/>
                    <a:pt x="1055958" y="459064"/>
                  </a:cubicBezTo>
                  <a:lnTo>
                    <a:pt x="1041947" y="459064"/>
                  </a:lnTo>
                  <a:lnTo>
                    <a:pt x="1030048" y="333213"/>
                  </a:lnTo>
                  <a:cubicBezTo>
                    <a:pt x="1029562" y="328136"/>
                    <a:pt x="1028011" y="323288"/>
                    <a:pt x="1025541" y="319104"/>
                  </a:cubicBezTo>
                  <a:lnTo>
                    <a:pt x="845256" y="13047"/>
                  </a:lnTo>
                  <a:cubicBezTo>
                    <a:pt x="837094" y="-797"/>
                    <a:pt x="821033" y="-4157"/>
                    <a:pt x="809384" y="5542"/>
                  </a:cubicBezTo>
                  <a:cubicBezTo>
                    <a:pt x="806927" y="7588"/>
                    <a:pt x="804789" y="10127"/>
                    <a:pt x="803069" y="13047"/>
                  </a:cubicBezTo>
                  <a:lnTo>
                    <a:pt x="622783" y="319104"/>
                  </a:lnTo>
                  <a:cubicBezTo>
                    <a:pt x="620313" y="323288"/>
                    <a:pt x="618763" y="328136"/>
                    <a:pt x="618276" y="333213"/>
                  </a:cubicBezTo>
                  <a:lnTo>
                    <a:pt x="606377" y="459064"/>
                  </a:lnTo>
                  <a:lnTo>
                    <a:pt x="592367" y="459064"/>
                  </a:lnTo>
                  <a:cubicBezTo>
                    <a:pt x="588686" y="459052"/>
                    <a:pt x="585047" y="459994"/>
                    <a:pt x="581704" y="461818"/>
                  </a:cubicBezTo>
                  <a:lnTo>
                    <a:pt x="15092" y="767876"/>
                  </a:lnTo>
                  <a:cubicBezTo>
                    <a:pt x="5903" y="772843"/>
                    <a:pt x="3" y="783729"/>
                    <a:pt x="0" y="795727"/>
                  </a:cubicBezTo>
                  <a:lnTo>
                    <a:pt x="0" y="948755"/>
                  </a:lnTo>
                  <a:cubicBezTo>
                    <a:pt x="0" y="965659"/>
                    <a:pt x="11531" y="979361"/>
                    <a:pt x="25755" y="979361"/>
                  </a:cubicBezTo>
                  <a:cubicBezTo>
                    <a:pt x="39980" y="979361"/>
                    <a:pt x="51510" y="965659"/>
                    <a:pt x="51510" y="948755"/>
                  </a:cubicBezTo>
                  <a:lnTo>
                    <a:pt x="51510" y="826332"/>
                  </a:lnTo>
                  <a:lnTo>
                    <a:pt x="571763" y="826332"/>
                  </a:lnTo>
                  <a:lnTo>
                    <a:pt x="540341" y="1157486"/>
                  </a:lnTo>
                  <a:lnTo>
                    <a:pt x="15092" y="1441201"/>
                  </a:lnTo>
                  <a:cubicBezTo>
                    <a:pt x="5903" y="1446168"/>
                    <a:pt x="3" y="1457055"/>
                    <a:pt x="0" y="1469052"/>
                  </a:cubicBezTo>
                  <a:lnTo>
                    <a:pt x="0" y="1622081"/>
                  </a:lnTo>
                  <a:cubicBezTo>
                    <a:pt x="0" y="1638984"/>
                    <a:pt x="11531" y="1652687"/>
                    <a:pt x="25755" y="1652687"/>
                  </a:cubicBezTo>
                  <a:cubicBezTo>
                    <a:pt x="39980" y="1652687"/>
                    <a:pt x="51510" y="1638984"/>
                    <a:pt x="51510" y="1622081"/>
                  </a:cubicBezTo>
                  <a:lnTo>
                    <a:pt x="51510" y="1499658"/>
                  </a:lnTo>
                  <a:lnTo>
                    <a:pt x="507993" y="1499658"/>
                  </a:lnTo>
                  <a:lnTo>
                    <a:pt x="489964" y="1691036"/>
                  </a:lnTo>
                  <a:lnTo>
                    <a:pt x="148014" y="2707696"/>
                  </a:lnTo>
                  <a:cubicBezTo>
                    <a:pt x="142737" y="2723394"/>
                    <a:pt x="149168" y="2741200"/>
                    <a:pt x="162375" y="2747471"/>
                  </a:cubicBezTo>
                  <a:cubicBezTo>
                    <a:pt x="165409" y="2748913"/>
                    <a:pt x="168647" y="2749654"/>
                    <a:pt x="171915" y="2749657"/>
                  </a:cubicBezTo>
                  <a:cubicBezTo>
                    <a:pt x="175384" y="2749647"/>
                    <a:pt x="178817" y="2748815"/>
                    <a:pt x="182011" y="2747208"/>
                  </a:cubicBezTo>
                  <a:lnTo>
                    <a:pt x="822797" y="2422512"/>
                  </a:lnTo>
                  <a:lnTo>
                    <a:pt x="1467344" y="2749412"/>
                  </a:lnTo>
                  <a:cubicBezTo>
                    <a:pt x="1480427" y="2756047"/>
                    <a:pt x="1495558" y="2748821"/>
                    <a:pt x="1501140" y="2733273"/>
                  </a:cubicBezTo>
                  <a:cubicBezTo>
                    <a:pt x="1503816" y="2725824"/>
                    <a:pt x="1503895" y="2717419"/>
                    <a:pt x="1501366" y="2709900"/>
                  </a:cubicBezTo>
                  <a:lnTo>
                    <a:pt x="1158412" y="1691036"/>
                  </a:lnTo>
                  <a:lnTo>
                    <a:pt x="1140332" y="1499658"/>
                  </a:lnTo>
                  <a:lnTo>
                    <a:pt x="1596815" y="1499658"/>
                  </a:lnTo>
                  <a:lnTo>
                    <a:pt x="1596815" y="1622081"/>
                  </a:lnTo>
                  <a:cubicBezTo>
                    <a:pt x="1596815" y="1638984"/>
                    <a:pt x="1608345" y="1652687"/>
                    <a:pt x="1622570" y="1652687"/>
                  </a:cubicBezTo>
                  <a:cubicBezTo>
                    <a:pt x="1636794" y="1652687"/>
                    <a:pt x="1648325" y="1638984"/>
                    <a:pt x="1648325" y="1622081"/>
                  </a:cubicBezTo>
                  <a:lnTo>
                    <a:pt x="1648325" y="1469052"/>
                  </a:lnTo>
                  <a:cubicBezTo>
                    <a:pt x="1648322" y="1457055"/>
                    <a:pt x="1642422" y="1446168"/>
                    <a:pt x="1633232" y="1441201"/>
                  </a:cubicBezTo>
                  <a:lnTo>
                    <a:pt x="1107983" y="1157486"/>
                  </a:lnTo>
                  <a:lnTo>
                    <a:pt x="1076562" y="826332"/>
                  </a:lnTo>
                  <a:lnTo>
                    <a:pt x="1596815" y="826332"/>
                  </a:lnTo>
                  <a:lnTo>
                    <a:pt x="1596815" y="948755"/>
                  </a:lnTo>
                  <a:cubicBezTo>
                    <a:pt x="1596815" y="965659"/>
                    <a:pt x="1608345" y="979361"/>
                    <a:pt x="1622570" y="979361"/>
                  </a:cubicBezTo>
                  <a:close/>
                  <a:moveTo>
                    <a:pt x="668731" y="347812"/>
                  </a:moveTo>
                  <a:lnTo>
                    <a:pt x="823956" y="84328"/>
                  </a:lnTo>
                  <a:cubicBezTo>
                    <a:pt x="824016" y="84192"/>
                    <a:pt x="824155" y="84139"/>
                    <a:pt x="824268" y="84209"/>
                  </a:cubicBezTo>
                  <a:cubicBezTo>
                    <a:pt x="824312" y="84235"/>
                    <a:pt x="824345" y="84277"/>
                    <a:pt x="824368" y="84328"/>
                  </a:cubicBezTo>
                  <a:lnTo>
                    <a:pt x="979594" y="347812"/>
                  </a:lnTo>
                  <a:lnTo>
                    <a:pt x="990102" y="459064"/>
                  </a:lnTo>
                  <a:lnTo>
                    <a:pt x="658222" y="459064"/>
                  </a:lnTo>
                  <a:close/>
                  <a:moveTo>
                    <a:pt x="995897" y="520275"/>
                  </a:moveTo>
                  <a:lnTo>
                    <a:pt x="1019077" y="765121"/>
                  </a:lnTo>
                  <a:lnTo>
                    <a:pt x="629274" y="765121"/>
                  </a:lnTo>
                  <a:lnTo>
                    <a:pt x="652453" y="520275"/>
                  </a:lnTo>
                  <a:close/>
                  <a:moveTo>
                    <a:pt x="145825" y="765121"/>
                  </a:moveTo>
                  <a:cubicBezTo>
                    <a:pt x="145181" y="765121"/>
                    <a:pt x="145130" y="764846"/>
                    <a:pt x="145825" y="764540"/>
                  </a:cubicBezTo>
                  <a:lnTo>
                    <a:pt x="597956" y="520275"/>
                  </a:lnTo>
                  <a:lnTo>
                    <a:pt x="600531" y="520275"/>
                  </a:lnTo>
                  <a:lnTo>
                    <a:pt x="577351" y="765121"/>
                  </a:lnTo>
                  <a:close/>
                  <a:moveTo>
                    <a:pt x="145825" y="1437865"/>
                  </a:moveTo>
                  <a:lnTo>
                    <a:pt x="533645" y="1228338"/>
                  </a:lnTo>
                  <a:lnTo>
                    <a:pt x="513788" y="1438447"/>
                  </a:lnTo>
                  <a:lnTo>
                    <a:pt x="145825" y="1438447"/>
                  </a:lnTo>
                  <a:cubicBezTo>
                    <a:pt x="145181" y="1438447"/>
                    <a:pt x="145130" y="1438171"/>
                    <a:pt x="145722" y="1437865"/>
                  </a:cubicBezTo>
                  <a:close/>
                  <a:moveTo>
                    <a:pt x="588375" y="1198835"/>
                  </a:moveTo>
                  <a:lnTo>
                    <a:pt x="597956" y="1193601"/>
                  </a:lnTo>
                  <a:lnTo>
                    <a:pt x="1050369" y="1193601"/>
                  </a:lnTo>
                  <a:lnTo>
                    <a:pt x="1060053" y="1198835"/>
                  </a:lnTo>
                  <a:lnTo>
                    <a:pt x="1082718" y="1438447"/>
                  </a:lnTo>
                  <a:lnTo>
                    <a:pt x="565607" y="1438447"/>
                  </a:lnTo>
                  <a:close/>
                  <a:moveTo>
                    <a:pt x="1124080" y="1753471"/>
                  </a:moveTo>
                  <a:lnTo>
                    <a:pt x="1228466" y="2063568"/>
                  </a:lnTo>
                  <a:lnTo>
                    <a:pt x="885923" y="1880638"/>
                  </a:lnTo>
                  <a:close/>
                  <a:moveTo>
                    <a:pt x="1236244" y="2134910"/>
                  </a:moveTo>
                  <a:cubicBezTo>
                    <a:pt x="1241454" y="2137803"/>
                    <a:pt x="1247365" y="2138390"/>
                    <a:pt x="1252907" y="2136563"/>
                  </a:cubicBezTo>
                  <a:lnTo>
                    <a:pt x="1253628" y="2138705"/>
                  </a:lnTo>
                  <a:cubicBezTo>
                    <a:pt x="1252258" y="2138904"/>
                    <a:pt x="1250906" y="2139241"/>
                    <a:pt x="1249585" y="2139715"/>
                  </a:cubicBezTo>
                  <a:lnTo>
                    <a:pt x="822797" y="2355975"/>
                  </a:lnTo>
                  <a:lnTo>
                    <a:pt x="396448" y="2139715"/>
                  </a:lnTo>
                  <a:cubicBezTo>
                    <a:pt x="395856" y="2139529"/>
                    <a:pt x="395253" y="2139385"/>
                    <a:pt x="394645" y="2139287"/>
                  </a:cubicBezTo>
                  <a:lnTo>
                    <a:pt x="395418" y="2136961"/>
                  </a:lnTo>
                  <a:cubicBezTo>
                    <a:pt x="396664" y="2137282"/>
                    <a:pt x="397931" y="2137496"/>
                    <a:pt x="399204" y="2137604"/>
                  </a:cubicBezTo>
                  <a:cubicBezTo>
                    <a:pt x="402843" y="2137594"/>
                    <a:pt x="406441" y="2136676"/>
                    <a:pt x="409763" y="2134910"/>
                  </a:cubicBezTo>
                  <a:lnTo>
                    <a:pt x="823003" y="1914212"/>
                  </a:lnTo>
                  <a:close/>
                  <a:moveTo>
                    <a:pt x="420632" y="2062007"/>
                  </a:moveTo>
                  <a:lnTo>
                    <a:pt x="524038" y="1754542"/>
                  </a:lnTo>
                  <a:lnTo>
                    <a:pt x="760161" y="1880638"/>
                  </a:lnTo>
                  <a:close/>
                  <a:moveTo>
                    <a:pt x="219407" y="2661696"/>
                  </a:moveTo>
                  <a:cubicBezTo>
                    <a:pt x="219098" y="2661696"/>
                    <a:pt x="218944" y="2661696"/>
                    <a:pt x="219073" y="2661298"/>
                  </a:cubicBezTo>
                  <a:lnTo>
                    <a:pt x="375689" y="2195601"/>
                  </a:lnTo>
                  <a:cubicBezTo>
                    <a:pt x="375895" y="2195601"/>
                    <a:pt x="376024" y="2195938"/>
                    <a:pt x="376204" y="2196030"/>
                  </a:cubicBezTo>
                  <a:lnTo>
                    <a:pt x="757199" y="2389213"/>
                  </a:lnTo>
                  <a:close/>
                  <a:moveTo>
                    <a:pt x="888447" y="2389305"/>
                  </a:moveTo>
                  <a:lnTo>
                    <a:pt x="1269725" y="2196030"/>
                  </a:lnTo>
                  <a:cubicBezTo>
                    <a:pt x="1270616" y="2195418"/>
                    <a:pt x="1271476" y="2194741"/>
                    <a:pt x="1272301" y="2194010"/>
                  </a:cubicBezTo>
                  <a:lnTo>
                    <a:pt x="1430334" y="2663471"/>
                  </a:lnTo>
                  <a:cubicBezTo>
                    <a:pt x="1430334" y="2663869"/>
                    <a:pt x="1430334" y="2664052"/>
                    <a:pt x="1429973" y="2663869"/>
                  </a:cubicBezTo>
                  <a:close/>
                  <a:moveTo>
                    <a:pt x="1107005" y="1695535"/>
                  </a:moveTo>
                  <a:lnTo>
                    <a:pt x="823003" y="1847094"/>
                  </a:lnTo>
                  <a:lnTo>
                    <a:pt x="541217" y="1696575"/>
                  </a:lnTo>
                  <a:lnTo>
                    <a:pt x="559838" y="1499658"/>
                  </a:lnTo>
                  <a:lnTo>
                    <a:pt x="1088487" y="1499658"/>
                  </a:lnTo>
                  <a:close/>
                  <a:moveTo>
                    <a:pt x="1502499" y="1438447"/>
                  </a:moveTo>
                  <a:lnTo>
                    <a:pt x="1134537" y="1438447"/>
                  </a:lnTo>
                  <a:lnTo>
                    <a:pt x="1114680" y="1228338"/>
                  </a:lnTo>
                  <a:lnTo>
                    <a:pt x="1502603" y="1437865"/>
                  </a:lnTo>
                  <a:cubicBezTo>
                    <a:pt x="1503195" y="1438171"/>
                    <a:pt x="1503143" y="1438447"/>
                    <a:pt x="1502499" y="1438447"/>
                  </a:cubicBezTo>
                  <a:close/>
                  <a:moveTo>
                    <a:pt x="1053769" y="1132390"/>
                  </a:moveTo>
                  <a:lnTo>
                    <a:pt x="594556" y="1132390"/>
                  </a:lnTo>
                  <a:lnTo>
                    <a:pt x="623505" y="826332"/>
                  </a:lnTo>
                  <a:lnTo>
                    <a:pt x="1024820" y="826332"/>
                  </a:lnTo>
                  <a:close/>
                  <a:moveTo>
                    <a:pt x="1047716" y="520275"/>
                  </a:moveTo>
                  <a:lnTo>
                    <a:pt x="1050292" y="520275"/>
                  </a:lnTo>
                  <a:lnTo>
                    <a:pt x="1502525" y="764540"/>
                  </a:lnTo>
                  <a:cubicBezTo>
                    <a:pt x="1503118" y="764846"/>
                    <a:pt x="1503066" y="765121"/>
                    <a:pt x="1502525" y="765121"/>
                  </a:cubicBezTo>
                  <a:lnTo>
                    <a:pt x="1070870" y="765121"/>
                  </a:lnTo>
                  <a:close/>
                </a:path>
              </a:pathLst>
            </a:custGeom>
            <a:solidFill>
              <a:srgbClr val="FFFFFF"/>
            </a:solidFill>
            <a:ln w="913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0" cap="none" spc="0" normalizeH="0" baseline="0" noProof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endParaRPr>
            </a:p>
          </p:txBody>
        </p:sp>
        <p:pic>
          <p:nvPicPr>
            <p:cNvPr id="64" name="Graphic 63" descr="City outline">
              <a:extLst>
                <a:ext uri="{FF2B5EF4-FFF2-40B4-BE49-F238E27FC236}">
                  <a16:creationId xmlns:a16="http://schemas.microsoft.com/office/drawing/2014/main" id="{7BBC367A-71F6-C258-AC5E-CCFAAA5F5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569924" y="4198184"/>
              <a:ext cx="634803" cy="634803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19E38179-916B-45AC-B7E0-70AAAB9D4FE7}"/>
              </a:ext>
            </a:extLst>
          </p:cNvPr>
          <p:cNvSpPr/>
          <p:nvPr/>
        </p:nvSpPr>
        <p:spPr>
          <a:xfrm>
            <a:off x="1" y="1009866"/>
            <a:ext cx="4511040" cy="5848133"/>
          </a:xfrm>
          <a:prstGeom prst="rect">
            <a:avLst/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1DFCBB-2B0C-3E71-F9A3-02760225D1B6}"/>
              </a:ext>
            </a:extLst>
          </p:cNvPr>
          <p:cNvSpPr txBox="1"/>
          <p:nvPr/>
        </p:nvSpPr>
        <p:spPr>
          <a:xfrm>
            <a:off x="91818" y="1115896"/>
            <a:ext cx="4165737" cy="7017306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173038" marR="0" lvl="0" indent="-1730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An action of transporting electricity from a generator to a load via a third-party network.</a:t>
            </a:r>
          </a:p>
          <a:p>
            <a:pPr marL="173038" marR="0" lvl="0" indent="-1730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The third-party is the licensed Distributor (Eskom or a municipal distributor)</a:t>
            </a:r>
          </a:p>
          <a:p>
            <a:pPr marL="173038" marR="0" lvl="0" indent="-1730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A service enabling customers to receive electricity not supplied by the licensed Distributor;</a:t>
            </a:r>
          </a:p>
          <a:p>
            <a:pPr marL="173038" marR="0" lvl="0" indent="-1730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kern="0" dirty="0">
                <a:solidFill>
                  <a:schemeClr val="bg1"/>
                </a:solidFill>
                <a:latin typeface="Arial" panose="020B0604020202020204"/>
                <a:cs typeface="Arial"/>
              </a:rPr>
              <a:t>And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 using the Distributor's (or Transmission) grid to deliver the energy.</a:t>
            </a:r>
          </a:p>
          <a:p>
            <a:pPr marL="173038" marR="0" lvl="0" indent="-1730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Enables IPPs to generate renewable energy where the resources are located and supply end users in other locations.</a:t>
            </a:r>
          </a:p>
          <a:p>
            <a:pPr marL="173038" marR="0" lvl="0" indent="-1730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Motivated by the market and regulatory context:</a:t>
            </a:r>
          </a:p>
          <a:p>
            <a:pPr marL="630238" lvl="1" indent="-173038" defTabSz="4572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Customers need for </a:t>
            </a:r>
            <a:r>
              <a:rPr lang="en-US" sz="1400" b="1" kern="0" dirty="0">
                <a:solidFill>
                  <a:schemeClr val="bg1"/>
                </a:solidFill>
                <a:latin typeface="Arial" panose="020B0604020202020204"/>
                <a:cs typeface="Arial"/>
              </a:rPr>
              <a:t>renewable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 energy.</a:t>
            </a:r>
          </a:p>
          <a:p>
            <a:pPr marL="630238" lvl="1" indent="-173038" defTabSz="4572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Enabling non-discriminatory access to Distributor’s networks.</a:t>
            </a:r>
          </a:p>
          <a:p>
            <a:pPr marL="630238" lvl="1" indent="-173038" defTabSz="4572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Need to increase available generation capacity on the grid.</a:t>
            </a:r>
          </a:p>
          <a:p>
            <a:pPr marL="173038" marR="0" lvl="0" indent="-1730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/>
              <a:sym typeface="Wingdings" panose="05000000000000000000" pitchFamily="2" charset="2"/>
            </a:endParaRPr>
          </a:p>
          <a:p>
            <a:pPr marL="173038" marR="0" lvl="0" indent="-1730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173038" marR="0" lvl="0" indent="-1730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87313" marR="0" lvl="0" indent="-87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9D57BD-B8A9-CC74-B47E-ACAEE319BA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28924" y="1170087"/>
            <a:ext cx="7680958" cy="503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674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99209-4DF6-4909-ABED-2615E480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99" y="190469"/>
            <a:ext cx="6519862" cy="66675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200" b="1" kern="12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Wheeling – How it works</a:t>
            </a:r>
            <a:endParaRPr lang="en-ZA" sz="3200" b="1" kern="1200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A69D75F9-F7CB-9CC4-0516-259DF3C164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0285925"/>
              </p:ext>
            </p:extLst>
          </p:nvPr>
        </p:nvGraphicFramePr>
        <p:xfrm>
          <a:off x="3005846" y="1106732"/>
          <a:ext cx="8839789" cy="5210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945C7D2-E93D-44A1-99B0-05BF0CC0078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 amt="41000"/>
          </a:blip>
          <a:srcRect l="35171" t="2997" r="26730" b="10222"/>
          <a:stretch/>
        </p:blipFill>
        <p:spPr>
          <a:xfrm>
            <a:off x="-11482" y="964640"/>
            <a:ext cx="2887686" cy="589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314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1B0E1B-5D7E-4B68-8888-FC022F44F2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1000"/>
          </a:blip>
          <a:srcRect l="35171" t="2997" r="26730" b="10222"/>
          <a:stretch/>
        </p:blipFill>
        <p:spPr>
          <a:xfrm>
            <a:off x="-11482" y="964640"/>
            <a:ext cx="4381476" cy="589335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C22D57-0A86-4D39-8CB5-0A6A7CD4C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</a:pPr>
            <a:fld id="{7764BE50-D5DC-4E03-A5BC-7EA56BB0DC49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67586" name="Title 1"/>
          <p:cNvSpPr>
            <a:spLocks noGrp="1"/>
          </p:cNvSpPr>
          <p:nvPr>
            <p:ph type="title" idx="4294967295"/>
          </p:nvPr>
        </p:nvSpPr>
        <p:spPr>
          <a:xfrm>
            <a:off x="0" y="214313"/>
            <a:ext cx="7929563" cy="6667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ZA" altLang="en-US" sz="3200" b="1" dirty="0"/>
              <a:t>Wheeling conditions</a:t>
            </a:r>
            <a:br>
              <a:rPr lang="en-ZA" altLang="en-US" sz="3200" b="1" dirty="0"/>
            </a:br>
            <a:r>
              <a:rPr lang="en-ZA" altLang="en-US" dirty="0"/>
              <a:t>Connections and contracting</a:t>
            </a:r>
            <a:endParaRPr lang="en-ZA" altLang="en-US" sz="32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-41964" y="3049556"/>
            <a:ext cx="4420698" cy="1348174"/>
          </a:xfrm>
          <a:prstGeom prst="rect">
            <a:avLst/>
          </a:prstGeom>
          <a:solidFill>
            <a:srgbClr val="5494BC">
              <a:alpha val="44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fontAlgn="base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defRPr/>
            </a:pPr>
            <a:r>
              <a:rPr lang="en-US" sz="2800" b="1" dirty="0">
                <a:solidFill>
                  <a:schemeClr val="bg1"/>
                </a:solidFill>
              </a:rPr>
              <a:t>Currently limited to generators/loads connected  &gt;= 1 kV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650FFE-F80F-4779-9FB7-F1FD2F6F746C}"/>
              </a:ext>
            </a:extLst>
          </p:cNvPr>
          <p:cNvSpPr txBox="1"/>
          <p:nvPr/>
        </p:nvSpPr>
        <p:spPr>
          <a:xfrm>
            <a:off x="4500877" y="1098565"/>
            <a:ext cx="7244654" cy="575943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30480" rIns="30480" bIns="30480" numCol="1" spcCol="1270" anchor="t" anchorCtr="0">
            <a:noAutofit/>
          </a:bodyPr>
          <a:lstStyle/>
          <a:p>
            <a:pPr marL="0" lvl="0" indent="0" algn="l"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ZA" sz="1500" kern="1200" dirty="0">
                <a:latin typeface="Arial" panose="020B0604020202020204" pitchFamily="34" charset="0"/>
                <a:cs typeface="Arial" panose="020B0604020202020204" pitchFamily="34" charset="0"/>
              </a:rPr>
              <a:t>Generators obtain the required registration with NERSA.</a:t>
            </a:r>
          </a:p>
          <a:p>
            <a:pPr marL="0" lvl="0" indent="0" algn="l"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ZA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ZA" altLang="en-US" sz="1500" kern="1200" dirty="0">
                <a:latin typeface="Arial" panose="020B0604020202020204" pitchFamily="34" charset="0"/>
                <a:cs typeface="Arial" panose="020B0604020202020204" pitchFamily="34" charset="0"/>
              </a:rPr>
              <a:t>Generator must apply to Eskom for grid connection, request and make applicable payments for: </a:t>
            </a:r>
          </a:p>
          <a:p>
            <a:pPr marL="0" lvl="0" indent="0" algn="l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None/>
            </a:pPr>
            <a:r>
              <a:rPr lang="en-ZA" altLang="en-US" sz="1500" kern="1200" dirty="0">
                <a:latin typeface="Arial" panose="020B0604020202020204" pitchFamily="34" charset="0"/>
                <a:cs typeface="Arial" panose="020B0604020202020204" pitchFamily="34" charset="0"/>
              </a:rPr>
              <a:t>1) Cost estimate letter to be issued</a:t>
            </a:r>
          </a:p>
          <a:p>
            <a:pPr marL="0" lvl="0" indent="0" algn="l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None/>
            </a:pPr>
            <a:r>
              <a:rPr lang="en-ZA" altLang="en-US" sz="1500" kern="1200" dirty="0">
                <a:latin typeface="Arial" panose="020B0604020202020204" pitchFamily="34" charset="0"/>
                <a:cs typeface="Arial" panose="020B0604020202020204" pitchFamily="34" charset="0"/>
              </a:rPr>
              <a:t>2) Quotation to request the budget quote </a:t>
            </a:r>
          </a:p>
          <a:p>
            <a:pPr marL="0" lvl="0" indent="0" algn="l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None/>
            </a:pPr>
            <a:r>
              <a:rPr lang="en-ZA" altLang="en-US" sz="1500" kern="1200" dirty="0">
                <a:latin typeface="Arial" panose="020B0604020202020204" pitchFamily="34" charset="0"/>
                <a:cs typeface="Arial" panose="020B0604020202020204" pitchFamily="34" charset="0"/>
              </a:rPr>
              <a:t>3) Connection charges as quoted in the budget quote.</a:t>
            </a:r>
          </a:p>
          <a:p>
            <a:pPr marL="0" lvl="0" indent="0" algn="l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None/>
            </a:pPr>
            <a:endParaRPr lang="en-ZA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en-US" sz="1500" kern="1200" dirty="0">
                <a:latin typeface="Arial" panose="020B0604020202020204" pitchFamily="34" charset="0"/>
                <a:cs typeface="Arial" panose="020B0604020202020204" pitchFamily="34" charset="0"/>
              </a:rPr>
              <a:t>Generator must be legally connected to an Eskom grid</a:t>
            </a:r>
            <a:r>
              <a:rPr lang="en-US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at MV or HV.</a:t>
            </a:r>
            <a:endParaRPr lang="en-ZA" altLang="en-US" sz="15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ZA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altLang="en-US" sz="1500" kern="1200" dirty="0">
                <a:latin typeface="Arial" panose="020B0604020202020204" pitchFamily="34" charset="0"/>
                <a:cs typeface="Arial" panose="020B0604020202020204" pitchFamily="34" charset="0"/>
              </a:rPr>
              <a:t>Generators must sign the connection and use of system agreement and nominate the off-taker(s).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ZA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en-US" sz="1500" kern="1200" dirty="0">
                <a:latin typeface="Arial" panose="020B0604020202020204" pitchFamily="34" charset="0"/>
                <a:cs typeface="Arial" panose="020B0604020202020204" pitchFamily="34" charset="0"/>
              </a:rPr>
              <a:t>The load accounts receiving energy, must be connected at MV or HV, must be on a time of use tariff and sign an amendment agreement to enable the wheeling transaction (wheeling credits to be provided)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ZA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altLang="en-US" sz="1500" kern="1200" dirty="0">
                <a:latin typeface="Arial" panose="020B0604020202020204" pitchFamily="34" charset="0"/>
                <a:cs typeface="Arial" panose="020B0604020202020204" pitchFamily="34" charset="0"/>
              </a:rPr>
              <a:t>The buyer/off-taker can be another Eskom customer, a municipality or a customer within a municipality network</a:t>
            </a:r>
            <a:r>
              <a:rPr lang="en-ZA" sz="1500" kern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ZA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1500" kern="1200" dirty="0">
                <a:latin typeface="Arial" panose="020B0604020202020204" pitchFamily="34" charset="0"/>
                <a:cs typeface="Arial" panose="020B0604020202020204" pitchFamily="34" charset="0"/>
              </a:rPr>
              <a:t>Where one of the parties buying the energy are located within a municipal network, the municipality would have to agree to allow the wheeling transaction.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ZA" sz="1500" kern="1200" dirty="0">
              <a:latin typeface="Arial Nova" panose="020B0504020202020204" pitchFamily="34" charset="0"/>
            </a:endParaRPr>
          </a:p>
          <a:p>
            <a:pPr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ZA" sz="1500" kern="1200" dirty="0">
              <a:latin typeface="Arial Nova" panose="020B0504020202020204" pitchFamily="34" charset="0"/>
            </a:endParaRPr>
          </a:p>
          <a:p>
            <a:pPr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ZA" sz="1500" kern="1200" dirty="0">
              <a:latin typeface="Arial Nova" panose="020B0504020202020204" pitchFamily="34" charset="0"/>
            </a:endParaRPr>
          </a:p>
          <a:p>
            <a:pPr marL="0" lvl="0" indent="0" algn="l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None/>
            </a:pPr>
            <a:endParaRPr lang="en-ZA" sz="1500" kern="1200" dirty="0">
              <a:latin typeface="Arial Nova" panose="020B0504020202020204" pitchFamily="34" charset="0"/>
            </a:endParaRPr>
          </a:p>
          <a:p>
            <a:pPr marL="0" lvl="0" indent="0" algn="l"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ZA" sz="1500" kern="1200" dirty="0">
              <a:latin typeface="Arial Nova" panose="020B0504020202020204" pitchFamily="34" charset="0"/>
            </a:endParaRPr>
          </a:p>
          <a:p>
            <a:pPr marL="0" lvl="0" indent="0" algn="l"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ZA" sz="1500" kern="1200" dirty="0">
              <a:latin typeface="Arial Nova" panose="020B0504020202020204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627BCB2-B70F-40C0-BA43-FB7CBFAFC02F}"/>
              </a:ext>
            </a:extLst>
          </p:cNvPr>
          <p:cNvCxnSpPr>
            <a:cxnSpLocks/>
          </p:cNvCxnSpPr>
          <p:nvPr/>
        </p:nvCxnSpPr>
        <p:spPr>
          <a:xfrm>
            <a:off x="4378734" y="1561440"/>
            <a:ext cx="7813266" cy="0"/>
          </a:xfrm>
          <a:prstGeom prst="line">
            <a:avLst/>
          </a:prstGeom>
          <a:ln>
            <a:solidFill>
              <a:srgbClr val="5494BC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86CA02C-F5B0-4B49-B7E4-E55BDF07CFEE}"/>
              </a:ext>
            </a:extLst>
          </p:cNvPr>
          <p:cNvCxnSpPr>
            <a:cxnSpLocks/>
          </p:cNvCxnSpPr>
          <p:nvPr/>
        </p:nvCxnSpPr>
        <p:spPr>
          <a:xfrm>
            <a:off x="4369993" y="4397730"/>
            <a:ext cx="7822007" cy="0"/>
          </a:xfrm>
          <a:prstGeom prst="line">
            <a:avLst/>
          </a:prstGeom>
          <a:ln>
            <a:solidFill>
              <a:srgbClr val="5494BC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343FFF5-8731-4630-8652-28FECBA8140A}"/>
              </a:ext>
            </a:extLst>
          </p:cNvPr>
          <p:cNvCxnSpPr>
            <a:cxnSpLocks/>
          </p:cNvCxnSpPr>
          <p:nvPr/>
        </p:nvCxnSpPr>
        <p:spPr>
          <a:xfrm>
            <a:off x="4369993" y="3642620"/>
            <a:ext cx="7813266" cy="0"/>
          </a:xfrm>
          <a:prstGeom prst="line">
            <a:avLst/>
          </a:prstGeom>
          <a:ln>
            <a:solidFill>
              <a:srgbClr val="5494BC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1BC405C-76C1-4AC3-A69E-A752D7F440F7}"/>
              </a:ext>
            </a:extLst>
          </p:cNvPr>
          <p:cNvCxnSpPr>
            <a:cxnSpLocks/>
          </p:cNvCxnSpPr>
          <p:nvPr/>
        </p:nvCxnSpPr>
        <p:spPr>
          <a:xfrm>
            <a:off x="0" y="3060608"/>
            <a:ext cx="4369993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036C742-F61F-4851-B79A-93607D7B0735}"/>
              </a:ext>
            </a:extLst>
          </p:cNvPr>
          <p:cNvCxnSpPr>
            <a:cxnSpLocks/>
          </p:cNvCxnSpPr>
          <p:nvPr/>
        </p:nvCxnSpPr>
        <p:spPr>
          <a:xfrm>
            <a:off x="4369993" y="5289373"/>
            <a:ext cx="7822007" cy="0"/>
          </a:xfrm>
          <a:prstGeom prst="line">
            <a:avLst/>
          </a:prstGeom>
          <a:ln>
            <a:solidFill>
              <a:srgbClr val="5494BC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93CD5EC-7688-42B0-BFF9-7E2756A6FE7A}"/>
              </a:ext>
            </a:extLst>
          </p:cNvPr>
          <p:cNvCxnSpPr>
            <a:cxnSpLocks/>
          </p:cNvCxnSpPr>
          <p:nvPr/>
        </p:nvCxnSpPr>
        <p:spPr>
          <a:xfrm>
            <a:off x="4378734" y="5986426"/>
            <a:ext cx="7798344" cy="0"/>
          </a:xfrm>
          <a:prstGeom prst="line">
            <a:avLst/>
          </a:prstGeom>
          <a:ln>
            <a:solidFill>
              <a:srgbClr val="5494BC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8EF4396-1F44-BA19-0938-AA020968B00A}"/>
              </a:ext>
            </a:extLst>
          </p:cNvPr>
          <p:cNvCxnSpPr>
            <a:cxnSpLocks/>
          </p:cNvCxnSpPr>
          <p:nvPr/>
        </p:nvCxnSpPr>
        <p:spPr>
          <a:xfrm>
            <a:off x="4369993" y="3089694"/>
            <a:ext cx="7822007" cy="0"/>
          </a:xfrm>
          <a:prstGeom prst="line">
            <a:avLst/>
          </a:prstGeom>
          <a:ln>
            <a:solidFill>
              <a:srgbClr val="5494BC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73950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819C06-CDC1-F9DE-BDEB-D4613F38F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5539B1DC-3781-F999-C339-ADA6D254E479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1489274" y="1897378"/>
            <a:ext cx="10039837" cy="1247589"/>
          </a:xfrm>
          <a:solidFill>
            <a:schemeClr val="bg1"/>
          </a:solidFill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Payments and wheeled energy credits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Generator and Off-taker previous month bills to be settled in full for wheeled energy credits to be provided.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generator can pay for costs associated with wheeled energy on behalf of the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offtaker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contracting for Wheeling on the generator billed (Gx-billed) option. 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ZA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BF08CF-467D-83E2-0DC5-E956ADE7C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6B3CE-706D-4F17-84DC-72A8DD9B2592}" type="slidenum">
              <a:rPr lang="en-ZA" smtClean="0"/>
              <a:pPr>
                <a:defRPr/>
              </a:pPr>
              <a:t>5</a:t>
            </a:fld>
            <a:endParaRPr lang="en-ZA"/>
          </a:p>
        </p:txBody>
      </p:sp>
      <p:sp>
        <p:nvSpPr>
          <p:cNvPr id="5" name="Table Placeholder 2">
            <a:extLst>
              <a:ext uri="{FF2B5EF4-FFF2-40B4-BE49-F238E27FC236}">
                <a16:creationId xmlns:a16="http://schemas.microsoft.com/office/drawing/2014/main" id="{98439253-5CA1-E2F1-C562-A7523BA649DC}"/>
              </a:ext>
            </a:extLst>
          </p:cNvPr>
          <p:cNvSpPr txBox="1">
            <a:spLocks/>
          </p:cNvSpPr>
          <p:nvPr/>
        </p:nvSpPr>
        <p:spPr bwMode="auto">
          <a:xfrm>
            <a:off x="1428201" y="3228199"/>
            <a:ext cx="10305881" cy="10283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2000">
                <a:solidFill>
                  <a:srgbClr val="003896"/>
                </a:solidFill>
                <a:latin typeface="+mn-lt"/>
                <a:ea typeface="+mn-ea"/>
                <a:cs typeface="+mn-cs"/>
              </a:defRPr>
            </a:lvl1pPr>
            <a:lvl2pPr marL="717550" indent="-271463" algn="l" rtl="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2800">
                <a:solidFill>
                  <a:srgbClr val="003896"/>
                </a:solidFill>
                <a:latin typeface="+mn-lt"/>
                <a:cs typeface="+mn-cs"/>
              </a:defRPr>
            </a:lvl2pPr>
            <a:lvl3pPr marL="1076325" indent="-179388" algn="l" rtl="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600">
                <a:solidFill>
                  <a:srgbClr val="003896"/>
                </a:solidFill>
                <a:latin typeface="+mn-lt"/>
                <a:cs typeface="+mn-cs"/>
              </a:defRPr>
            </a:lvl3pPr>
            <a:lvl4pPr marL="1435100" indent="-179388" algn="l" rtl="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+mn-lt"/>
                <a:cs typeface="+mn-cs"/>
              </a:defRPr>
            </a:lvl4pPr>
            <a:lvl5pPr marL="1793875" indent="-179388" algn="l" rtl="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+mn-lt"/>
                <a:cs typeface="+mn-cs"/>
              </a:defRPr>
            </a:lvl5pPr>
            <a:lvl6pPr marL="2251075" indent="-179388" algn="l" rtl="0" fontAlgn="base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+mn-lt"/>
                <a:cs typeface="+mn-cs"/>
              </a:defRPr>
            </a:lvl6pPr>
            <a:lvl7pPr marL="2708275" indent="-179388" algn="l" rtl="0" fontAlgn="base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+mn-lt"/>
                <a:cs typeface="+mn-cs"/>
              </a:defRPr>
            </a:lvl7pPr>
            <a:lvl8pPr marL="3165475" indent="-179388" algn="l" rtl="0" fontAlgn="base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+mn-lt"/>
                <a:cs typeface="+mn-cs"/>
              </a:defRPr>
            </a:lvl8pPr>
            <a:lvl9pPr marL="3622675" indent="-179388" algn="l" rtl="0" fontAlgn="base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+mn-lt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kern="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Cut-off for nominating wheeled energy allocations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Times New Roman" panose="02020603050405020304" pitchFamily="18" charset="0"/>
              </a:rPr>
              <a:t>Generators can nominate different </a:t>
            </a:r>
            <a:r>
              <a:rPr lang="en-US" sz="1600" dirty="0" err="1">
                <a:latin typeface="Arial" panose="020B0604020202020204" pitchFamily="34" charset="0"/>
                <a:cs typeface="Times New Roman" panose="02020603050405020304" pitchFamily="18" charset="0"/>
              </a:rPr>
              <a:t>offtakers</a:t>
            </a:r>
            <a:r>
              <a:rPr lang="en-US" sz="1600" dirty="0">
                <a:latin typeface="Arial" panose="020B0604020202020204" pitchFamily="34" charset="0"/>
                <a:cs typeface="Times New Roman" panose="02020603050405020304" pitchFamily="18" charset="0"/>
              </a:rPr>
              <a:t> for Eskom to allocate the wheeled energy.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Times New Roman" panose="02020603050405020304" pitchFamily="18" charset="0"/>
              </a:rPr>
              <a:t>Generators are required to submit their updated nomination and allocations to Eskom at least 24 hours before the billing date.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400" kern="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ZA" sz="1600" kern="0" dirty="0"/>
          </a:p>
        </p:txBody>
      </p:sp>
      <p:sp>
        <p:nvSpPr>
          <p:cNvPr id="6" name="Table Placeholder 2">
            <a:extLst>
              <a:ext uri="{FF2B5EF4-FFF2-40B4-BE49-F238E27FC236}">
                <a16:creationId xmlns:a16="http://schemas.microsoft.com/office/drawing/2014/main" id="{73559DCC-6537-B037-FD7E-394549300802}"/>
              </a:ext>
            </a:extLst>
          </p:cNvPr>
          <p:cNvSpPr txBox="1">
            <a:spLocks/>
          </p:cNvSpPr>
          <p:nvPr/>
        </p:nvSpPr>
        <p:spPr bwMode="auto">
          <a:xfrm>
            <a:off x="1489274" y="5869893"/>
            <a:ext cx="9020977" cy="85158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2000">
                <a:solidFill>
                  <a:srgbClr val="003896"/>
                </a:solidFill>
                <a:latin typeface="+mn-lt"/>
                <a:ea typeface="+mn-ea"/>
                <a:cs typeface="+mn-cs"/>
              </a:defRPr>
            </a:lvl1pPr>
            <a:lvl2pPr marL="717550" indent="-271463" algn="l" rtl="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2800">
                <a:solidFill>
                  <a:srgbClr val="003896"/>
                </a:solidFill>
                <a:latin typeface="+mn-lt"/>
                <a:cs typeface="+mn-cs"/>
              </a:defRPr>
            </a:lvl2pPr>
            <a:lvl3pPr marL="1076325" indent="-179388" algn="l" rtl="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600">
                <a:solidFill>
                  <a:srgbClr val="003896"/>
                </a:solidFill>
                <a:latin typeface="+mn-lt"/>
                <a:cs typeface="+mn-cs"/>
              </a:defRPr>
            </a:lvl3pPr>
            <a:lvl4pPr marL="1435100" indent="-179388" algn="l" rtl="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+mn-lt"/>
                <a:cs typeface="+mn-cs"/>
              </a:defRPr>
            </a:lvl4pPr>
            <a:lvl5pPr marL="1793875" indent="-179388" algn="l" rtl="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+mn-lt"/>
                <a:cs typeface="+mn-cs"/>
              </a:defRPr>
            </a:lvl5pPr>
            <a:lvl6pPr marL="2251075" indent="-179388" algn="l" rtl="0" fontAlgn="base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+mn-lt"/>
                <a:cs typeface="+mn-cs"/>
              </a:defRPr>
            </a:lvl6pPr>
            <a:lvl7pPr marL="2708275" indent="-179388" algn="l" rtl="0" fontAlgn="base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+mn-lt"/>
                <a:cs typeface="+mn-cs"/>
              </a:defRPr>
            </a:lvl7pPr>
            <a:lvl8pPr marL="3165475" indent="-179388" algn="l" rtl="0" fontAlgn="base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+mn-lt"/>
                <a:cs typeface="+mn-cs"/>
              </a:defRPr>
            </a:lvl8pPr>
            <a:lvl9pPr marL="3622675" indent="-179388" algn="l" rtl="0" fontAlgn="base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+mn-lt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kern="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Agreement duration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Times New Roman" panose="02020603050405020304" pitchFamily="18" charset="0"/>
              </a:rPr>
              <a:t>Customers are required to specify the end date of their wheeling agreement for Eskom’s planning purposes.</a:t>
            </a:r>
          </a:p>
        </p:txBody>
      </p:sp>
      <p:sp>
        <p:nvSpPr>
          <p:cNvPr id="7" name="Table Placeholder 2">
            <a:extLst>
              <a:ext uri="{FF2B5EF4-FFF2-40B4-BE49-F238E27FC236}">
                <a16:creationId xmlns:a16="http://schemas.microsoft.com/office/drawing/2014/main" id="{7994BD2E-208A-DB34-EE02-BAC77C4438F5}"/>
              </a:ext>
            </a:extLst>
          </p:cNvPr>
          <p:cNvSpPr txBox="1">
            <a:spLocks/>
          </p:cNvSpPr>
          <p:nvPr/>
        </p:nvSpPr>
        <p:spPr bwMode="auto">
          <a:xfrm>
            <a:off x="1435516" y="4477843"/>
            <a:ext cx="10093595" cy="132585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2000">
                <a:solidFill>
                  <a:srgbClr val="003896"/>
                </a:solidFill>
                <a:latin typeface="+mn-lt"/>
                <a:ea typeface="+mn-ea"/>
                <a:cs typeface="+mn-cs"/>
              </a:defRPr>
            </a:lvl1pPr>
            <a:lvl2pPr marL="717550" indent="-271463" algn="l" rtl="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2800">
                <a:solidFill>
                  <a:srgbClr val="003896"/>
                </a:solidFill>
                <a:latin typeface="+mn-lt"/>
                <a:cs typeface="+mn-cs"/>
              </a:defRPr>
            </a:lvl2pPr>
            <a:lvl3pPr marL="1076325" indent="-179388" algn="l" rtl="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600">
                <a:solidFill>
                  <a:srgbClr val="003896"/>
                </a:solidFill>
                <a:latin typeface="+mn-lt"/>
                <a:cs typeface="+mn-cs"/>
              </a:defRPr>
            </a:lvl3pPr>
            <a:lvl4pPr marL="1435100" indent="-179388" algn="l" rtl="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+mn-lt"/>
                <a:cs typeface="+mn-cs"/>
              </a:defRPr>
            </a:lvl4pPr>
            <a:lvl5pPr marL="1793875" indent="-179388" algn="l" rtl="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+mn-lt"/>
                <a:cs typeface="+mn-cs"/>
              </a:defRPr>
            </a:lvl5pPr>
            <a:lvl6pPr marL="2251075" indent="-179388" algn="l" rtl="0" fontAlgn="base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+mn-lt"/>
                <a:cs typeface="+mn-cs"/>
              </a:defRPr>
            </a:lvl6pPr>
            <a:lvl7pPr marL="2708275" indent="-179388" algn="l" rtl="0" fontAlgn="base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+mn-lt"/>
                <a:cs typeface="+mn-cs"/>
              </a:defRPr>
            </a:lvl7pPr>
            <a:lvl8pPr marL="3165475" indent="-179388" algn="l" rtl="0" fontAlgn="base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+mn-lt"/>
                <a:cs typeface="+mn-cs"/>
              </a:defRPr>
            </a:lvl8pPr>
            <a:lvl9pPr marL="3622675" indent="-179388" algn="l" rtl="0" fontAlgn="base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+mn-lt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kern="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Forecast requirements for wheeled energy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Times New Roman" panose="02020603050405020304" pitchFamily="18" charset="0"/>
              </a:rPr>
              <a:t>The generator exporting energy for wheeling and off-takers / customers are both required to provide a 3-year wheeled energy forecast by time-of-use and month.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Times New Roman" panose="02020603050405020304" pitchFamily="18" charset="0"/>
              </a:rPr>
              <a:t>The forecast must be updated and submitted bi-annually by 30 April and 31 October.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9924296-C2A3-8B14-3A6F-9CB7BD92F51D}"/>
              </a:ext>
            </a:extLst>
          </p:cNvPr>
          <p:cNvSpPr/>
          <p:nvPr/>
        </p:nvSpPr>
        <p:spPr>
          <a:xfrm>
            <a:off x="0" y="1286270"/>
            <a:ext cx="12192000" cy="517385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enhance efficiency and sustainability, conditions for wheeling </a:t>
            </a:r>
            <a:r>
              <a:rPr lang="en-US" sz="2000" b="1" kern="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include: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Graphic 12" descr="Transfer1 outline">
            <a:extLst>
              <a:ext uri="{FF2B5EF4-FFF2-40B4-BE49-F238E27FC236}">
                <a16:creationId xmlns:a16="http://schemas.microsoft.com/office/drawing/2014/main" id="{94743837-98FF-D8C8-BFB9-C1B83F0F18B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9716" y="2236604"/>
            <a:ext cx="914400" cy="914400"/>
          </a:xfrm>
          <a:prstGeom prst="rect">
            <a:avLst/>
          </a:prstGeom>
        </p:spPr>
      </p:pic>
      <p:pic>
        <p:nvPicPr>
          <p:cNvPr id="17" name="Graphic 16" descr="Future outline">
            <a:extLst>
              <a:ext uri="{FF2B5EF4-FFF2-40B4-BE49-F238E27FC236}">
                <a16:creationId xmlns:a16="http://schemas.microsoft.com/office/drawing/2014/main" id="{E3E74A66-39EF-6965-E29C-A82C48F3A2D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0105" y="3342983"/>
            <a:ext cx="791378" cy="791378"/>
          </a:xfrm>
          <a:prstGeom prst="rect">
            <a:avLst/>
          </a:prstGeom>
        </p:spPr>
      </p:pic>
      <p:pic>
        <p:nvPicPr>
          <p:cNvPr id="19" name="Graphic 18" descr="Handshake outline">
            <a:extLst>
              <a:ext uri="{FF2B5EF4-FFF2-40B4-BE49-F238E27FC236}">
                <a16:creationId xmlns:a16="http://schemas.microsoft.com/office/drawing/2014/main" id="{6494B67E-2206-C0C8-DCD1-58306542DF3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6463" y="6024455"/>
            <a:ext cx="914400" cy="914400"/>
          </a:xfrm>
          <a:prstGeom prst="rect">
            <a:avLst/>
          </a:prstGeom>
        </p:spPr>
      </p:pic>
      <p:pic>
        <p:nvPicPr>
          <p:cNvPr id="23" name="Graphic 22" descr="Monthly calendar outline">
            <a:extLst>
              <a:ext uri="{FF2B5EF4-FFF2-40B4-BE49-F238E27FC236}">
                <a16:creationId xmlns:a16="http://schemas.microsoft.com/office/drawing/2014/main" id="{B17DF56E-94AB-E331-2049-A6B156B406A4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0683" y="4658032"/>
            <a:ext cx="914400" cy="9144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AAD0B0-A3AB-354A-3CE8-4C3C6135EF57}"/>
              </a:ext>
            </a:extLst>
          </p:cNvPr>
          <p:cNvCxnSpPr>
            <a:cxnSpLocks/>
          </p:cNvCxnSpPr>
          <p:nvPr/>
        </p:nvCxnSpPr>
        <p:spPr>
          <a:xfrm flipV="1">
            <a:off x="319084" y="3123710"/>
            <a:ext cx="11872916" cy="112788"/>
          </a:xfrm>
          <a:prstGeom prst="line">
            <a:avLst/>
          </a:prstGeom>
          <a:ln w="9525">
            <a:solidFill>
              <a:srgbClr val="00389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0AA62C4-39A4-8949-736C-7D160F019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48" y="240011"/>
            <a:ext cx="7930184" cy="6667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ZA" altLang="en-US" sz="3200" b="1" dirty="0"/>
              <a:t>Wheeling conditions</a:t>
            </a:r>
            <a:br>
              <a:rPr lang="en-ZA" altLang="en-US" sz="3200" b="1" dirty="0"/>
            </a:br>
            <a:r>
              <a:rPr lang="en-ZA" altLang="en-US" dirty="0"/>
              <a:t>Credits, nominations, forecasts and contract duration</a:t>
            </a:r>
            <a:endParaRPr lang="en-ZA" altLang="en-US" sz="32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8855EC5-1D13-772C-4006-29E9D471D7DA}"/>
              </a:ext>
            </a:extLst>
          </p:cNvPr>
          <p:cNvCxnSpPr>
            <a:cxnSpLocks/>
          </p:cNvCxnSpPr>
          <p:nvPr/>
        </p:nvCxnSpPr>
        <p:spPr>
          <a:xfrm flipV="1">
            <a:off x="180250" y="4487484"/>
            <a:ext cx="12011750" cy="67452"/>
          </a:xfrm>
          <a:prstGeom prst="line">
            <a:avLst/>
          </a:prstGeom>
          <a:ln w="9525">
            <a:solidFill>
              <a:srgbClr val="00389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5124B76-4A0A-DFC7-DB6D-6ACED26F456A}"/>
              </a:ext>
            </a:extLst>
          </p:cNvPr>
          <p:cNvCxnSpPr>
            <a:cxnSpLocks/>
          </p:cNvCxnSpPr>
          <p:nvPr/>
        </p:nvCxnSpPr>
        <p:spPr>
          <a:xfrm flipV="1">
            <a:off x="200019" y="5828796"/>
            <a:ext cx="12138594" cy="78684"/>
          </a:xfrm>
          <a:prstGeom prst="line">
            <a:avLst/>
          </a:prstGeom>
          <a:ln w="9525">
            <a:solidFill>
              <a:srgbClr val="00389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578538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E267D-8A87-CC8D-6DA5-25F1BE375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3994"/>
            <a:ext cx="8693149" cy="666750"/>
          </a:xfrm>
        </p:spPr>
        <p:txBody>
          <a:bodyPr/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Wheeling tariffs and contracts</a:t>
            </a:r>
            <a:endParaRPr lang="en-Z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7328C-45CE-024B-DEEB-A4A6E9EAC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6B3CE-706D-4F17-84DC-72A8DD9B2592}" type="slidenum">
              <a:rPr lang="en-ZA" smtClean="0"/>
              <a:pPr>
                <a:defRPr/>
              </a:pPr>
              <a:t>6</a:t>
            </a:fld>
            <a:endParaRPr lang="en-Z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AA3969-A3C0-C1DB-8226-3D68426E8136}"/>
              </a:ext>
            </a:extLst>
          </p:cNvPr>
          <p:cNvSpPr/>
          <p:nvPr/>
        </p:nvSpPr>
        <p:spPr>
          <a:xfrm>
            <a:off x="1" y="1009866"/>
            <a:ext cx="4383414" cy="5848133"/>
          </a:xfrm>
          <a:prstGeom prst="rect">
            <a:avLst/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C955D9-27B5-2489-1045-EF84530BF7FC}"/>
              </a:ext>
            </a:extLst>
          </p:cNvPr>
          <p:cNvSpPr txBox="1"/>
          <p:nvPr/>
        </p:nvSpPr>
        <p:spPr>
          <a:xfrm>
            <a:off x="-9880" y="1013138"/>
            <a:ext cx="4165737" cy="5970865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173038" marR="0" lvl="0" indent="-1730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A generator contracts with a Distributor’s customers to sell its energy through a power purchase agreement (PPA).</a:t>
            </a:r>
          </a:p>
          <a:p>
            <a:pPr marL="173038" marR="0" lvl="0" indent="-1730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kern="0" dirty="0">
                <a:solidFill>
                  <a:schemeClr val="bg1"/>
                </a:solidFill>
                <a:latin typeface="Arial" panose="020B0604020202020204"/>
                <a:cs typeface="Arial"/>
                <a:sym typeface="Wingdings" panose="05000000000000000000" pitchFamily="2" charset="2"/>
              </a:rPr>
              <a:t>The Generator contracts with Eskom for connection through a connection and  use of system agreement (CUOSA) and has a gen-duos service agreement.</a:t>
            </a:r>
          </a:p>
          <a:p>
            <a:pPr marL="173038" marR="0" lvl="0" indent="-1730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Wingdings" panose="05000000000000000000" pitchFamily="2" charset="2"/>
              </a:rPr>
              <a:t>The applicable generator tariffs are Gen-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Wingdings" panose="05000000000000000000" pitchFamily="2" charset="2"/>
              </a:rPr>
              <a:t>DUoS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Wingdings" panose="05000000000000000000" pitchFamily="2" charset="2"/>
              </a:rPr>
              <a:t> and Gen-T</a:t>
            </a:r>
            <a:r>
              <a:rPr lang="en-US" sz="1400" b="1" kern="0" dirty="0" err="1">
                <a:solidFill>
                  <a:schemeClr val="bg1"/>
                </a:solidFill>
                <a:latin typeface="Arial" panose="020B0604020202020204"/>
                <a:cs typeface="Arial"/>
                <a:sym typeface="Wingdings" panose="05000000000000000000" pitchFamily="2" charset="2"/>
              </a:rPr>
              <a:t>UoS</a:t>
            </a:r>
            <a:r>
              <a:rPr lang="en-US" sz="1400" b="1" kern="0" dirty="0">
                <a:solidFill>
                  <a:schemeClr val="bg1"/>
                </a:solidFill>
                <a:latin typeface="Arial" panose="020B0604020202020204"/>
                <a:cs typeface="Arial"/>
                <a:sym typeface="Wingdings" panose="05000000000000000000" pitchFamily="2" charset="2"/>
              </a:rPr>
              <a:t>; UOS stands for use of system.</a:t>
            </a:r>
          </a:p>
          <a:p>
            <a:pPr marL="173038" marR="0" lvl="0" indent="-1730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Wingdings" panose="05000000000000000000" pitchFamily="2" charset="2"/>
              </a:rPr>
              <a:t>Eskom transports the energy using its network / grid.</a:t>
            </a:r>
          </a:p>
          <a:p>
            <a:pPr marL="173038" marR="0" lvl="0" indent="-1730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Wingdings" panose="05000000000000000000" pitchFamily="2" charset="2"/>
              </a:rPr>
              <a:t>Customers contract for wheeling by first having an electricity supply agreement (ESA) with Eskom and signing an amendment to effect the wheeling service – the Gen-Wheeling amendment.</a:t>
            </a:r>
          </a:p>
          <a:p>
            <a:pPr marL="173038" marR="0" lvl="0" indent="-1730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kern="0" dirty="0">
                <a:solidFill>
                  <a:schemeClr val="bg1"/>
                </a:solidFill>
                <a:latin typeface="Arial" panose="020B0604020202020204"/>
                <a:cs typeface="Arial"/>
                <a:sym typeface="Wingdings" panose="05000000000000000000" pitchFamily="2" charset="2"/>
              </a:rPr>
              <a:t>The Customers needs to be on a time-of-use tariff.</a:t>
            </a:r>
          </a:p>
          <a:p>
            <a:pPr marL="173038" marR="0" lvl="0" indent="-1730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Wingdings" panose="05000000000000000000" pitchFamily="2" charset="2"/>
              </a:rPr>
              <a:t>The generator or nominated party to provide the % allocation </a:t>
            </a:r>
            <a:r>
              <a:rPr lang="en-US" sz="1400" b="1" kern="0" dirty="0">
                <a:solidFill>
                  <a:schemeClr val="bg1"/>
                </a:solidFill>
                <a:latin typeface="Arial" panose="020B0604020202020204"/>
                <a:cs typeface="Arial"/>
                <a:sym typeface="Wingdings" panose="05000000000000000000" pitchFamily="2" charset="2"/>
              </a:rPr>
              <a:t>of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Wingdings" panose="05000000000000000000" pitchFamily="2" charset="2"/>
              </a:rPr>
              <a:t> the exported energy to each off-taker.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/>
              <a:sym typeface="Wingdings" panose="05000000000000000000" pitchFamily="2" charset="2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C1F334E-EEE8-2081-2458-44CE261CF95B}"/>
              </a:ext>
            </a:extLst>
          </p:cNvPr>
          <p:cNvGrpSpPr/>
          <p:nvPr/>
        </p:nvGrpSpPr>
        <p:grpSpPr>
          <a:xfrm>
            <a:off x="7115468" y="1994580"/>
            <a:ext cx="919720" cy="1573833"/>
            <a:chOff x="3644021" y="1703646"/>
            <a:chExt cx="957863" cy="146067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DC8DCF0-E72B-3AB8-7C6E-E0A32BF5A4D0}"/>
                </a:ext>
              </a:extLst>
            </p:cNvPr>
            <p:cNvSpPr txBox="1"/>
            <p:nvPr/>
          </p:nvSpPr>
          <p:spPr>
            <a:xfrm>
              <a:off x="3644021" y="1703646"/>
              <a:ext cx="957863" cy="259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13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rPr>
                <a:t>Transport</a:t>
              </a:r>
              <a:endParaRPr kumimoji="0" lang="en-ZA" sz="1200" b="1" i="0" u="none" strike="noStrike" kern="0" cap="none" spc="0" normalizeH="0" baseline="0" noProof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C1A2115-31BB-039F-CB1F-24ADFA1B4BB6}"/>
                </a:ext>
              </a:extLst>
            </p:cNvPr>
            <p:cNvSpPr txBox="1"/>
            <p:nvPr/>
          </p:nvSpPr>
          <p:spPr>
            <a:xfrm>
              <a:off x="3786214" y="2769176"/>
              <a:ext cx="815670" cy="395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13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rPr>
                <a:t>Eskom [E]   </a:t>
              </a:r>
              <a:endParaRPr kumimoji="0" lang="en-ZA" sz="1400" b="1" i="0" u="none" strike="noStrike" kern="0" cap="none" spc="0" normalizeH="0" baseline="0" noProof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endParaRPr>
            </a:p>
          </p:txBody>
        </p:sp>
        <p:sp>
          <p:nvSpPr>
            <p:cNvPr id="12" name="Graphic 10" descr="Electric Tower outline">
              <a:extLst>
                <a:ext uri="{FF2B5EF4-FFF2-40B4-BE49-F238E27FC236}">
                  <a16:creationId xmlns:a16="http://schemas.microsoft.com/office/drawing/2014/main" id="{E03E7CD8-262A-7656-FE06-AFCCA70BEE9D}"/>
                </a:ext>
              </a:extLst>
            </p:cNvPr>
            <p:cNvSpPr/>
            <p:nvPr/>
          </p:nvSpPr>
          <p:spPr>
            <a:xfrm>
              <a:off x="3845273" y="1858993"/>
              <a:ext cx="697553" cy="917786"/>
            </a:xfrm>
            <a:custGeom>
              <a:avLst/>
              <a:gdLst>
                <a:gd name="connsiteX0" fmla="*/ 1622570 w 1648324"/>
                <a:gd name="connsiteY0" fmla="*/ 979361 h 2751875"/>
                <a:gd name="connsiteX1" fmla="*/ 1648325 w 1648324"/>
                <a:gd name="connsiteY1" fmla="*/ 948755 h 2751875"/>
                <a:gd name="connsiteX2" fmla="*/ 1648325 w 1648324"/>
                <a:gd name="connsiteY2" fmla="*/ 795727 h 2751875"/>
                <a:gd name="connsiteX3" fmla="*/ 1633232 w 1648324"/>
                <a:gd name="connsiteY3" fmla="*/ 767845 h 2751875"/>
                <a:gd name="connsiteX4" fmla="*/ 1066621 w 1648324"/>
                <a:gd name="connsiteY4" fmla="*/ 461788 h 2751875"/>
                <a:gd name="connsiteX5" fmla="*/ 1055958 w 1648324"/>
                <a:gd name="connsiteY5" fmla="*/ 459064 h 2751875"/>
                <a:gd name="connsiteX6" fmla="*/ 1041947 w 1648324"/>
                <a:gd name="connsiteY6" fmla="*/ 459064 h 2751875"/>
                <a:gd name="connsiteX7" fmla="*/ 1030048 w 1648324"/>
                <a:gd name="connsiteY7" fmla="*/ 333213 h 2751875"/>
                <a:gd name="connsiteX8" fmla="*/ 1025541 w 1648324"/>
                <a:gd name="connsiteY8" fmla="*/ 319104 h 2751875"/>
                <a:gd name="connsiteX9" fmla="*/ 845256 w 1648324"/>
                <a:gd name="connsiteY9" fmla="*/ 13047 h 2751875"/>
                <a:gd name="connsiteX10" fmla="*/ 809384 w 1648324"/>
                <a:gd name="connsiteY10" fmla="*/ 5542 h 2751875"/>
                <a:gd name="connsiteX11" fmla="*/ 803069 w 1648324"/>
                <a:gd name="connsiteY11" fmla="*/ 13047 h 2751875"/>
                <a:gd name="connsiteX12" fmla="*/ 622783 w 1648324"/>
                <a:gd name="connsiteY12" fmla="*/ 319104 h 2751875"/>
                <a:gd name="connsiteX13" fmla="*/ 618276 w 1648324"/>
                <a:gd name="connsiteY13" fmla="*/ 333213 h 2751875"/>
                <a:gd name="connsiteX14" fmla="*/ 606377 w 1648324"/>
                <a:gd name="connsiteY14" fmla="*/ 459064 h 2751875"/>
                <a:gd name="connsiteX15" fmla="*/ 592367 w 1648324"/>
                <a:gd name="connsiteY15" fmla="*/ 459064 h 2751875"/>
                <a:gd name="connsiteX16" fmla="*/ 581704 w 1648324"/>
                <a:gd name="connsiteY16" fmla="*/ 461818 h 2751875"/>
                <a:gd name="connsiteX17" fmla="*/ 15092 w 1648324"/>
                <a:gd name="connsiteY17" fmla="*/ 767876 h 2751875"/>
                <a:gd name="connsiteX18" fmla="*/ 0 w 1648324"/>
                <a:gd name="connsiteY18" fmla="*/ 795727 h 2751875"/>
                <a:gd name="connsiteX19" fmla="*/ 0 w 1648324"/>
                <a:gd name="connsiteY19" fmla="*/ 948755 h 2751875"/>
                <a:gd name="connsiteX20" fmla="*/ 25755 w 1648324"/>
                <a:gd name="connsiteY20" fmla="*/ 979361 h 2751875"/>
                <a:gd name="connsiteX21" fmla="*/ 51510 w 1648324"/>
                <a:gd name="connsiteY21" fmla="*/ 948755 h 2751875"/>
                <a:gd name="connsiteX22" fmla="*/ 51510 w 1648324"/>
                <a:gd name="connsiteY22" fmla="*/ 826332 h 2751875"/>
                <a:gd name="connsiteX23" fmla="*/ 571763 w 1648324"/>
                <a:gd name="connsiteY23" fmla="*/ 826332 h 2751875"/>
                <a:gd name="connsiteX24" fmla="*/ 540341 w 1648324"/>
                <a:gd name="connsiteY24" fmla="*/ 1157486 h 2751875"/>
                <a:gd name="connsiteX25" fmla="*/ 15092 w 1648324"/>
                <a:gd name="connsiteY25" fmla="*/ 1441201 h 2751875"/>
                <a:gd name="connsiteX26" fmla="*/ 0 w 1648324"/>
                <a:gd name="connsiteY26" fmla="*/ 1469052 h 2751875"/>
                <a:gd name="connsiteX27" fmla="*/ 0 w 1648324"/>
                <a:gd name="connsiteY27" fmla="*/ 1622081 h 2751875"/>
                <a:gd name="connsiteX28" fmla="*/ 25755 w 1648324"/>
                <a:gd name="connsiteY28" fmla="*/ 1652687 h 2751875"/>
                <a:gd name="connsiteX29" fmla="*/ 51510 w 1648324"/>
                <a:gd name="connsiteY29" fmla="*/ 1622081 h 2751875"/>
                <a:gd name="connsiteX30" fmla="*/ 51510 w 1648324"/>
                <a:gd name="connsiteY30" fmla="*/ 1499658 h 2751875"/>
                <a:gd name="connsiteX31" fmla="*/ 507993 w 1648324"/>
                <a:gd name="connsiteY31" fmla="*/ 1499658 h 2751875"/>
                <a:gd name="connsiteX32" fmla="*/ 489964 w 1648324"/>
                <a:gd name="connsiteY32" fmla="*/ 1691036 h 2751875"/>
                <a:gd name="connsiteX33" fmla="*/ 148014 w 1648324"/>
                <a:gd name="connsiteY33" fmla="*/ 2707696 h 2751875"/>
                <a:gd name="connsiteX34" fmla="*/ 162375 w 1648324"/>
                <a:gd name="connsiteY34" fmla="*/ 2747471 h 2751875"/>
                <a:gd name="connsiteX35" fmla="*/ 171915 w 1648324"/>
                <a:gd name="connsiteY35" fmla="*/ 2749657 h 2751875"/>
                <a:gd name="connsiteX36" fmla="*/ 182011 w 1648324"/>
                <a:gd name="connsiteY36" fmla="*/ 2747208 h 2751875"/>
                <a:gd name="connsiteX37" fmla="*/ 822797 w 1648324"/>
                <a:gd name="connsiteY37" fmla="*/ 2422512 h 2751875"/>
                <a:gd name="connsiteX38" fmla="*/ 1467344 w 1648324"/>
                <a:gd name="connsiteY38" fmla="*/ 2749412 h 2751875"/>
                <a:gd name="connsiteX39" fmla="*/ 1501140 w 1648324"/>
                <a:gd name="connsiteY39" fmla="*/ 2733273 h 2751875"/>
                <a:gd name="connsiteX40" fmla="*/ 1501366 w 1648324"/>
                <a:gd name="connsiteY40" fmla="*/ 2709900 h 2751875"/>
                <a:gd name="connsiteX41" fmla="*/ 1158412 w 1648324"/>
                <a:gd name="connsiteY41" fmla="*/ 1691036 h 2751875"/>
                <a:gd name="connsiteX42" fmla="*/ 1140332 w 1648324"/>
                <a:gd name="connsiteY42" fmla="*/ 1499658 h 2751875"/>
                <a:gd name="connsiteX43" fmla="*/ 1596815 w 1648324"/>
                <a:gd name="connsiteY43" fmla="*/ 1499658 h 2751875"/>
                <a:gd name="connsiteX44" fmla="*/ 1596815 w 1648324"/>
                <a:gd name="connsiteY44" fmla="*/ 1622081 h 2751875"/>
                <a:gd name="connsiteX45" fmla="*/ 1622570 w 1648324"/>
                <a:gd name="connsiteY45" fmla="*/ 1652687 h 2751875"/>
                <a:gd name="connsiteX46" fmla="*/ 1648325 w 1648324"/>
                <a:gd name="connsiteY46" fmla="*/ 1622081 h 2751875"/>
                <a:gd name="connsiteX47" fmla="*/ 1648325 w 1648324"/>
                <a:gd name="connsiteY47" fmla="*/ 1469052 h 2751875"/>
                <a:gd name="connsiteX48" fmla="*/ 1633232 w 1648324"/>
                <a:gd name="connsiteY48" fmla="*/ 1441201 h 2751875"/>
                <a:gd name="connsiteX49" fmla="*/ 1107983 w 1648324"/>
                <a:gd name="connsiteY49" fmla="*/ 1157486 h 2751875"/>
                <a:gd name="connsiteX50" fmla="*/ 1076562 w 1648324"/>
                <a:gd name="connsiteY50" fmla="*/ 826332 h 2751875"/>
                <a:gd name="connsiteX51" fmla="*/ 1596815 w 1648324"/>
                <a:gd name="connsiteY51" fmla="*/ 826332 h 2751875"/>
                <a:gd name="connsiteX52" fmla="*/ 1596815 w 1648324"/>
                <a:gd name="connsiteY52" fmla="*/ 948755 h 2751875"/>
                <a:gd name="connsiteX53" fmla="*/ 1622570 w 1648324"/>
                <a:gd name="connsiteY53" fmla="*/ 979361 h 2751875"/>
                <a:gd name="connsiteX54" fmla="*/ 668731 w 1648324"/>
                <a:gd name="connsiteY54" fmla="*/ 347812 h 2751875"/>
                <a:gd name="connsiteX55" fmla="*/ 823956 w 1648324"/>
                <a:gd name="connsiteY55" fmla="*/ 84328 h 2751875"/>
                <a:gd name="connsiteX56" fmla="*/ 824268 w 1648324"/>
                <a:gd name="connsiteY56" fmla="*/ 84209 h 2751875"/>
                <a:gd name="connsiteX57" fmla="*/ 824368 w 1648324"/>
                <a:gd name="connsiteY57" fmla="*/ 84328 h 2751875"/>
                <a:gd name="connsiteX58" fmla="*/ 979594 w 1648324"/>
                <a:gd name="connsiteY58" fmla="*/ 347812 h 2751875"/>
                <a:gd name="connsiteX59" fmla="*/ 990102 w 1648324"/>
                <a:gd name="connsiteY59" fmla="*/ 459064 h 2751875"/>
                <a:gd name="connsiteX60" fmla="*/ 658222 w 1648324"/>
                <a:gd name="connsiteY60" fmla="*/ 459064 h 2751875"/>
                <a:gd name="connsiteX61" fmla="*/ 995897 w 1648324"/>
                <a:gd name="connsiteY61" fmla="*/ 520275 h 2751875"/>
                <a:gd name="connsiteX62" fmla="*/ 1019077 w 1648324"/>
                <a:gd name="connsiteY62" fmla="*/ 765121 h 2751875"/>
                <a:gd name="connsiteX63" fmla="*/ 629274 w 1648324"/>
                <a:gd name="connsiteY63" fmla="*/ 765121 h 2751875"/>
                <a:gd name="connsiteX64" fmla="*/ 652453 w 1648324"/>
                <a:gd name="connsiteY64" fmla="*/ 520275 h 2751875"/>
                <a:gd name="connsiteX65" fmla="*/ 145825 w 1648324"/>
                <a:gd name="connsiteY65" fmla="*/ 765121 h 2751875"/>
                <a:gd name="connsiteX66" fmla="*/ 145825 w 1648324"/>
                <a:gd name="connsiteY66" fmla="*/ 764540 h 2751875"/>
                <a:gd name="connsiteX67" fmla="*/ 597956 w 1648324"/>
                <a:gd name="connsiteY67" fmla="*/ 520275 h 2751875"/>
                <a:gd name="connsiteX68" fmla="*/ 600531 w 1648324"/>
                <a:gd name="connsiteY68" fmla="*/ 520275 h 2751875"/>
                <a:gd name="connsiteX69" fmla="*/ 577351 w 1648324"/>
                <a:gd name="connsiteY69" fmla="*/ 765121 h 2751875"/>
                <a:gd name="connsiteX70" fmla="*/ 145825 w 1648324"/>
                <a:gd name="connsiteY70" fmla="*/ 1437865 h 2751875"/>
                <a:gd name="connsiteX71" fmla="*/ 533645 w 1648324"/>
                <a:gd name="connsiteY71" fmla="*/ 1228338 h 2751875"/>
                <a:gd name="connsiteX72" fmla="*/ 513788 w 1648324"/>
                <a:gd name="connsiteY72" fmla="*/ 1438447 h 2751875"/>
                <a:gd name="connsiteX73" fmla="*/ 145825 w 1648324"/>
                <a:gd name="connsiteY73" fmla="*/ 1438447 h 2751875"/>
                <a:gd name="connsiteX74" fmla="*/ 145722 w 1648324"/>
                <a:gd name="connsiteY74" fmla="*/ 1437865 h 2751875"/>
                <a:gd name="connsiteX75" fmla="*/ 588375 w 1648324"/>
                <a:gd name="connsiteY75" fmla="*/ 1198835 h 2751875"/>
                <a:gd name="connsiteX76" fmla="*/ 597956 w 1648324"/>
                <a:gd name="connsiteY76" fmla="*/ 1193601 h 2751875"/>
                <a:gd name="connsiteX77" fmla="*/ 1050369 w 1648324"/>
                <a:gd name="connsiteY77" fmla="*/ 1193601 h 2751875"/>
                <a:gd name="connsiteX78" fmla="*/ 1060053 w 1648324"/>
                <a:gd name="connsiteY78" fmla="*/ 1198835 h 2751875"/>
                <a:gd name="connsiteX79" fmla="*/ 1082718 w 1648324"/>
                <a:gd name="connsiteY79" fmla="*/ 1438447 h 2751875"/>
                <a:gd name="connsiteX80" fmla="*/ 565607 w 1648324"/>
                <a:gd name="connsiteY80" fmla="*/ 1438447 h 2751875"/>
                <a:gd name="connsiteX81" fmla="*/ 1124080 w 1648324"/>
                <a:gd name="connsiteY81" fmla="*/ 1753471 h 2751875"/>
                <a:gd name="connsiteX82" fmla="*/ 1228466 w 1648324"/>
                <a:gd name="connsiteY82" fmla="*/ 2063568 h 2751875"/>
                <a:gd name="connsiteX83" fmla="*/ 885923 w 1648324"/>
                <a:gd name="connsiteY83" fmla="*/ 1880638 h 2751875"/>
                <a:gd name="connsiteX84" fmla="*/ 1236244 w 1648324"/>
                <a:gd name="connsiteY84" fmla="*/ 2134910 h 2751875"/>
                <a:gd name="connsiteX85" fmla="*/ 1252907 w 1648324"/>
                <a:gd name="connsiteY85" fmla="*/ 2136563 h 2751875"/>
                <a:gd name="connsiteX86" fmla="*/ 1253628 w 1648324"/>
                <a:gd name="connsiteY86" fmla="*/ 2138705 h 2751875"/>
                <a:gd name="connsiteX87" fmla="*/ 1249585 w 1648324"/>
                <a:gd name="connsiteY87" fmla="*/ 2139715 h 2751875"/>
                <a:gd name="connsiteX88" fmla="*/ 822797 w 1648324"/>
                <a:gd name="connsiteY88" fmla="*/ 2355975 h 2751875"/>
                <a:gd name="connsiteX89" fmla="*/ 396448 w 1648324"/>
                <a:gd name="connsiteY89" fmla="*/ 2139715 h 2751875"/>
                <a:gd name="connsiteX90" fmla="*/ 394645 w 1648324"/>
                <a:gd name="connsiteY90" fmla="*/ 2139287 h 2751875"/>
                <a:gd name="connsiteX91" fmla="*/ 395418 w 1648324"/>
                <a:gd name="connsiteY91" fmla="*/ 2136961 h 2751875"/>
                <a:gd name="connsiteX92" fmla="*/ 399204 w 1648324"/>
                <a:gd name="connsiteY92" fmla="*/ 2137604 h 2751875"/>
                <a:gd name="connsiteX93" fmla="*/ 409763 w 1648324"/>
                <a:gd name="connsiteY93" fmla="*/ 2134910 h 2751875"/>
                <a:gd name="connsiteX94" fmla="*/ 823003 w 1648324"/>
                <a:gd name="connsiteY94" fmla="*/ 1914212 h 2751875"/>
                <a:gd name="connsiteX95" fmla="*/ 420632 w 1648324"/>
                <a:gd name="connsiteY95" fmla="*/ 2062007 h 2751875"/>
                <a:gd name="connsiteX96" fmla="*/ 524038 w 1648324"/>
                <a:gd name="connsiteY96" fmla="*/ 1754542 h 2751875"/>
                <a:gd name="connsiteX97" fmla="*/ 760161 w 1648324"/>
                <a:gd name="connsiteY97" fmla="*/ 1880638 h 2751875"/>
                <a:gd name="connsiteX98" fmla="*/ 219407 w 1648324"/>
                <a:gd name="connsiteY98" fmla="*/ 2661696 h 2751875"/>
                <a:gd name="connsiteX99" fmla="*/ 219073 w 1648324"/>
                <a:gd name="connsiteY99" fmla="*/ 2661298 h 2751875"/>
                <a:gd name="connsiteX100" fmla="*/ 375689 w 1648324"/>
                <a:gd name="connsiteY100" fmla="*/ 2195601 h 2751875"/>
                <a:gd name="connsiteX101" fmla="*/ 376204 w 1648324"/>
                <a:gd name="connsiteY101" fmla="*/ 2196030 h 2751875"/>
                <a:gd name="connsiteX102" fmla="*/ 757199 w 1648324"/>
                <a:gd name="connsiteY102" fmla="*/ 2389213 h 2751875"/>
                <a:gd name="connsiteX103" fmla="*/ 888447 w 1648324"/>
                <a:gd name="connsiteY103" fmla="*/ 2389305 h 2751875"/>
                <a:gd name="connsiteX104" fmla="*/ 1269725 w 1648324"/>
                <a:gd name="connsiteY104" fmla="*/ 2196030 h 2751875"/>
                <a:gd name="connsiteX105" fmla="*/ 1272301 w 1648324"/>
                <a:gd name="connsiteY105" fmla="*/ 2194010 h 2751875"/>
                <a:gd name="connsiteX106" fmla="*/ 1430334 w 1648324"/>
                <a:gd name="connsiteY106" fmla="*/ 2663471 h 2751875"/>
                <a:gd name="connsiteX107" fmla="*/ 1429973 w 1648324"/>
                <a:gd name="connsiteY107" fmla="*/ 2663869 h 2751875"/>
                <a:gd name="connsiteX108" fmla="*/ 1107005 w 1648324"/>
                <a:gd name="connsiteY108" fmla="*/ 1695535 h 2751875"/>
                <a:gd name="connsiteX109" fmla="*/ 823003 w 1648324"/>
                <a:gd name="connsiteY109" fmla="*/ 1847094 h 2751875"/>
                <a:gd name="connsiteX110" fmla="*/ 541217 w 1648324"/>
                <a:gd name="connsiteY110" fmla="*/ 1696575 h 2751875"/>
                <a:gd name="connsiteX111" fmla="*/ 559838 w 1648324"/>
                <a:gd name="connsiteY111" fmla="*/ 1499658 h 2751875"/>
                <a:gd name="connsiteX112" fmla="*/ 1088487 w 1648324"/>
                <a:gd name="connsiteY112" fmla="*/ 1499658 h 2751875"/>
                <a:gd name="connsiteX113" fmla="*/ 1502499 w 1648324"/>
                <a:gd name="connsiteY113" fmla="*/ 1438447 h 2751875"/>
                <a:gd name="connsiteX114" fmla="*/ 1134537 w 1648324"/>
                <a:gd name="connsiteY114" fmla="*/ 1438447 h 2751875"/>
                <a:gd name="connsiteX115" fmla="*/ 1114680 w 1648324"/>
                <a:gd name="connsiteY115" fmla="*/ 1228338 h 2751875"/>
                <a:gd name="connsiteX116" fmla="*/ 1502603 w 1648324"/>
                <a:gd name="connsiteY116" fmla="*/ 1437865 h 2751875"/>
                <a:gd name="connsiteX117" fmla="*/ 1502499 w 1648324"/>
                <a:gd name="connsiteY117" fmla="*/ 1438447 h 2751875"/>
                <a:gd name="connsiteX118" fmla="*/ 1053769 w 1648324"/>
                <a:gd name="connsiteY118" fmla="*/ 1132390 h 2751875"/>
                <a:gd name="connsiteX119" fmla="*/ 594556 w 1648324"/>
                <a:gd name="connsiteY119" fmla="*/ 1132390 h 2751875"/>
                <a:gd name="connsiteX120" fmla="*/ 623505 w 1648324"/>
                <a:gd name="connsiteY120" fmla="*/ 826332 h 2751875"/>
                <a:gd name="connsiteX121" fmla="*/ 1024820 w 1648324"/>
                <a:gd name="connsiteY121" fmla="*/ 826332 h 2751875"/>
                <a:gd name="connsiteX122" fmla="*/ 1047716 w 1648324"/>
                <a:gd name="connsiteY122" fmla="*/ 520275 h 2751875"/>
                <a:gd name="connsiteX123" fmla="*/ 1050292 w 1648324"/>
                <a:gd name="connsiteY123" fmla="*/ 520275 h 2751875"/>
                <a:gd name="connsiteX124" fmla="*/ 1502525 w 1648324"/>
                <a:gd name="connsiteY124" fmla="*/ 764540 h 2751875"/>
                <a:gd name="connsiteX125" fmla="*/ 1502525 w 1648324"/>
                <a:gd name="connsiteY125" fmla="*/ 765121 h 2751875"/>
                <a:gd name="connsiteX126" fmla="*/ 1070870 w 1648324"/>
                <a:gd name="connsiteY126" fmla="*/ 765121 h 2751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648324" h="2751875">
                  <a:moveTo>
                    <a:pt x="1622570" y="979361"/>
                  </a:moveTo>
                  <a:cubicBezTo>
                    <a:pt x="1636794" y="979361"/>
                    <a:pt x="1648325" y="965659"/>
                    <a:pt x="1648325" y="948755"/>
                  </a:cubicBezTo>
                  <a:lnTo>
                    <a:pt x="1648325" y="795727"/>
                  </a:lnTo>
                  <a:cubicBezTo>
                    <a:pt x="1648332" y="783720"/>
                    <a:pt x="1642429" y="772815"/>
                    <a:pt x="1633232" y="767845"/>
                  </a:cubicBezTo>
                  <a:lnTo>
                    <a:pt x="1066621" y="461788"/>
                  </a:lnTo>
                  <a:cubicBezTo>
                    <a:pt x="1063275" y="459973"/>
                    <a:pt x="1059636" y="459043"/>
                    <a:pt x="1055958" y="459064"/>
                  </a:cubicBezTo>
                  <a:lnTo>
                    <a:pt x="1041947" y="459064"/>
                  </a:lnTo>
                  <a:lnTo>
                    <a:pt x="1030048" y="333213"/>
                  </a:lnTo>
                  <a:cubicBezTo>
                    <a:pt x="1029562" y="328136"/>
                    <a:pt x="1028011" y="323288"/>
                    <a:pt x="1025541" y="319104"/>
                  </a:cubicBezTo>
                  <a:lnTo>
                    <a:pt x="845256" y="13047"/>
                  </a:lnTo>
                  <a:cubicBezTo>
                    <a:pt x="837094" y="-797"/>
                    <a:pt x="821033" y="-4157"/>
                    <a:pt x="809384" y="5542"/>
                  </a:cubicBezTo>
                  <a:cubicBezTo>
                    <a:pt x="806927" y="7588"/>
                    <a:pt x="804789" y="10127"/>
                    <a:pt x="803069" y="13047"/>
                  </a:cubicBezTo>
                  <a:lnTo>
                    <a:pt x="622783" y="319104"/>
                  </a:lnTo>
                  <a:cubicBezTo>
                    <a:pt x="620313" y="323288"/>
                    <a:pt x="618763" y="328136"/>
                    <a:pt x="618276" y="333213"/>
                  </a:cubicBezTo>
                  <a:lnTo>
                    <a:pt x="606377" y="459064"/>
                  </a:lnTo>
                  <a:lnTo>
                    <a:pt x="592367" y="459064"/>
                  </a:lnTo>
                  <a:cubicBezTo>
                    <a:pt x="588686" y="459052"/>
                    <a:pt x="585047" y="459994"/>
                    <a:pt x="581704" y="461818"/>
                  </a:cubicBezTo>
                  <a:lnTo>
                    <a:pt x="15092" y="767876"/>
                  </a:lnTo>
                  <a:cubicBezTo>
                    <a:pt x="5903" y="772843"/>
                    <a:pt x="3" y="783729"/>
                    <a:pt x="0" y="795727"/>
                  </a:cubicBezTo>
                  <a:lnTo>
                    <a:pt x="0" y="948755"/>
                  </a:lnTo>
                  <a:cubicBezTo>
                    <a:pt x="0" y="965659"/>
                    <a:pt x="11531" y="979361"/>
                    <a:pt x="25755" y="979361"/>
                  </a:cubicBezTo>
                  <a:cubicBezTo>
                    <a:pt x="39980" y="979361"/>
                    <a:pt x="51510" y="965659"/>
                    <a:pt x="51510" y="948755"/>
                  </a:cubicBezTo>
                  <a:lnTo>
                    <a:pt x="51510" y="826332"/>
                  </a:lnTo>
                  <a:lnTo>
                    <a:pt x="571763" y="826332"/>
                  </a:lnTo>
                  <a:lnTo>
                    <a:pt x="540341" y="1157486"/>
                  </a:lnTo>
                  <a:lnTo>
                    <a:pt x="15092" y="1441201"/>
                  </a:lnTo>
                  <a:cubicBezTo>
                    <a:pt x="5903" y="1446168"/>
                    <a:pt x="3" y="1457055"/>
                    <a:pt x="0" y="1469052"/>
                  </a:cubicBezTo>
                  <a:lnTo>
                    <a:pt x="0" y="1622081"/>
                  </a:lnTo>
                  <a:cubicBezTo>
                    <a:pt x="0" y="1638984"/>
                    <a:pt x="11531" y="1652687"/>
                    <a:pt x="25755" y="1652687"/>
                  </a:cubicBezTo>
                  <a:cubicBezTo>
                    <a:pt x="39980" y="1652687"/>
                    <a:pt x="51510" y="1638984"/>
                    <a:pt x="51510" y="1622081"/>
                  </a:cubicBezTo>
                  <a:lnTo>
                    <a:pt x="51510" y="1499658"/>
                  </a:lnTo>
                  <a:lnTo>
                    <a:pt x="507993" y="1499658"/>
                  </a:lnTo>
                  <a:lnTo>
                    <a:pt x="489964" y="1691036"/>
                  </a:lnTo>
                  <a:lnTo>
                    <a:pt x="148014" y="2707696"/>
                  </a:lnTo>
                  <a:cubicBezTo>
                    <a:pt x="142737" y="2723394"/>
                    <a:pt x="149168" y="2741200"/>
                    <a:pt x="162375" y="2747471"/>
                  </a:cubicBezTo>
                  <a:cubicBezTo>
                    <a:pt x="165409" y="2748913"/>
                    <a:pt x="168647" y="2749654"/>
                    <a:pt x="171915" y="2749657"/>
                  </a:cubicBezTo>
                  <a:cubicBezTo>
                    <a:pt x="175384" y="2749647"/>
                    <a:pt x="178817" y="2748815"/>
                    <a:pt x="182011" y="2747208"/>
                  </a:cubicBezTo>
                  <a:lnTo>
                    <a:pt x="822797" y="2422512"/>
                  </a:lnTo>
                  <a:lnTo>
                    <a:pt x="1467344" y="2749412"/>
                  </a:lnTo>
                  <a:cubicBezTo>
                    <a:pt x="1480427" y="2756047"/>
                    <a:pt x="1495558" y="2748821"/>
                    <a:pt x="1501140" y="2733273"/>
                  </a:cubicBezTo>
                  <a:cubicBezTo>
                    <a:pt x="1503816" y="2725824"/>
                    <a:pt x="1503895" y="2717419"/>
                    <a:pt x="1501366" y="2709900"/>
                  </a:cubicBezTo>
                  <a:lnTo>
                    <a:pt x="1158412" y="1691036"/>
                  </a:lnTo>
                  <a:lnTo>
                    <a:pt x="1140332" y="1499658"/>
                  </a:lnTo>
                  <a:lnTo>
                    <a:pt x="1596815" y="1499658"/>
                  </a:lnTo>
                  <a:lnTo>
                    <a:pt x="1596815" y="1622081"/>
                  </a:lnTo>
                  <a:cubicBezTo>
                    <a:pt x="1596815" y="1638984"/>
                    <a:pt x="1608345" y="1652687"/>
                    <a:pt x="1622570" y="1652687"/>
                  </a:cubicBezTo>
                  <a:cubicBezTo>
                    <a:pt x="1636794" y="1652687"/>
                    <a:pt x="1648325" y="1638984"/>
                    <a:pt x="1648325" y="1622081"/>
                  </a:cubicBezTo>
                  <a:lnTo>
                    <a:pt x="1648325" y="1469052"/>
                  </a:lnTo>
                  <a:cubicBezTo>
                    <a:pt x="1648322" y="1457055"/>
                    <a:pt x="1642422" y="1446168"/>
                    <a:pt x="1633232" y="1441201"/>
                  </a:cubicBezTo>
                  <a:lnTo>
                    <a:pt x="1107983" y="1157486"/>
                  </a:lnTo>
                  <a:lnTo>
                    <a:pt x="1076562" y="826332"/>
                  </a:lnTo>
                  <a:lnTo>
                    <a:pt x="1596815" y="826332"/>
                  </a:lnTo>
                  <a:lnTo>
                    <a:pt x="1596815" y="948755"/>
                  </a:lnTo>
                  <a:cubicBezTo>
                    <a:pt x="1596815" y="965659"/>
                    <a:pt x="1608345" y="979361"/>
                    <a:pt x="1622570" y="979361"/>
                  </a:cubicBezTo>
                  <a:close/>
                  <a:moveTo>
                    <a:pt x="668731" y="347812"/>
                  </a:moveTo>
                  <a:lnTo>
                    <a:pt x="823956" y="84328"/>
                  </a:lnTo>
                  <a:cubicBezTo>
                    <a:pt x="824016" y="84192"/>
                    <a:pt x="824155" y="84139"/>
                    <a:pt x="824268" y="84209"/>
                  </a:cubicBezTo>
                  <a:cubicBezTo>
                    <a:pt x="824312" y="84235"/>
                    <a:pt x="824345" y="84277"/>
                    <a:pt x="824368" y="84328"/>
                  </a:cubicBezTo>
                  <a:lnTo>
                    <a:pt x="979594" y="347812"/>
                  </a:lnTo>
                  <a:lnTo>
                    <a:pt x="990102" y="459064"/>
                  </a:lnTo>
                  <a:lnTo>
                    <a:pt x="658222" y="459064"/>
                  </a:lnTo>
                  <a:close/>
                  <a:moveTo>
                    <a:pt x="995897" y="520275"/>
                  </a:moveTo>
                  <a:lnTo>
                    <a:pt x="1019077" y="765121"/>
                  </a:lnTo>
                  <a:lnTo>
                    <a:pt x="629274" y="765121"/>
                  </a:lnTo>
                  <a:lnTo>
                    <a:pt x="652453" y="520275"/>
                  </a:lnTo>
                  <a:close/>
                  <a:moveTo>
                    <a:pt x="145825" y="765121"/>
                  </a:moveTo>
                  <a:cubicBezTo>
                    <a:pt x="145181" y="765121"/>
                    <a:pt x="145130" y="764846"/>
                    <a:pt x="145825" y="764540"/>
                  </a:cubicBezTo>
                  <a:lnTo>
                    <a:pt x="597956" y="520275"/>
                  </a:lnTo>
                  <a:lnTo>
                    <a:pt x="600531" y="520275"/>
                  </a:lnTo>
                  <a:lnTo>
                    <a:pt x="577351" y="765121"/>
                  </a:lnTo>
                  <a:close/>
                  <a:moveTo>
                    <a:pt x="145825" y="1437865"/>
                  </a:moveTo>
                  <a:lnTo>
                    <a:pt x="533645" y="1228338"/>
                  </a:lnTo>
                  <a:lnTo>
                    <a:pt x="513788" y="1438447"/>
                  </a:lnTo>
                  <a:lnTo>
                    <a:pt x="145825" y="1438447"/>
                  </a:lnTo>
                  <a:cubicBezTo>
                    <a:pt x="145181" y="1438447"/>
                    <a:pt x="145130" y="1438171"/>
                    <a:pt x="145722" y="1437865"/>
                  </a:cubicBezTo>
                  <a:close/>
                  <a:moveTo>
                    <a:pt x="588375" y="1198835"/>
                  </a:moveTo>
                  <a:lnTo>
                    <a:pt x="597956" y="1193601"/>
                  </a:lnTo>
                  <a:lnTo>
                    <a:pt x="1050369" y="1193601"/>
                  </a:lnTo>
                  <a:lnTo>
                    <a:pt x="1060053" y="1198835"/>
                  </a:lnTo>
                  <a:lnTo>
                    <a:pt x="1082718" y="1438447"/>
                  </a:lnTo>
                  <a:lnTo>
                    <a:pt x="565607" y="1438447"/>
                  </a:lnTo>
                  <a:close/>
                  <a:moveTo>
                    <a:pt x="1124080" y="1753471"/>
                  </a:moveTo>
                  <a:lnTo>
                    <a:pt x="1228466" y="2063568"/>
                  </a:lnTo>
                  <a:lnTo>
                    <a:pt x="885923" y="1880638"/>
                  </a:lnTo>
                  <a:close/>
                  <a:moveTo>
                    <a:pt x="1236244" y="2134910"/>
                  </a:moveTo>
                  <a:cubicBezTo>
                    <a:pt x="1241454" y="2137803"/>
                    <a:pt x="1247365" y="2138390"/>
                    <a:pt x="1252907" y="2136563"/>
                  </a:cubicBezTo>
                  <a:lnTo>
                    <a:pt x="1253628" y="2138705"/>
                  </a:lnTo>
                  <a:cubicBezTo>
                    <a:pt x="1252258" y="2138904"/>
                    <a:pt x="1250906" y="2139241"/>
                    <a:pt x="1249585" y="2139715"/>
                  </a:cubicBezTo>
                  <a:lnTo>
                    <a:pt x="822797" y="2355975"/>
                  </a:lnTo>
                  <a:lnTo>
                    <a:pt x="396448" y="2139715"/>
                  </a:lnTo>
                  <a:cubicBezTo>
                    <a:pt x="395856" y="2139529"/>
                    <a:pt x="395253" y="2139385"/>
                    <a:pt x="394645" y="2139287"/>
                  </a:cubicBezTo>
                  <a:lnTo>
                    <a:pt x="395418" y="2136961"/>
                  </a:lnTo>
                  <a:cubicBezTo>
                    <a:pt x="396664" y="2137282"/>
                    <a:pt x="397931" y="2137496"/>
                    <a:pt x="399204" y="2137604"/>
                  </a:cubicBezTo>
                  <a:cubicBezTo>
                    <a:pt x="402843" y="2137594"/>
                    <a:pt x="406441" y="2136676"/>
                    <a:pt x="409763" y="2134910"/>
                  </a:cubicBezTo>
                  <a:lnTo>
                    <a:pt x="823003" y="1914212"/>
                  </a:lnTo>
                  <a:close/>
                  <a:moveTo>
                    <a:pt x="420632" y="2062007"/>
                  </a:moveTo>
                  <a:lnTo>
                    <a:pt x="524038" y="1754542"/>
                  </a:lnTo>
                  <a:lnTo>
                    <a:pt x="760161" y="1880638"/>
                  </a:lnTo>
                  <a:close/>
                  <a:moveTo>
                    <a:pt x="219407" y="2661696"/>
                  </a:moveTo>
                  <a:cubicBezTo>
                    <a:pt x="219098" y="2661696"/>
                    <a:pt x="218944" y="2661696"/>
                    <a:pt x="219073" y="2661298"/>
                  </a:cubicBezTo>
                  <a:lnTo>
                    <a:pt x="375689" y="2195601"/>
                  </a:lnTo>
                  <a:cubicBezTo>
                    <a:pt x="375895" y="2195601"/>
                    <a:pt x="376024" y="2195938"/>
                    <a:pt x="376204" y="2196030"/>
                  </a:cubicBezTo>
                  <a:lnTo>
                    <a:pt x="757199" y="2389213"/>
                  </a:lnTo>
                  <a:close/>
                  <a:moveTo>
                    <a:pt x="888447" y="2389305"/>
                  </a:moveTo>
                  <a:lnTo>
                    <a:pt x="1269725" y="2196030"/>
                  </a:lnTo>
                  <a:cubicBezTo>
                    <a:pt x="1270616" y="2195418"/>
                    <a:pt x="1271476" y="2194741"/>
                    <a:pt x="1272301" y="2194010"/>
                  </a:cubicBezTo>
                  <a:lnTo>
                    <a:pt x="1430334" y="2663471"/>
                  </a:lnTo>
                  <a:cubicBezTo>
                    <a:pt x="1430334" y="2663869"/>
                    <a:pt x="1430334" y="2664052"/>
                    <a:pt x="1429973" y="2663869"/>
                  </a:cubicBezTo>
                  <a:close/>
                  <a:moveTo>
                    <a:pt x="1107005" y="1695535"/>
                  </a:moveTo>
                  <a:lnTo>
                    <a:pt x="823003" y="1847094"/>
                  </a:lnTo>
                  <a:lnTo>
                    <a:pt x="541217" y="1696575"/>
                  </a:lnTo>
                  <a:lnTo>
                    <a:pt x="559838" y="1499658"/>
                  </a:lnTo>
                  <a:lnTo>
                    <a:pt x="1088487" y="1499658"/>
                  </a:lnTo>
                  <a:close/>
                  <a:moveTo>
                    <a:pt x="1502499" y="1438447"/>
                  </a:moveTo>
                  <a:lnTo>
                    <a:pt x="1134537" y="1438447"/>
                  </a:lnTo>
                  <a:lnTo>
                    <a:pt x="1114680" y="1228338"/>
                  </a:lnTo>
                  <a:lnTo>
                    <a:pt x="1502603" y="1437865"/>
                  </a:lnTo>
                  <a:cubicBezTo>
                    <a:pt x="1503195" y="1438171"/>
                    <a:pt x="1503143" y="1438447"/>
                    <a:pt x="1502499" y="1438447"/>
                  </a:cubicBezTo>
                  <a:close/>
                  <a:moveTo>
                    <a:pt x="1053769" y="1132390"/>
                  </a:moveTo>
                  <a:lnTo>
                    <a:pt x="594556" y="1132390"/>
                  </a:lnTo>
                  <a:lnTo>
                    <a:pt x="623505" y="826332"/>
                  </a:lnTo>
                  <a:lnTo>
                    <a:pt x="1024820" y="826332"/>
                  </a:lnTo>
                  <a:close/>
                  <a:moveTo>
                    <a:pt x="1047716" y="520275"/>
                  </a:moveTo>
                  <a:lnTo>
                    <a:pt x="1050292" y="520275"/>
                  </a:lnTo>
                  <a:lnTo>
                    <a:pt x="1502525" y="764540"/>
                  </a:lnTo>
                  <a:cubicBezTo>
                    <a:pt x="1503118" y="764846"/>
                    <a:pt x="1503066" y="765121"/>
                    <a:pt x="1502525" y="765121"/>
                  </a:cubicBezTo>
                  <a:lnTo>
                    <a:pt x="1070870" y="765121"/>
                  </a:lnTo>
                  <a:close/>
                </a:path>
              </a:pathLst>
            </a:custGeom>
            <a:solidFill>
              <a:schemeClr val="tx1"/>
            </a:solidFill>
            <a:ln w="913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0" cap="none" spc="0" normalizeH="0" baseline="0" noProof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068F092E-119B-8700-E49D-6111BCE0F79B}"/>
              </a:ext>
            </a:extLst>
          </p:cNvPr>
          <p:cNvSpPr/>
          <p:nvPr/>
        </p:nvSpPr>
        <p:spPr>
          <a:xfrm>
            <a:off x="4712568" y="3530217"/>
            <a:ext cx="1882726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chemeClr val="accent2"/>
                </a:solidFill>
                <a:latin typeface="Arial"/>
                <a:cs typeface="Arial"/>
              </a:rPr>
              <a:t>Contracts - generator</a:t>
            </a:r>
          </a:p>
          <a:p>
            <a:pPr marL="96439" indent="-96439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Arial"/>
                <a:cs typeface="Arial"/>
              </a:rPr>
              <a:t>Budget Quote </a:t>
            </a:r>
          </a:p>
          <a:p>
            <a:pPr marL="96439" indent="-96439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Arial"/>
                <a:cs typeface="Arial"/>
              </a:rPr>
              <a:t>CUOSA</a:t>
            </a:r>
          </a:p>
          <a:p>
            <a:pPr marL="96439" indent="-96439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Arial"/>
                <a:cs typeface="Arial"/>
              </a:rPr>
              <a:t>Annexure in CUOSA to nominate offtakers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chemeClr val="accent2"/>
              </a:solidFill>
              <a:latin typeface="Arial"/>
              <a:cs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chemeClr val="accent2"/>
                </a:solidFill>
                <a:latin typeface="Arial"/>
                <a:cs typeface="Arial"/>
              </a:rPr>
              <a:t>Tariff for Generator charges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Arial"/>
                <a:cs typeface="Arial"/>
              </a:rPr>
              <a:t>Gen-</a:t>
            </a:r>
            <a:r>
              <a:rPr lang="en-US" sz="1200" dirty="0" err="1">
                <a:latin typeface="Arial"/>
                <a:cs typeface="Arial"/>
              </a:rPr>
              <a:t>DUoS</a:t>
            </a:r>
            <a:endParaRPr lang="en-US" sz="1200" dirty="0">
              <a:latin typeface="Arial"/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Arial"/>
                <a:cs typeface="Arial"/>
              </a:rPr>
              <a:t>Gen-</a:t>
            </a:r>
            <a:r>
              <a:rPr lang="en-US" sz="1200" dirty="0" err="1">
                <a:latin typeface="Arial"/>
                <a:cs typeface="Arial"/>
              </a:rPr>
              <a:t>TUoS</a:t>
            </a:r>
            <a:endParaRPr lang="en-US" sz="1200" dirty="0">
              <a:latin typeface="Arial"/>
              <a:cs typeface="Arial"/>
            </a:endParaRPr>
          </a:p>
          <a:p>
            <a:pPr>
              <a:defRPr/>
            </a:pPr>
            <a:endParaRPr lang="en-US" sz="1100" dirty="0">
              <a:latin typeface="Arial"/>
              <a:cs typeface="Arial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823A48F-D7E3-4ADF-D9BB-D90372A312BD}"/>
              </a:ext>
            </a:extLst>
          </p:cNvPr>
          <p:cNvCxnSpPr>
            <a:cxnSpLocks/>
          </p:cNvCxnSpPr>
          <p:nvPr/>
        </p:nvCxnSpPr>
        <p:spPr>
          <a:xfrm>
            <a:off x="8296053" y="3265569"/>
            <a:ext cx="1725587" cy="3959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C89DA30-19A2-5491-10B2-76D0AD031C6E}"/>
              </a:ext>
            </a:extLst>
          </p:cNvPr>
          <p:cNvGrpSpPr/>
          <p:nvPr/>
        </p:nvGrpSpPr>
        <p:grpSpPr>
          <a:xfrm>
            <a:off x="4489830" y="1962216"/>
            <a:ext cx="2762169" cy="1415838"/>
            <a:chOff x="4516464" y="1127714"/>
            <a:chExt cx="3027848" cy="141583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BEEE0F9-FC59-567A-BAA3-C35001A72223}"/>
                </a:ext>
              </a:extLst>
            </p:cNvPr>
            <p:cNvGrpSpPr/>
            <p:nvPr/>
          </p:nvGrpSpPr>
          <p:grpSpPr>
            <a:xfrm>
              <a:off x="4516464" y="1127714"/>
              <a:ext cx="1027826" cy="1415838"/>
              <a:chOff x="991374" y="1870992"/>
              <a:chExt cx="1070453" cy="1415838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835FC99D-B248-DCCA-3147-AD73128A1997}"/>
                  </a:ext>
                </a:extLst>
              </p:cNvPr>
              <p:cNvGrpSpPr/>
              <p:nvPr/>
            </p:nvGrpSpPr>
            <p:grpSpPr>
              <a:xfrm>
                <a:off x="1102712" y="1870992"/>
                <a:ext cx="860837" cy="1115710"/>
                <a:chOff x="7456362" y="1262375"/>
                <a:chExt cx="1034832" cy="1495607"/>
              </a:xfrm>
            </p:grpSpPr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BA08D558-5526-4497-19A0-3B707934648C}"/>
                    </a:ext>
                  </a:extLst>
                </p:cNvPr>
                <p:cNvSpPr/>
                <p:nvPr/>
              </p:nvSpPr>
              <p:spPr>
                <a:xfrm>
                  <a:off x="7456362" y="1624565"/>
                  <a:ext cx="1021272" cy="1039712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ZA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/>
                  </a:endParaRPr>
                </a:p>
              </p:txBody>
            </p:sp>
            <p:pic>
              <p:nvPicPr>
                <p:cNvPr id="40" name="Graphic 39" descr="Solar Panels outline">
                  <a:extLst>
                    <a:ext uri="{FF2B5EF4-FFF2-40B4-BE49-F238E27FC236}">
                      <a16:creationId xmlns:a16="http://schemas.microsoft.com/office/drawing/2014/main" id="{1CCF45D5-5C94-EE7D-406B-A829A6914F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28205" y="2086049"/>
                  <a:ext cx="671933" cy="671933"/>
                </a:xfrm>
                <a:prstGeom prst="rect">
                  <a:avLst/>
                </a:prstGeom>
              </p:spPr>
            </p:pic>
            <p:pic>
              <p:nvPicPr>
                <p:cNvPr id="41" name="Picture 40">
                  <a:extLst>
                    <a:ext uri="{FF2B5EF4-FFF2-40B4-BE49-F238E27FC236}">
                      <a16:creationId xmlns:a16="http://schemas.microsoft.com/office/drawing/2014/main" id="{079A7E9D-C449-F1D8-825C-99E1DC0E43F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500763" y="1262375"/>
                  <a:ext cx="990431" cy="1196155"/>
                </a:xfrm>
                <a:prstGeom prst="rect">
                  <a:avLst/>
                </a:prstGeom>
              </p:spPr>
            </p:pic>
          </p:grp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65B274D-389E-01CF-1A48-22E52AF7DA24}"/>
                  </a:ext>
                </a:extLst>
              </p:cNvPr>
              <p:cNvSpPr txBox="1"/>
              <p:nvPr/>
            </p:nvSpPr>
            <p:spPr>
              <a:xfrm>
                <a:off x="991374" y="2861072"/>
                <a:ext cx="1070453" cy="425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ts val="1300"/>
                  </a:lnSpc>
                  <a:spcBef>
                    <a:spcPts val="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389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/>
                  </a:rPr>
                  <a:t>Generator [G]</a:t>
                </a:r>
                <a:endParaRPr kumimoji="0" lang="en-ZA" sz="1200" b="1" i="0" u="none" strike="noStrike" kern="0" cap="none" spc="0" normalizeH="0" baseline="0" noProof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5F3282E-45B7-3816-D214-0E8507F09943}"/>
                </a:ext>
              </a:extLst>
            </p:cNvPr>
            <p:cNvGrpSpPr/>
            <p:nvPr/>
          </p:nvGrpSpPr>
          <p:grpSpPr>
            <a:xfrm>
              <a:off x="5331893" y="1811730"/>
              <a:ext cx="2212419" cy="276999"/>
              <a:chOff x="2158219" y="2199845"/>
              <a:chExt cx="2304174" cy="276999"/>
            </a:xfrm>
          </p:grpSpPr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A81003E4-0715-412C-E9A4-3930E10D5BA7}"/>
                  </a:ext>
                </a:extLst>
              </p:cNvPr>
              <p:cNvCxnSpPr>
                <a:cxnSpLocks/>
                <a:stCxn id="36" idx="1"/>
              </p:cNvCxnSpPr>
              <p:nvPr/>
            </p:nvCxnSpPr>
            <p:spPr>
              <a:xfrm flipV="1">
                <a:off x="2158219" y="2321931"/>
                <a:ext cx="2304174" cy="1641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FCA9958-F825-34A0-1CD3-CD7DF1016167}"/>
                  </a:ext>
                </a:extLst>
              </p:cNvPr>
              <p:cNvSpPr txBox="1"/>
              <p:nvPr/>
            </p:nvSpPr>
            <p:spPr>
              <a:xfrm>
                <a:off x="2158219" y="2199845"/>
                <a:ext cx="1240434" cy="27699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Wheeled energy</a:t>
                </a:r>
                <a:endParaRPr kumimoji="0" lang="en-ZA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3F6BBBB-8269-88DD-A450-8BACB33FC212}"/>
              </a:ext>
            </a:extLst>
          </p:cNvPr>
          <p:cNvGrpSpPr/>
          <p:nvPr/>
        </p:nvGrpSpPr>
        <p:grpSpPr>
          <a:xfrm>
            <a:off x="8436847" y="2015397"/>
            <a:ext cx="3289756" cy="1219161"/>
            <a:chOff x="6327257" y="1010934"/>
            <a:chExt cx="3426190" cy="1219161"/>
          </a:xfrm>
        </p:grpSpPr>
        <p:pic>
          <p:nvPicPr>
            <p:cNvPr id="43" name="Graphic 42" descr="Factory outline">
              <a:extLst>
                <a:ext uri="{FF2B5EF4-FFF2-40B4-BE49-F238E27FC236}">
                  <a16:creationId xmlns:a16="http://schemas.microsoft.com/office/drawing/2014/main" id="{D9A123E0-05C7-FEE9-3061-310BA57D1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551573" y="1288938"/>
              <a:ext cx="1063589" cy="898926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0756F99-56C4-1300-A2E5-1004283D3CCE}"/>
                </a:ext>
              </a:extLst>
            </p:cNvPr>
            <p:cNvSpPr txBox="1"/>
            <p:nvPr/>
          </p:nvSpPr>
          <p:spPr>
            <a:xfrm>
              <a:off x="7878393" y="1953096"/>
              <a:ext cx="577530" cy="27699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PAYS</a:t>
              </a:r>
              <a:endPara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7571DE5-8DE6-0B43-A33E-B6800BEACA6A}"/>
                </a:ext>
              </a:extLst>
            </p:cNvPr>
            <p:cNvGrpSpPr/>
            <p:nvPr/>
          </p:nvGrpSpPr>
          <p:grpSpPr>
            <a:xfrm>
              <a:off x="6327257" y="1495063"/>
              <a:ext cx="2042777" cy="342983"/>
              <a:chOff x="2377083" y="2024485"/>
              <a:chExt cx="2042777" cy="342983"/>
            </a:xfrm>
          </p:grpSpPr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7978123E-54B7-C96D-D0AB-4460B74387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77083" y="2352257"/>
                <a:ext cx="2042777" cy="15211"/>
              </a:xfrm>
              <a:prstGeom prst="straightConnector1">
                <a:avLst/>
              </a:prstGeom>
              <a:ln>
                <a:headEnd type="non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DE35F57-53EA-94A2-5B45-E7399177453A}"/>
                  </a:ext>
                </a:extLst>
              </p:cNvPr>
              <p:cNvSpPr txBox="1"/>
              <p:nvPr/>
            </p:nvSpPr>
            <p:spPr>
              <a:xfrm>
                <a:off x="2445360" y="2024485"/>
                <a:ext cx="756938" cy="276999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CREDIT</a:t>
                </a:r>
                <a:endParaRPr kumimoji="0" lang="en-ZA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7F63402-530B-D49A-9F16-B889484D2826}"/>
                </a:ext>
              </a:extLst>
            </p:cNvPr>
            <p:cNvSpPr txBox="1"/>
            <p:nvPr/>
          </p:nvSpPr>
          <p:spPr>
            <a:xfrm>
              <a:off x="8627287" y="1010934"/>
              <a:ext cx="1126160" cy="425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13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rPr>
                <a:t>Eskom customer</a:t>
              </a:r>
              <a:endParaRPr kumimoji="0" lang="en-ZA" sz="1200" b="1" i="0" u="none" strike="noStrike" kern="0" cap="none" spc="0" normalizeH="0" baseline="0" noProof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E6FBDA45-1CF4-8C03-AA9B-494CDF427CB8}"/>
              </a:ext>
            </a:extLst>
          </p:cNvPr>
          <p:cNvSpPr txBox="1"/>
          <p:nvPr/>
        </p:nvSpPr>
        <p:spPr>
          <a:xfrm>
            <a:off x="7517127" y="1149166"/>
            <a:ext cx="919720" cy="259045"/>
          </a:xfrm>
          <a:prstGeom prst="rect">
            <a:avLst/>
          </a:prstGeom>
          <a:solidFill>
            <a:srgbClr val="0DAF2B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PPA</a:t>
            </a:r>
            <a:endParaRPr kumimoji="0" lang="en-ZA" sz="12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7C9B97B-5B3D-3E34-3DC7-19A94E3847EE}"/>
              </a:ext>
            </a:extLst>
          </p:cNvPr>
          <p:cNvSpPr/>
          <p:nvPr/>
        </p:nvSpPr>
        <p:spPr>
          <a:xfrm>
            <a:off x="10021640" y="3321978"/>
            <a:ext cx="2052939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chemeClr val="accent2"/>
                </a:solidFill>
                <a:latin typeface="Arial"/>
                <a:cs typeface="Arial"/>
              </a:rPr>
              <a:t>Contracts - </a:t>
            </a:r>
            <a:r>
              <a:rPr lang="en-US" sz="1200" b="1" dirty="0" err="1">
                <a:solidFill>
                  <a:schemeClr val="accent2"/>
                </a:solidFill>
                <a:latin typeface="Arial"/>
                <a:cs typeface="Arial"/>
              </a:rPr>
              <a:t>Offtaker</a:t>
            </a:r>
            <a:endParaRPr lang="en-US" sz="1200" dirty="0">
              <a:solidFill>
                <a:schemeClr val="accent2"/>
              </a:solidFill>
              <a:latin typeface="Arial"/>
              <a:cs typeface="Arial"/>
            </a:endParaRPr>
          </a:p>
          <a:p>
            <a:pPr marL="96439" indent="-96439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Arial"/>
                <a:cs typeface="Arial"/>
              </a:rPr>
              <a:t>ESA</a:t>
            </a:r>
          </a:p>
          <a:p>
            <a:pPr marL="96439" indent="-96439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Arial"/>
                <a:cs typeface="Arial"/>
              </a:rPr>
              <a:t>Gen-Wheeling amendment</a:t>
            </a:r>
          </a:p>
          <a:p>
            <a:pPr>
              <a:defRPr/>
            </a:pPr>
            <a:endParaRPr lang="en-US" sz="1200" b="1" dirty="0">
              <a:solidFill>
                <a:schemeClr val="accent2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US" sz="1200" b="1" dirty="0">
                <a:solidFill>
                  <a:schemeClr val="accent2"/>
                </a:solidFill>
                <a:latin typeface="Arial"/>
                <a:cs typeface="Arial"/>
              </a:rPr>
              <a:t>Tariff for load charges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dirty="0" err="1">
                <a:latin typeface="Arial"/>
                <a:cs typeface="Arial"/>
              </a:rPr>
              <a:t>Megaflex</a:t>
            </a:r>
            <a:endParaRPr lang="en-US" sz="1200" dirty="0">
              <a:latin typeface="Arial"/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dirty="0" err="1">
                <a:latin typeface="Arial"/>
                <a:cs typeface="Arial"/>
              </a:rPr>
              <a:t>Miniflex</a:t>
            </a:r>
            <a:endParaRPr lang="en-US" sz="1200" dirty="0">
              <a:latin typeface="Arial"/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dirty="0" err="1">
                <a:latin typeface="Arial"/>
                <a:cs typeface="Arial"/>
              </a:rPr>
              <a:t>Ruraflex</a:t>
            </a:r>
            <a:endParaRPr lang="en-US" sz="1200" dirty="0">
              <a:latin typeface="Arial"/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Arial"/>
                <a:cs typeface="Arial"/>
              </a:rPr>
              <a:t>Municflex</a:t>
            </a:r>
          </a:p>
          <a:p>
            <a:pPr>
              <a:defRPr/>
            </a:pPr>
            <a:endParaRPr lang="en-US" sz="1200" b="1" dirty="0">
              <a:solidFill>
                <a:schemeClr val="accent2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US" sz="1200" b="1" dirty="0">
                <a:solidFill>
                  <a:schemeClr val="accent2"/>
                </a:solidFill>
                <a:latin typeface="Arial"/>
                <a:cs typeface="Arial"/>
              </a:rPr>
              <a:t>Tariff for crediting energy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Arial"/>
                <a:cs typeface="Arial"/>
              </a:rPr>
              <a:t>Gen Wheeling</a:t>
            </a:r>
          </a:p>
          <a:p>
            <a:pPr>
              <a:defRPr/>
            </a:pPr>
            <a:endParaRPr lang="en-US" sz="1200" dirty="0">
              <a:latin typeface="Arial"/>
              <a:cs typeface="Arial"/>
            </a:endParaRPr>
          </a:p>
          <a:p>
            <a:pPr>
              <a:defRPr/>
            </a:pPr>
            <a:endParaRPr lang="en-US" sz="1100" dirty="0">
              <a:latin typeface="Arial"/>
              <a:cs typeface="Arial"/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DC0FD4E7-3C70-650C-545A-D0C8349727C6}"/>
              </a:ext>
            </a:extLst>
          </p:cNvPr>
          <p:cNvSpPr/>
          <p:nvPr/>
        </p:nvSpPr>
        <p:spPr>
          <a:xfrm rot="16200000">
            <a:off x="7704812" y="-1171932"/>
            <a:ext cx="544350" cy="5714292"/>
          </a:xfrm>
          <a:prstGeom prst="rightBrace">
            <a:avLst>
              <a:gd name="adj1" fmla="val 0"/>
              <a:gd name="adj2" fmla="val 49626"/>
            </a:avLst>
          </a:prstGeom>
          <a:ln w="19050">
            <a:solidFill>
              <a:srgbClr val="0DAF2B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9828067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A1AC95-F260-B1F9-D1F3-F79601740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F65D83-13DD-743E-69D3-76603E98D9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9000"/>
          </a:blip>
          <a:srcRect l="35171" t="2997" r="26730" b="10222"/>
          <a:stretch/>
        </p:blipFill>
        <p:spPr>
          <a:xfrm>
            <a:off x="-11482" y="964640"/>
            <a:ext cx="4381476" cy="589335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286ACA-00D2-D736-71BE-3F6FC8C51D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</a:pPr>
            <a:fld id="{7764BE50-D5DC-4E03-A5BC-7EA56BB0DC49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67586" name="Title 1">
            <a:extLst>
              <a:ext uri="{FF2B5EF4-FFF2-40B4-BE49-F238E27FC236}">
                <a16:creationId xmlns:a16="http://schemas.microsoft.com/office/drawing/2014/main" id="{6CB4CA7F-51C2-B94B-D5B1-7823128674B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14313"/>
            <a:ext cx="9820531" cy="6667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Wheeling tariffs and contracts</a:t>
            </a:r>
            <a:br>
              <a:rPr lang="en-ZA" altLang="en-US" sz="3200" b="1" dirty="0"/>
            </a:br>
            <a:r>
              <a:rPr lang="en-ZA" altLang="en-US" sz="2300" dirty="0"/>
              <a:t>Wheeling from the Eskom grid to a customer in a municipal licensed area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72A3FD-A942-EE4D-2734-85B0B5AB555F}"/>
              </a:ext>
            </a:extLst>
          </p:cNvPr>
          <p:cNvSpPr txBox="1"/>
          <p:nvPr/>
        </p:nvSpPr>
        <p:spPr>
          <a:xfrm>
            <a:off x="32539" y="1279688"/>
            <a:ext cx="4072101" cy="4431983"/>
          </a:xfrm>
          <a:prstGeom prst="rect">
            <a:avLst/>
          </a:prstGeom>
          <a:solidFill>
            <a:srgbClr val="96BED6">
              <a:alpha val="55000"/>
            </a:srgbClr>
          </a:solidFill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The generator requires an Eskom Gen DUOS service agreement (SA).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The Municipality must give consent for the wheeling transaction (consent letter from the Municipality to be provided to Eskom)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The wheeled energy credit will be provided to the municipality, the Municipality will then credit the offtaker.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The Gen-wheeling SA is loaded on the Municipal account.</a:t>
            </a:r>
            <a:endParaRPr lang="en-ZA" b="1" dirty="0">
              <a:solidFill>
                <a:schemeClr val="bg1"/>
              </a:solidFill>
            </a:endParaRPr>
          </a:p>
        </p:txBody>
      </p:sp>
      <p:grpSp>
        <p:nvGrpSpPr>
          <p:cNvPr id="67584" name="Group 67583">
            <a:extLst>
              <a:ext uri="{FF2B5EF4-FFF2-40B4-BE49-F238E27FC236}">
                <a16:creationId xmlns:a16="http://schemas.microsoft.com/office/drawing/2014/main" id="{6FB29AD6-6B40-A828-DF4C-24C11A80A882}"/>
              </a:ext>
            </a:extLst>
          </p:cNvPr>
          <p:cNvGrpSpPr/>
          <p:nvPr/>
        </p:nvGrpSpPr>
        <p:grpSpPr>
          <a:xfrm>
            <a:off x="4414014" y="1076578"/>
            <a:ext cx="7219185" cy="5279772"/>
            <a:chOff x="5277018" y="883538"/>
            <a:chExt cx="5043122" cy="3820650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90EDFBDB-F48A-3B91-22AE-6EFBDE113150}"/>
                </a:ext>
              </a:extLst>
            </p:cNvPr>
            <p:cNvSpPr/>
            <p:nvPr/>
          </p:nvSpPr>
          <p:spPr>
            <a:xfrm>
              <a:off x="6347580" y="2840949"/>
              <a:ext cx="3972560" cy="1863239"/>
            </a:xfrm>
            <a:prstGeom prst="rect">
              <a:avLst/>
            </a:prstGeom>
            <a:solidFill>
              <a:srgbClr val="96BED6">
                <a:alpha val="32000"/>
              </a:srgbClr>
            </a:solidFill>
            <a:ln w="3175">
              <a:solidFill>
                <a:srgbClr val="96BED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B2AA1F66-36AE-BC66-9B99-060404641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7018" y="883538"/>
              <a:ext cx="4994742" cy="3637645"/>
            </a:xfrm>
            <a:prstGeom prst="rect">
              <a:avLst/>
            </a:prstGeom>
          </p:spPr>
        </p:pic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260BAA35-FE91-A52B-7B34-7814ABC16B58}"/>
              </a:ext>
            </a:extLst>
          </p:cNvPr>
          <p:cNvSpPr txBox="1"/>
          <p:nvPr/>
        </p:nvSpPr>
        <p:spPr>
          <a:xfrm>
            <a:off x="4843229" y="3619565"/>
            <a:ext cx="1569294" cy="738664"/>
          </a:xfrm>
          <a:prstGeom prst="homePlate">
            <a:avLst>
              <a:gd name="adj" fmla="val 28432"/>
            </a:avLst>
          </a:prstGeom>
          <a:solidFill>
            <a:srgbClr val="0DAF2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Wheeling to a Municipal customer</a:t>
            </a:r>
            <a:endParaRPr kumimoji="0" lang="en-ZA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041843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5C8250-11E2-FEE4-BE82-66CEA8AD4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Gen-Wheeling tariff </a:t>
            </a:r>
            <a:br>
              <a:rPr lang="en-US" sz="3200" b="1" dirty="0"/>
            </a:br>
            <a:r>
              <a:rPr lang="en-US" sz="2000" dirty="0"/>
              <a:t>FY2026 Tariff</a:t>
            </a:r>
            <a:endParaRPr lang="en-Z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DB36FC-B201-74A6-D291-9C782C8A154D}"/>
              </a:ext>
            </a:extLst>
          </p:cNvPr>
          <p:cNvSpPr txBox="1"/>
          <p:nvPr/>
        </p:nvSpPr>
        <p:spPr>
          <a:xfrm>
            <a:off x="243374" y="6277302"/>
            <a:ext cx="10244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>
                <a:latin typeface="Arial" charset="0"/>
                <a:cs typeface="Arial" charset="0"/>
              </a:rPr>
              <a:t>Please refer to Eskom website </a:t>
            </a:r>
            <a:r>
              <a:rPr lang="en-US" sz="1400" i="1" dirty="0">
                <a:latin typeface="Arial" charset="0"/>
                <a:cs typeface="Arial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www.eskom.co.za/tariffs</a:t>
            </a:r>
            <a:r>
              <a:rPr lang="en-US" sz="1400" i="1" dirty="0">
                <a:latin typeface="Arial" charset="0"/>
                <a:cs typeface="Arial" charset="0"/>
              </a:rPr>
              <a:t> for Eskom latest schedule of standard prices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>
                <a:latin typeface="Arial" charset="0"/>
                <a:cs typeface="Arial" charset="0"/>
              </a:rPr>
              <a:t>Note: Eskom may from time to time amend the its tariffs subject to NERSA approval.</a:t>
            </a:r>
          </a:p>
        </p:txBody>
      </p:sp>
      <p:pic>
        <p:nvPicPr>
          <p:cNvPr id="12" name="Content Placeholder 11" descr="A black and white document with text&#10;&#10;Description automatically generated">
            <a:extLst>
              <a:ext uri="{FF2B5EF4-FFF2-40B4-BE49-F238E27FC236}">
                <a16:creationId xmlns:a16="http://schemas.microsoft.com/office/drawing/2014/main" id="{A185058A-657B-F50A-9646-1B274E5392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99" y="1046376"/>
            <a:ext cx="8609989" cy="4989019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A31E86-F006-7EBB-9187-0606E7AFD9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B1497D-D85C-49F0-B0C9-9C5FED4EAE9E}" type="slidenum">
              <a:rPr lang="en-ZA" smtClean="0"/>
              <a:pPr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09333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>
            <a:extLst>
              <a:ext uri="{FF2B5EF4-FFF2-40B4-BE49-F238E27FC236}">
                <a16:creationId xmlns:a16="http://schemas.microsoft.com/office/drawing/2014/main" id="{BE1BF4E9-3EAD-9901-A4C3-79EF74004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695" y="4250256"/>
            <a:ext cx="5499991" cy="14624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790F9F-5153-E7CA-DA47-D6BE4D256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0" y="198694"/>
            <a:ext cx="9511777" cy="666000"/>
          </a:xfrm>
        </p:spPr>
        <p:txBody>
          <a:bodyPr/>
          <a:lstStyle/>
          <a:p>
            <a:r>
              <a:rPr lang="en-US" sz="3200" b="1" dirty="0"/>
              <a:t>Wheeling bill examples</a:t>
            </a:r>
            <a:endParaRPr lang="en-ZA" sz="3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52C9A7-6561-903C-1C8F-8ACA36AD4F51}"/>
              </a:ext>
            </a:extLst>
          </p:cNvPr>
          <p:cNvSpPr txBox="1"/>
          <p:nvPr/>
        </p:nvSpPr>
        <p:spPr>
          <a:xfrm>
            <a:off x="5629274" y="1109663"/>
            <a:ext cx="3460145" cy="2769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US" sz="1200"/>
              <a:t>Normal load tariff charges for the load account</a:t>
            </a:r>
            <a:endParaRPr lang="en-ZA" sz="1200" err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E5F163-E43F-A5B2-7B33-4DE7FB13D724}"/>
              </a:ext>
            </a:extLst>
          </p:cNvPr>
          <p:cNvSpPr txBox="1"/>
          <p:nvPr/>
        </p:nvSpPr>
        <p:spPr>
          <a:xfrm>
            <a:off x="5629274" y="3914355"/>
            <a:ext cx="5086350" cy="2769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US" sz="1200" dirty="0"/>
              <a:t>Credit for wheeled energy provided under a separate Gen wheeling tariff</a:t>
            </a:r>
            <a:endParaRPr lang="en-ZA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6E63A8-341A-A2DA-FB4A-D21CE638035F}"/>
              </a:ext>
            </a:extLst>
          </p:cNvPr>
          <p:cNvSpPr txBox="1"/>
          <p:nvPr/>
        </p:nvSpPr>
        <p:spPr>
          <a:xfrm>
            <a:off x="419100" y="1514670"/>
            <a:ext cx="3590926" cy="2769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US" sz="1200"/>
              <a:t>Generator use of system under Gen-DUOS tariff</a:t>
            </a:r>
            <a:endParaRPr lang="en-ZA" sz="1200" err="1"/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24780439-3484-AB06-C89C-49BDA7ECD68E}"/>
              </a:ext>
            </a:extLst>
          </p:cNvPr>
          <p:cNvCxnSpPr>
            <a:cxnSpLocks/>
          </p:cNvCxnSpPr>
          <p:nvPr/>
        </p:nvCxnSpPr>
        <p:spPr>
          <a:xfrm>
            <a:off x="342903" y="2343150"/>
            <a:ext cx="5286371" cy="2785529"/>
          </a:xfrm>
          <a:prstGeom prst="bentConnector3">
            <a:avLst>
              <a:gd name="adj1" fmla="val -3333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36E6713-1AEA-50B9-01EE-695F8BD42DD0}"/>
              </a:ext>
            </a:extLst>
          </p:cNvPr>
          <p:cNvSpPr txBox="1"/>
          <p:nvPr/>
        </p:nvSpPr>
        <p:spPr>
          <a:xfrm>
            <a:off x="247756" y="4484192"/>
            <a:ext cx="3514016" cy="461665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US" sz="1200">
                <a:solidFill>
                  <a:schemeClr val="bg1"/>
                </a:solidFill>
              </a:rPr>
              <a:t>Energy produced by a private generator is credited under a separate Gen-wheeling tariff</a:t>
            </a:r>
            <a:endParaRPr lang="en-ZA" sz="1200" err="1">
              <a:solidFill>
                <a:schemeClr val="bg1"/>
              </a:solidFill>
            </a:endParaRPr>
          </a:p>
        </p:txBody>
      </p:sp>
      <p:sp>
        <p:nvSpPr>
          <p:cNvPr id="56" name="Rectangular Callout 6">
            <a:extLst>
              <a:ext uri="{FF2B5EF4-FFF2-40B4-BE49-F238E27FC236}">
                <a16:creationId xmlns:a16="http://schemas.microsoft.com/office/drawing/2014/main" id="{E30B42AC-6325-AAA0-E04B-0B133F4FE663}"/>
              </a:ext>
            </a:extLst>
          </p:cNvPr>
          <p:cNvSpPr/>
          <p:nvPr/>
        </p:nvSpPr>
        <p:spPr>
          <a:xfrm>
            <a:off x="10303184" y="4253537"/>
            <a:ext cx="1689845" cy="529633"/>
          </a:xfrm>
          <a:prstGeom prst="wedgeRectCallout">
            <a:avLst>
              <a:gd name="adj1" fmla="val -199925"/>
              <a:gd name="adj2" fmla="val 86690"/>
            </a:avLst>
          </a:prstGeom>
          <a:solidFill>
            <a:schemeClr val="tx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Only additional charge raised is the Admin charges</a:t>
            </a:r>
            <a:endParaRPr lang="en-ZA" sz="1200"/>
          </a:p>
        </p:txBody>
      </p:sp>
      <p:sp>
        <p:nvSpPr>
          <p:cNvPr id="57" name="Rounded Rectangle 7">
            <a:extLst>
              <a:ext uri="{FF2B5EF4-FFF2-40B4-BE49-F238E27FC236}">
                <a16:creationId xmlns:a16="http://schemas.microsoft.com/office/drawing/2014/main" id="{21B97FC7-8A9F-FE1A-1A4A-D10117B1516D}"/>
              </a:ext>
            </a:extLst>
          </p:cNvPr>
          <p:cNvSpPr/>
          <p:nvPr/>
        </p:nvSpPr>
        <p:spPr>
          <a:xfrm>
            <a:off x="5724421" y="4874954"/>
            <a:ext cx="2009879" cy="16323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580276FF-9791-35C1-0623-BF86027C1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695" y="1394429"/>
            <a:ext cx="5924655" cy="226401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F67EE0F8-4D3F-9A64-CD0B-F402D84BF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3" y="1889697"/>
            <a:ext cx="4648197" cy="250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9023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2010/11/19 10:37:05 AM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PUJZfVS7.d8Aqx0sFn4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z9s1FQRQK70D8H52w3U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PUJZfVS7.d8Aqx0sFn4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J7c7QzT92Xgk69G6qK3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J7c7QzT92Xgk69G6qK3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PUJZfVS7.d8Aqx0sFn4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J7c7QzT92Xgk69G6qK3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PUJZfVS7.d8Aqx0sFn4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2010/11/19 10:37:05 AM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2010/11/19 10:37:05 A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z9s1FQRQK70D8H52w3U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z9s1FQRQK70D8H52w3U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J7c7QzT92Xgk69G6qK3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PUJZfVS7.d8Aqx0sFn4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2010/11/19 10:37:05 AM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2010/11/19 10:37:05 AM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z9s1FQRQK70D8H52w3U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J7c7QzT92Xgk69G6qK3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PUJZfVS7.d8Aqx0sFn4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PUJZfVS7.d8Aqx0sFn4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2010/11/19 10:37:05 AM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2010/11/19 10:37:05 A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PUJZfVS7.d8Aqx0sFn4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z9s1FQRQK70D8H52w3U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J7c7QzT92Xgk69G6qK3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PUJZfVS7.d8Aqx0sFn4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J7c7QzT92Xgk69G6qK3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2010/11/19 10:37:05 AM"/>
</p:tagLst>
</file>

<file path=ppt/theme/theme1.xml><?xml version="1.0" encoding="utf-8"?>
<a:theme xmlns:a="http://schemas.openxmlformats.org/drawingml/2006/main" name="Content Slide Master">
  <a:themeElements>
    <a:clrScheme name="Eskom">
      <a:dk1>
        <a:srgbClr val="003896"/>
      </a:dk1>
      <a:lt1>
        <a:srgbClr val="FFFFFF"/>
      </a:lt1>
      <a:dk2>
        <a:srgbClr val="83725B"/>
      </a:dk2>
      <a:lt2>
        <a:srgbClr val="DDDDDD"/>
      </a:lt2>
      <a:accent1>
        <a:srgbClr val="003896"/>
      </a:accent1>
      <a:accent2>
        <a:srgbClr val="9B6D56"/>
      </a:accent2>
      <a:accent3>
        <a:srgbClr val="96330F"/>
      </a:accent3>
      <a:accent4>
        <a:srgbClr val="C97A00"/>
      </a:accent4>
      <a:accent5>
        <a:srgbClr val="598787"/>
      </a:accent5>
      <a:accent6>
        <a:srgbClr val="0DAF2B"/>
      </a:accent6>
      <a:hlink>
        <a:srgbClr val="83725B"/>
      </a:hlink>
      <a:folHlink>
        <a:srgbClr val="C97A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>
          <a:buClr>
            <a:schemeClr val="bg1">
              <a:lumMod val="50000"/>
            </a:schemeClr>
          </a:buClr>
          <a:buFont typeface="Wingdings" panose="05000000000000000000" pitchFamily="2" charset="2"/>
          <a:buChar char="§"/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E5B683E-D731-44A3-995F-FBDD736D6143}" vid="{6AEA1211-FEE5-49DA-A65B-5350B454C766}"/>
    </a:ext>
  </a:extLst>
</a:theme>
</file>

<file path=ppt/theme/theme2.xml><?xml version="1.0" encoding="utf-8"?>
<a:theme xmlns:a="http://schemas.openxmlformats.org/drawingml/2006/main" name="Theme1">
  <a:themeElements>
    <a:clrScheme name="">
      <a:dk1>
        <a:srgbClr val="003896"/>
      </a:dk1>
      <a:lt1>
        <a:srgbClr val="FFFFFF"/>
      </a:lt1>
      <a:dk2>
        <a:srgbClr val="FFFFFF"/>
      </a:dk2>
      <a:lt2>
        <a:srgbClr val="DDDDDD"/>
      </a:lt2>
      <a:accent1>
        <a:srgbClr val="003896"/>
      </a:accent1>
      <a:accent2>
        <a:srgbClr val="83725B"/>
      </a:accent2>
      <a:accent3>
        <a:srgbClr val="FFFFFF"/>
      </a:accent3>
      <a:accent4>
        <a:srgbClr val="002E7F"/>
      </a:accent4>
      <a:accent5>
        <a:srgbClr val="AAAEC9"/>
      </a:accent5>
      <a:accent6>
        <a:srgbClr val="766752"/>
      </a:accent6>
      <a:hlink>
        <a:srgbClr val="83725B"/>
      </a:hlink>
      <a:folHlink>
        <a:srgbClr val="858705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2E7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2E7F"/>
        </a:accent4>
        <a:accent5>
          <a:srgbClr val="DAEDEF"/>
        </a:accent5>
        <a:accent6>
          <a:srgbClr val="2D2D8A"/>
        </a:accent6>
        <a:hlink>
          <a:srgbClr val="83725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2E7F"/>
        </a:accent4>
        <a:accent5>
          <a:srgbClr val="DAEDEF"/>
        </a:accent5>
        <a:accent6>
          <a:srgbClr val="2D2D8A"/>
        </a:accent6>
        <a:hlink>
          <a:srgbClr val="83725B"/>
        </a:hlink>
        <a:folHlink>
          <a:srgbClr val="85870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D011C8F6-9C43-4CCD-8BCD-996C75CEDE97}" vid="{6E18CBF0-BB44-4E61-9F0C-574CCC26B3A0}"/>
    </a:ext>
  </a:extLst>
</a:theme>
</file>

<file path=ppt/theme/theme3.xml><?xml version="1.0" encoding="utf-8"?>
<a:theme xmlns:a="http://schemas.openxmlformats.org/drawingml/2006/main" name="1_Default Design">
  <a:themeElements>
    <a:clrScheme name="">
      <a:dk1>
        <a:srgbClr val="003896"/>
      </a:dk1>
      <a:lt1>
        <a:srgbClr val="FFFFFF"/>
      </a:lt1>
      <a:dk2>
        <a:srgbClr val="FFFFFF"/>
      </a:dk2>
      <a:lt2>
        <a:srgbClr val="DDDDDD"/>
      </a:lt2>
      <a:accent1>
        <a:srgbClr val="003896"/>
      </a:accent1>
      <a:accent2>
        <a:srgbClr val="83725B"/>
      </a:accent2>
      <a:accent3>
        <a:srgbClr val="FFFFFF"/>
      </a:accent3>
      <a:accent4>
        <a:srgbClr val="002E7F"/>
      </a:accent4>
      <a:accent5>
        <a:srgbClr val="AAAEC9"/>
      </a:accent5>
      <a:accent6>
        <a:srgbClr val="766752"/>
      </a:accent6>
      <a:hlink>
        <a:srgbClr val="83725B"/>
      </a:hlink>
      <a:folHlink>
        <a:srgbClr val="858705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2E7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2E7F"/>
        </a:accent4>
        <a:accent5>
          <a:srgbClr val="DAEDEF"/>
        </a:accent5>
        <a:accent6>
          <a:srgbClr val="2D2D8A"/>
        </a:accent6>
        <a:hlink>
          <a:srgbClr val="83725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2E7F"/>
        </a:accent4>
        <a:accent5>
          <a:srgbClr val="DAEDEF"/>
        </a:accent5>
        <a:accent6>
          <a:srgbClr val="2D2D8A"/>
        </a:accent6>
        <a:hlink>
          <a:srgbClr val="83725B"/>
        </a:hlink>
        <a:folHlink>
          <a:srgbClr val="85870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Eskom Wide">
      <a:dk1>
        <a:srgbClr val="003896"/>
      </a:dk1>
      <a:lt1>
        <a:srgbClr val="FFFFFF"/>
      </a:lt1>
      <a:dk2>
        <a:srgbClr val="83725B"/>
      </a:dk2>
      <a:lt2>
        <a:srgbClr val="DDDDDD"/>
      </a:lt2>
      <a:accent1>
        <a:srgbClr val="003896"/>
      </a:accent1>
      <a:accent2>
        <a:srgbClr val="9B6D56"/>
      </a:accent2>
      <a:accent3>
        <a:srgbClr val="96330F"/>
      </a:accent3>
      <a:accent4>
        <a:srgbClr val="C97A00"/>
      </a:accent4>
      <a:accent5>
        <a:srgbClr val="598787"/>
      </a:accent5>
      <a:accent6>
        <a:srgbClr val="858705"/>
      </a:accent6>
      <a:hlink>
        <a:srgbClr val="83725B"/>
      </a:hlink>
      <a:folHlink>
        <a:srgbClr val="C97A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>
          <a:buClr>
            <a:schemeClr val="bg1">
              <a:lumMod val="50000"/>
            </a:schemeClr>
          </a:buClr>
          <a:buFont typeface="Wingdings" panose="05000000000000000000" pitchFamily="2" charset="2"/>
          <a:buChar char="§"/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kom Widescreen_Without Visuals" id="{A8DDC17B-1581-4D7F-8C14-7723306C0474}" vid="{AABB89EC-0ED7-46E8-A361-2FD02679C18D}"/>
    </a:ext>
  </a:extLst>
</a:theme>
</file>

<file path=ppt/theme/theme5.xml><?xml version="1.0" encoding="utf-8"?>
<a:theme xmlns:a="http://schemas.openxmlformats.org/drawingml/2006/main" name="2_Default Design">
  <a:themeElements>
    <a:clrScheme name="">
      <a:dk1>
        <a:srgbClr val="003896"/>
      </a:dk1>
      <a:lt1>
        <a:srgbClr val="FFFFFF"/>
      </a:lt1>
      <a:dk2>
        <a:srgbClr val="FFFFFF"/>
      </a:dk2>
      <a:lt2>
        <a:srgbClr val="DDDDDD"/>
      </a:lt2>
      <a:accent1>
        <a:srgbClr val="003896"/>
      </a:accent1>
      <a:accent2>
        <a:srgbClr val="83725B"/>
      </a:accent2>
      <a:accent3>
        <a:srgbClr val="FFFFFF"/>
      </a:accent3>
      <a:accent4>
        <a:srgbClr val="002E7F"/>
      </a:accent4>
      <a:accent5>
        <a:srgbClr val="AAAEC9"/>
      </a:accent5>
      <a:accent6>
        <a:srgbClr val="766752"/>
      </a:accent6>
      <a:hlink>
        <a:srgbClr val="83725B"/>
      </a:hlink>
      <a:folHlink>
        <a:srgbClr val="858705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2E7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2E7F"/>
        </a:accent4>
        <a:accent5>
          <a:srgbClr val="DAEDEF"/>
        </a:accent5>
        <a:accent6>
          <a:srgbClr val="2D2D8A"/>
        </a:accent6>
        <a:hlink>
          <a:srgbClr val="83725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2E7F"/>
        </a:accent4>
        <a:accent5>
          <a:srgbClr val="DAEDEF"/>
        </a:accent5>
        <a:accent6>
          <a:srgbClr val="2D2D8A"/>
        </a:accent6>
        <a:hlink>
          <a:srgbClr val="83725B"/>
        </a:hlink>
        <a:folHlink>
          <a:srgbClr val="85870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Default Design">
  <a:themeElements>
    <a:clrScheme name="">
      <a:dk1>
        <a:srgbClr val="003896"/>
      </a:dk1>
      <a:lt1>
        <a:srgbClr val="FFFFFF"/>
      </a:lt1>
      <a:dk2>
        <a:srgbClr val="FFFFFF"/>
      </a:dk2>
      <a:lt2>
        <a:srgbClr val="DDDDDD"/>
      </a:lt2>
      <a:accent1>
        <a:srgbClr val="003896"/>
      </a:accent1>
      <a:accent2>
        <a:srgbClr val="83725B"/>
      </a:accent2>
      <a:accent3>
        <a:srgbClr val="FFFFFF"/>
      </a:accent3>
      <a:accent4>
        <a:srgbClr val="002E7F"/>
      </a:accent4>
      <a:accent5>
        <a:srgbClr val="AAAEC9"/>
      </a:accent5>
      <a:accent6>
        <a:srgbClr val="766752"/>
      </a:accent6>
      <a:hlink>
        <a:srgbClr val="83725B"/>
      </a:hlink>
      <a:folHlink>
        <a:srgbClr val="858705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2E7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2E7F"/>
        </a:accent4>
        <a:accent5>
          <a:srgbClr val="DAEDEF"/>
        </a:accent5>
        <a:accent6>
          <a:srgbClr val="2D2D8A"/>
        </a:accent6>
        <a:hlink>
          <a:srgbClr val="83725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2E7F"/>
        </a:accent4>
        <a:accent5>
          <a:srgbClr val="DAEDEF"/>
        </a:accent5>
        <a:accent6>
          <a:srgbClr val="2D2D8A"/>
        </a:accent6>
        <a:hlink>
          <a:srgbClr val="83725B"/>
        </a:hlink>
        <a:folHlink>
          <a:srgbClr val="85870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Default Design">
  <a:themeElements>
    <a:clrScheme name="">
      <a:dk1>
        <a:srgbClr val="003896"/>
      </a:dk1>
      <a:lt1>
        <a:srgbClr val="FFFFFF"/>
      </a:lt1>
      <a:dk2>
        <a:srgbClr val="FFFFFF"/>
      </a:dk2>
      <a:lt2>
        <a:srgbClr val="DDDDDD"/>
      </a:lt2>
      <a:accent1>
        <a:srgbClr val="003896"/>
      </a:accent1>
      <a:accent2>
        <a:srgbClr val="83725B"/>
      </a:accent2>
      <a:accent3>
        <a:srgbClr val="FFFFFF"/>
      </a:accent3>
      <a:accent4>
        <a:srgbClr val="002E7F"/>
      </a:accent4>
      <a:accent5>
        <a:srgbClr val="AAAEC9"/>
      </a:accent5>
      <a:accent6>
        <a:srgbClr val="766752"/>
      </a:accent6>
      <a:hlink>
        <a:srgbClr val="83725B"/>
      </a:hlink>
      <a:folHlink>
        <a:srgbClr val="858705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2E7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2E7F"/>
        </a:accent4>
        <a:accent5>
          <a:srgbClr val="DAEDEF"/>
        </a:accent5>
        <a:accent6>
          <a:srgbClr val="2D2D8A"/>
        </a:accent6>
        <a:hlink>
          <a:srgbClr val="83725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2E7F"/>
        </a:accent4>
        <a:accent5>
          <a:srgbClr val="DAEDEF"/>
        </a:accent5>
        <a:accent6>
          <a:srgbClr val="2D2D8A"/>
        </a:accent6>
        <a:hlink>
          <a:srgbClr val="83725B"/>
        </a:hlink>
        <a:folHlink>
          <a:srgbClr val="85870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3896"/>
    </a:dk1>
    <a:lt1>
      <a:srgbClr val="FFFFFF"/>
    </a:lt1>
    <a:dk2>
      <a:srgbClr val="FFFFFF"/>
    </a:dk2>
    <a:lt2>
      <a:srgbClr val="DDDDDD"/>
    </a:lt2>
    <a:accent1>
      <a:srgbClr val="003896"/>
    </a:accent1>
    <a:accent2>
      <a:srgbClr val="83725B"/>
    </a:accent2>
    <a:accent3>
      <a:srgbClr val="FFFFFF"/>
    </a:accent3>
    <a:accent4>
      <a:srgbClr val="002E7F"/>
    </a:accent4>
    <a:accent5>
      <a:srgbClr val="AAAEC9"/>
    </a:accent5>
    <a:accent6>
      <a:srgbClr val="766752"/>
    </a:accent6>
    <a:hlink>
      <a:srgbClr val="83725B"/>
    </a:hlink>
    <a:folHlink>
      <a:srgbClr val="858705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3896"/>
    </a:dk1>
    <a:lt1>
      <a:srgbClr val="FFFFFF"/>
    </a:lt1>
    <a:dk2>
      <a:srgbClr val="FFFFFF"/>
    </a:dk2>
    <a:lt2>
      <a:srgbClr val="DDDDDD"/>
    </a:lt2>
    <a:accent1>
      <a:srgbClr val="003896"/>
    </a:accent1>
    <a:accent2>
      <a:srgbClr val="83725B"/>
    </a:accent2>
    <a:accent3>
      <a:srgbClr val="FFFFFF"/>
    </a:accent3>
    <a:accent4>
      <a:srgbClr val="002E7F"/>
    </a:accent4>
    <a:accent5>
      <a:srgbClr val="AAAEC9"/>
    </a:accent5>
    <a:accent6>
      <a:srgbClr val="766752"/>
    </a:accent6>
    <a:hlink>
      <a:srgbClr val="83725B"/>
    </a:hlink>
    <a:folHlink>
      <a:srgbClr val="858705"/>
    </a:folHlink>
  </a:clrScheme>
</a:themeOverride>
</file>

<file path=ppt/theme/themeOverride3.xml><?xml version="1.0" encoding="utf-8"?>
<a:themeOverride xmlns:a="http://schemas.openxmlformats.org/drawingml/2006/main">
  <a:clrScheme name="Eskom Wide">
    <a:dk1>
      <a:srgbClr val="003896"/>
    </a:dk1>
    <a:lt1>
      <a:srgbClr val="FFFFFF"/>
    </a:lt1>
    <a:dk2>
      <a:srgbClr val="83725B"/>
    </a:dk2>
    <a:lt2>
      <a:srgbClr val="DDDDDD"/>
    </a:lt2>
    <a:accent1>
      <a:srgbClr val="003896"/>
    </a:accent1>
    <a:accent2>
      <a:srgbClr val="9B6D56"/>
    </a:accent2>
    <a:accent3>
      <a:srgbClr val="96330F"/>
    </a:accent3>
    <a:accent4>
      <a:srgbClr val="C97A00"/>
    </a:accent4>
    <a:accent5>
      <a:srgbClr val="598787"/>
    </a:accent5>
    <a:accent6>
      <a:srgbClr val="858705"/>
    </a:accent6>
    <a:hlink>
      <a:srgbClr val="83725B"/>
    </a:hlink>
    <a:folHlink>
      <a:srgbClr val="C97A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4DBB5DEBAC2C4F863A4AC18978722D" ma:contentTypeVersion="14" ma:contentTypeDescription="Create a new document." ma:contentTypeScope="" ma:versionID="bb21512825172335b1b391c7be83f6eb">
  <xsd:schema xmlns:xsd="http://www.w3.org/2001/XMLSchema" xmlns:xs="http://www.w3.org/2001/XMLSchema" xmlns:p="http://schemas.microsoft.com/office/2006/metadata/properties" xmlns:ns2="4efed9b1-1c9e-4d15-bbe0-b7b819c88069" xmlns:ns3="485827c2-f495-4d19-952f-5e9b6f9e0b50" targetNamespace="http://schemas.microsoft.com/office/2006/metadata/properties" ma:root="true" ma:fieldsID="44b9ee9e4ce576eae61d236d977c6ce1" ns2:_="" ns3:_="">
    <xsd:import namespace="4efed9b1-1c9e-4d15-bbe0-b7b819c88069"/>
    <xsd:import namespace="485827c2-f495-4d19-952f-5e9b6f9e0b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fed9b1-1c9e-4d15-bbe0-b7b819c880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e5fa3029-581b-4330-9c67-5ed5a891ea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5827c2-f495-4d19-952f-5e9b6f9e0b5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451f00e-29d0-4b84-812d-fad0dd43f1d5}" ma:internalName="TaxCatchAll" ma:showField="CatchAllData" ma:web="485827c2-f495-4d19-952f-5e9b6f9e0b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85827c2-f495-4d19-952f-5e9b6f9e0b50" xsi:nil="true"/>
    <lcf76f155ced4ddcb4097134ff3c332f xmlns="4efed9b1-1c9e-4d15-bbe0-b7b819c8806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EA031EA-53D5-474F-8205-0E1513F096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B2D146-2156-4A44-86E0-44CA23A7D9F0}">
  <ds:schemaRefs>
    <ds:schemaRef ds:uri="485827c2-f495-4d19-952f-5e9b6f9e0b50"/>
    <ds:schemaRef ds:uri="4efed9b1-1c9e-4d15-bbe0-b7b819c8806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90325F2-1199-4A7E-B87D-734C0A3EB286}">
  <ds:schemaRefs>
    <ds:schemaRef ds:uri="http://www.w3.org/XML/1998/namespace"/>
    <ds:schemaRef ds:uri="http://schemas.openxmlformats.org/package/2006/metadata/core-properties"/>
    <ds:schemaRef ds:uri="http://purl.org/dc/terms/"/>
    <ds:schemaRef ds:uri="485827c2-f495-4d19-952f-5e9b6f9e0b50"/>
    <ds:schemaRef ds:uri="http://schemas.microsoft.com/office/infopath/2007/PartnerControls"/>
    <ds:schemaRef ds:uri="4efed9b1-1c9e-4d15-bbe0-b7b819c88069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93aedbdc-cc67-4652-aa12-d250a876ae79}" enabled="0" method="" siteId="{93aedbdc-cc67-4652-aa12-d250a876ae7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1774</TotalTime>
  <Words>1592</Words>
  <Application>Microsoft Office PowerPoint</Application>
  <PresentationFormat>Widescreen</PresentationFormat>
  <Paragraphs>259</Paragraphs>
  <Slides>13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Arial</vt:lpstr>
      <vt:lpstr>Arial Nova</vt:lpstr>
      <vt:lpstr>Calibri</vt:lpstr>
      <vt:lpstr>Courier New</vt:lpstr>
      <vt:lpstr>Roboto</vt:lpstr>
      <vt:lpstr>Wingdings</vt:lpstr>
      <vt:lpstr>Content Slide Master</vt:lpstr>
      <vt:lpstr>Theme1</vt:lpstr>
      <vt:lpstr>1_Default Design</vt:lpstr>
      <vt:lpstr>2_Office Theme</vt:lpstr>
      <vt:lpstr>2_Default Design</vt:lpstr>
      <vt:lpstr>7_Default Design</vt:lpstr>
      <vt:lpstr>9_Default Design</vt:lpstr>
      <vt:lpstr>think-cell Slide</vt:lpstr>
      <vt:lpstr>Eskom wheeling service</vt:lpstr>
      <vt:lpstr>What is Wheeling?</vt:lpstr>
      <vt:lpstr>Wheeling – How it works</vt:lpstr>
      <vt:lpstr>Wheeling conditions Connections and contracting</vt:lpstr>
      <vt:lpstr>Wheeling conditions Credits, nominations, forecasts and contract duration</vt:lpstr>
      <vt:lpstr>Wheeling tariffs and contracts</vt:lpstr>
      <vt:lpstr>Wheeling tariffs and contracts Wheeling from the Eskom grid to a customer in a municipal licensed area</vt:lpstr>
      <vt:lpstr>Gen-Wheeling tariff  FY2026 Tariff</vt:lpstr>
      <vt:lpstr>Wheeling bill examples</vt:lpstr>
      <vt:lpstr>Available wheeling transactions</vt:lpstr>
      <vt:lpstr>Available wheeling transactions </vt:lpstr>
      <vt:lpstr>Available wheeling transactions </vt:lpstr>
      <vt:lpstr>End</vt:lpstr>
    </vt:vector>
  </TitlesOfParts>
  <Company>Eskom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Hanlie Smit</dc:creator>
  <cp:lastModifiedBy>Onicah Rantwane</cp:lastModifiedBy>
  <cp:revision>14</cp:revision>
  <dcterms:created xsi:type="dcterms:W3CDTF">2020-01-06T09:48:40Z</dcterms:created>
  <dcterms:modified xsi:type="dcterms:W3CDTF">2025-04-14T12:25:46Z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0x0101008D4DBB5DEBAC2C4F863A4AC18978722D</vt:lpwstr>
  </property>
  <property fmtid="{D5CDD505-2E9C-101B-9397-08002B2CF9AE}" pid="3" name="MediaServiceImageTags">
    <vt:lpwstr/>
  </property>
</Properties>
</file>