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6"/>
  </p:sldMasterIdLst>
  <p:notesMasterIdLst>
    <p:notesMasterId r:id="rId20"/>
  </p:notesMasterIdLst>
  <p:handoutMasterIdLst>
    <p:handoutMasterId r:id="rId21"/>
  </p:handoutMasterIdLst>
  <p:sldIdLst>
    <p:sldId id="734" r:id="rId7"/>
    <p:sldId id="846" r:id="rId8"/>
    <p:sldId id="834" r:id="rId9"/>
    <p:sldId id="835" r:id="rId10"/>
    <p:sldId id="836" r:id="rId11"/>
    <p:sldId id="837" r:id="rId12"/>
    <p:sldId id="838" r:id="rId13"/>
    <p:sldId id="847" r:id="rId14"/>
    <p:sldId id="840" r:id="rId15"/>
    <p:sldId id="841" r:id="rId16"/>
    <p:sldId id="848" r:id="rId17"/>
    <p:sldId id="845" r:id="rId18"/>
    <p:sldId id="833" r:id="rId19"/>
  </p:sldIdLst>
  <p:sldSz cx="9144000" cy="6858000" type="screen4x3"/>
  <p:notesSz cx="10020300" cy="6888163"/>
  <p:defaultTextStyle>
    <a:defPPr>
      <a:defRPr lang="en-ZA"/>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1253">
          <p15:clr>
            <a:srgbClr val="A4A3A4"/>
          </p15:clr>
        </p15:guide>
        <p15:guide id="2" orient="horz" pos="890">
          <p15:clr>
            <a:srgbClr val="A4A3A4"/>
          </p15:clr>
        </p15:guide>
        <p15:guide id="3" orient="horz" pos="3657">
          <p15:clr>
            <a:srgbClr val="A4A3A4"/>
          </p15:clr>
        </p15:guide>
        <p15:guide id="4" orient="horz" pos="1752">
          <p15:clr>
            <a:srgbClr val="A4A3A4"/>
          </p15:clr>
        </p15:guide>
        <p15:guide id="5" orient="horz" pos="4156">
          <p15:clr>
            <a:srgbClr val="A4A3A4"/>
          </p15:clr>
        </p15:guide>
        <p15:guide id="6" orient="horz" pos="3475">
          <p15:clr>
            <a:srgbClr val="A4A3A4"/>
          </p15:clr>
        </p15:guide>
        <p15:guide id="7" pos="5556">
          <p15:clr>
            <a:srgbClr val="A4A3A4"/>
          </p15:clr>
        </p15:guide>
        <p15:guide id="8" pos="5420">
          <p15:clr>
            <a:srgbClr val="A4A3A4"/>
          </p15:clr>
        </p15:guide>
        <p15:guide id="9" pos="340">
          <p15:clr>
            <a:srgbClr val="A4A3A4"/>
          </p15:clr>
        </p15:guide>
        <p15:guide id="10" pos="576">
          <p15:clr>
            <a:srgbClr val="A4A3A4"/>
          </p15:clr>
        </p15:guide>
        <p15:guide id="11" pos="4105">
          <p15:clr>
            <a:srgbClr val="A4A3A4"/>
          </p15:clr>
        </p15:guide>
      </p15:sldGuideLst>
    </p:ext>
    <p:ext uri="{2D200454-40CA-4A62-9FC3-DE9A4176ACB9}">
      <p15:notesGuideLst xmlns:p15="http://schemas.microsoft.com/office/powerpoint/2012/main">
        <p15:guide id="1" orient="horz" pos="2169">
          <p15:clr>
            <a:srgbClr val="A4A3A4"/>
          </p15:clr>
        </p15:guide>
        <p15:guide id="2" pos="3156">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99"/>
    <a:srgbClr val="66FFFF"/>
    <a:srgbClr val="00FF00"/>
    <a:srgbClr val="96330F"/>
    <a:srgbClr val="83725B"/>
    <a:srgbClr val="003896"/>
    <a:srgbClr val="B2B2B2"/>
    <a:srgbClr val="C0C0C0"/>
    <a:srgbClr val="EAEAEA"/>
    <a:srgbClr val="C97A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644" autoAdjust="0"/>
    <p:restoredTop sz="96395" autoAdjust="0"/>
  </p:normalViewPr>
  <p:slideViewPr>
    <p:cSldViewPr snapToObjects="1">
      <p:cViewPr varScale="1">
        <p:scale>
          <a:sx n="111" d="100"/>
          <a:sy n="111" d="100"/>
        </p:scale>
        <p:origin x="1788" y="102"/>
      </p:cViewPr>
      <p:guideLst>
        <p:guide orient="horz" pos="1253"/>
        <p:guide orient="horz" pos="890"/>
        <p:guide orient="horz" pos="3657"/>
        <p:guide orient="horz" pos="1752"/>
        <p:guide orient="horz" pos="4156"/>
        <p:guide orient="horz" pos="3475"/>
        <p:guide pos="5556"/>
        <p:guide pos="5420"/>
        <p:guide pos="340"/>
        <p:guide pos="576"/>
        <p:guide pos="4105"/>
      </p:guideLst>
    </p:cSldViewPr>
  </p:slideViewPr>
  <p:outlineViewPr>
    <p:cViewPr>
      <p:scale>
        <a:sx n="33" d="100"/>
        <a:sy n="33" d="100"/>
      </p:scale>
      <p:origin x="0" y="1632"/>
    </p:cViewPr>
  </p:outlineViewPr>
  <p:notesTextViewPr>
    <p:cViewPr>
      <p:scale>
        <a:sx n="100" d="100"/>
        <a:sy n="100" d="100"/>
      </p:scale>
      <p:origin x="0" y="0"/>
    </p:cViewPr>
  </p:notesTextViewPr>
  <p:sorterViewPr>
    <p:cViewPr>
      <p:scale>
        <a:sx n="66" d="100"/>
        <a:sy n="66" d="100"/>
      </p:scale>
      <p:origin x="0" y="0"/>
    </p:cViewPr>
  </p:sorterViewPr>
  <p:notesViewPr>
    <p:cSldViewPr snapToObjects="1">
      <p:cViewPr varScale="1">
        <p:scale>
          <a:sx n="80" d="100"/>
          <a:sy n="80" d="100"/>
        </p:scale>
        <p:origin x="-1260" y="-90"/>
      </p:cViewPr>
      <p:guideLst>
        <p:guide orient="horz" pos="2169"/>
        <p:guide pos="3156"/>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5.xml"/><Relationship Id="rId24" Type="http://schemas.openxmlformats.org/officeDocument/2006/relationships/theme" Target="theme/theme1.xml"/><Relationship Id="rId5" Type="http://schemas.openxmlformats.org/officeDocument/2006/relationships/customXml" Target="../customXml/item5.xml"/><Relationship Id="rId15" Type="http://schemas.openxmlformats.org/officeDocument/2006/relationships/slide" Target="slides/slide9.xml"/><Relationship Id="rId23"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37602" name="Rectangle 2"/>
          <p:cNvSpPr>
            <a:spLocks noGrp="1" noChangeArrowheads="1"/>
          </p:cNvSpPr>
          <p:nvPr>
            <p:ph type="hdr" sz="quarter"/>
          </p:nvPr>
        </p:nvSpPr>
        <p:spPr bwMode="auto">
          <a:xfrm>
            <a:off x="0" y="0"/>
            <a:ext cx="4341813" cy="344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t" anchorCtr="0" compatLnSpc="1">
            <a:prstTxWarp prst="textNoShape">
              <a:avLst/>
            </a:prstTxWarp>
          </a:bodyPr>
          <a:lstStyle>
            <a:lvl1pPr defTabSz="966788">
              <a:defRPr sz="1300"/>
            </a:lvl1pPr>
          </a:lstStyle>
          <a:p>
            <a:pPr>
              <a:defRPr/>
            </a:pPr>
            <a:endParaRPr lang="en-GB"/>
          </a:p>
        </p:txBody>
      </p:sp>
      <p:sp>
        <p:nvSpPr>
          <p:cNvPr id="537603" name="Rectangle 3"/>
          <p:cNvSpPr>
            <a:spLocks noGrp="1" noChangeArrowheads="1"/>
          </p:cNvSpPr>
          <p:nvPr>
            <p:ph type="dt" sz="quarter" idx="1"/>
          </p:nvPr>
        </p:nvSpPr>
        <p:spPr bwMode="auto">
          <a:xfrm>
            <a:off x="5676900" y="0"/>
            <a:ext cx="4341813" cy="344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t" anchorCtr="0" compatLnSpc="1">
            <a:prstTxWarp prst="textNoShape">
              <a:avLst/>
            </a:prstTxWarp>
          </a:bodyPr>
          <a:lstStyle>
            <a:lvl1pPr algn="r" defTabSz="966788">
              <a:defRPr sz="1300"/>
            </a:lvl1pPr>
          </a:lstStyle>
          <a:p>
            <a:pPr>
              <a:defRPr/>
            </a:pPr>
            <a:endParaRPr lang="en-GB"/>
          </a:p>
        </p:txBody>
      </p:sp>
      <p:sp>
        <p:nvSpPr>
          <p:cNvPr id="537604" name="Rectangle 4"/>
          <p:cNvSpPr>
            <a:spLocks noGrp="1" noChangeArrowheads="1"/>
          </p:cNvSpPr>
          <p:nvPr>
            <p:ph type="ftr" sz="quarter" idx="2"/>
          </p:nvPr>
        </p:nvSpPr>
        <p:spPr bwMode="auto">
          <a:xfrm>
            <a:off x="0" y="6542088"/>
            <a:ext cx="4341813" cy="34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b" anchorCtr="0" compatLnSpc="1">
            <a:prstTxWarp prst="textNoShape">
              <a:avLst/>
            </a:prstTxWarp>
          </a:bodyPr>
          <a:lstStyle>
            <a:lvl1pPr defTabSz="966788">
              <a:defRPr sz="1300"/>
            </a:lvl1pPr>
          </a:lstStyle>
          <a:p>
            <a:pPr>
              <a:defRPr/>
            </a:pPr>
            <a:endParaRPr lang="en-GB"/>
          </a:p>
        </p:txBody>
      </p:sp>
      <p:sp>
        <p:nvSpPr>
          <p:cNvPr id="537605" name="Rectangle 5"/>
          <p:cNvSpPr>
            <a:spLocks noGrp="1" noChangeArrowheads="1"/>
          </p:cNvSpPr>
          <p:nvPr>
            <p:ph type="sldNum" sz="quarter" idx="3"/>
          </p:nvPr>
        </p:nvSpPr>
        <p:spPr bwMode="auto">
          <a:xfrm>
            <a:off x="5676900" y="6542088"/>
            <a:ext cx="4341813" cy="34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b" anchorCtr="0" compatLnSpc="1">
            <a:prstTxWarp prst="textNoShape">
              <a:avLst/>
            </a:prstTxWarp>
          </a:bodyPr>
          <a:lstStyle>
            <a:lvl1pPr algn="r" defTabSz="966788">
              <a:defRPr sz="1300"/>
            </a:lvl1pPr>
          </a:lstStyle>
          <a:p>
            <a:pPr>
              <a:defRPr/>
            </a:pPr>
            <a:fld id="{603596B3-5381-40D6-BC96-B52F29A672FE}" type="slidenum">
              <a:rPr lang="en-GB"/>
              <a:pPr>
                <a:defRPr/>
              </a:pPr>
              <a:t>‹#›</a:t>
            </a:fld>
            <a:endParaRPr lang="en-GB"/>
          </a:p>
        </p:txBody>
      </p:sp>
    </p:spTree>
    <p:extLst>
      <p:ext uri="{BB962C8B-B14F-4D97-AF65-F5344CB8AC3E}">
        <p14:creationId xmlns:p14="http://schemas.microsoft.com/office/powerpoint/2010/main" val="25387202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28386" name="Rectangle 2"/>
          <p:cNvSpPr>
            <a:spLocks noGrp="1" noChangeArrowheads="1"/>
          </p:cNvSpPr>
          <p:nvPr>
            <p:ph type="hdr" sz="quarter"/>
          </p:nvPr>
        </p:nvSpPr>
        <p:spPr bwMode="auto">
          <a:xfrm>
            <a:off x="0" y="0"/>
            <a:ext cx="4341813" cy="344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t" anchorCtr="0" compatLnSpc="1">
            <a:prstTxWarp prst="textNoShape">
              <a:avLst/>
            </a:prstTxWarp>
          </a:bodyPr>
          <a:lstStyle>
            <a:lvl1pPr defTabSz="966788">
              <a:defRPr sz="1300"/>
            </a:lvl1pPr>
          </a:lstStyle>
          <a:p>
            <a:pPr>
              <a:defRPr/>
            </a:pPr>
            <a:endParaRPr lang="en-ZA"/>
          </a:p>
        </p:txBody>
      </p:sp>
      <p:sp>
        <p:nvSpPr>
          <p:cNvPr id="528387" name="Rectangle 3"/>
          <p:cNvSpPr>
            <a:spLocks noGrp="1" noChangeArrowheads="1"/>
          </p:cNvSpPr>
          <p:nvPr>
            <p:ph type="dt" idx="1"/>
          </p:nvPr>
        </p:nvSpPr>
        <p:spPr bwMode="auto">
          <a:xfrm>
            <a:off x="5676900" y="0"/>
            <a:ext cx="4341813" cy="344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t" anchorCtr="0" compatLnSpc="1">
            <a:prstTxWarp prst="textNoShape">
              <a:avLst/>
            </a:prstTxWarp>
          </a:bodyPr>
          <a:lstStyle>
            <a:lvl1pPr algn="r" defTabSz="966788">
              <a:defRPr sz="1300"/>
            </a:lvl1pPr>
          </a:lstStyle>
          <a:p>
            <a:pPr>
              <a:defRPr/>
            </a:pPr>
            <a:endParaRPr lang="en-ZA"/>
          </a:p>
        </p:txBody>
      </p:sp>
      <p:sp>
        <p:nvSpPr>
          <p:cNvPr id="29700" name="Rectangle 4"/>
          <p:cNvSpPr>
            <a:spLocks noGrp="1" noRot="1" noChangeAspect="1" noChangeArrowheads="1" noTextEdit="1"/>
          </p:cNvSpPr>
          <p:nvPr>
            <p:ph type="sldImg" idx="2"/>
          </p:nvPr>
        </p:nvSpPr>
        <p:spPr bwMode="auto">
          <a:xfrm>
            <a:off x="3287713" y="515938"/>
            <a:ext cx="3446462" cy="25844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28389" name="Rectangle 5"/>
          <p:cNvSpPr>
            <a:spLocks noGrp="1" noChangeArrowheads="1"/>
          </p:cNvSpPr>
          <p:nvPr>
            <p:ph type="body" sz="quarter" idx="3"/>
          </p:nvPr>
        </p:nvSpPr>
        <p:spPr bwMode="auto">
          <a:xfrm>
            <a:off x="1001713" y="3271838"/>
            <a:ext cx="8016875" cy="3100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t" anchorCtr="0" compatLnSpc="1">
            <a:prstTxWarp prst="textNoShape">
              <a:avLst/>
            </a:prstTxWarp>
          </a:bodyPr>
          <a:lstStyle/>
          <a:p>
            <a:pPr lvl="0"/>
            <a:r>
              <a:rPr lang="en-ZA" noProof="0" smtClean="0"/>
              <a:t>Click to edit Master text styles</a:t>
            </a:r>
          </a:p>
          <a:p>
            <a:pPr lvl="1"/>
            <a:r>
              <a:rPr lang="en-ZA" noProof="0" smtClean="0"/>
              <a:t>Second level</a:t>
            </a:r>
          </a:p>
          <a:p>
            <a:pPr lvl="2"/>
            <a:r>
              <a:rPr lang="en-ZA" noProof="0" smtClean="0"/>
              <a:t>Third level</a:t>
            </a:r>
          </a:p>
          <a:p>
            <a:pPr lvl="3"/>
            <a:r>
              <a:rPr lang="en-ZA" noProof="0" smtClean="0"/>
              <a:t>Fourth level</a:t>
            </a:r>
          </a:p>
          <a:p>
            <a:pPr lvl="4"/>
            <a:r>
              <a:rPr lang="en-ZA" noProof="0" smtClean="0"/>
              <a:t>Fifth level</a:t>
            </a:r>
          </a:p>
        </p:txBody>
      </p:sp>
      <p:sp>
        <p:nvSpPr>
          <p:cNvPr id="528390" name="Rectangle 6"/>
          <p:cNvSpPr>
            <a:spLocks noGrp="1" noChangeArrowheads="1"/>
          </p:cNvSpPr>
          <p:nvPr>
            <p:ph type="ftr" sz="quarter" idx="4"/>
          </p:nvPr>
        </p:nvSpPr>
        <p:spPr bwMode="auto">
          <a:xfrm>
            <a:off x="0" y="6542088"/>
            <a:ext cx="4341813" cy="34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b" anchorCtr="0" compatLnSpc="1">
            <a:prstTxWarp prst="textNoShape">
              <a:avLst/>
            </a:prstTxWarp>
          </a:bodyPr>
          <a:lstStyle>
            <a:lvl1pPr defTabSz="966788">
              <a:defRPr sz="1300"/>
            </a:lvl1pPr>
          </a:lstStyle>
          <a:p>
            <a:pPr>
              <a:defRPr/>
            </a:pPr>
            <a:endParaRPr lang="en-ZA"/>
          </a:p>
        </p:txBody>
      </p:sp>
      <p:sp>
        <p:nvSpPr>
          <p:cNvPr id="528391" name="Rectangle 7"/>
          <p:cNvSpPr>
            <a:spLocks noGrp="1" noChangeArrowheads="1"/>
          </p:cNvSpPr>
          <p:nvPr>
            <p:ph type="sldNum" sz="quarter" idx="5"/>
          </p:nvPr>
        </p:nvSpPr>
        <p:spPr bwMode="auto">
          <a:xfrm>
            <a:off x="5676900" y="6542088"/>
            <a:ext cx="4341813" cy="34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b" anchorCtr="0" compatLnSpc="1">
            <a:prstTxWarp prst="textNoShape">
              <a:avLst/>
            </a:prstTxWarp>
          </a:bodyPr>
          <a:lstStyle>
            <a:lvl1pPr algn="r" defTabSz="966788">
              <a:defRPr sz="1300"/>
            </a:lvl1pPr>
          </a:lstStyle>
          <a:p>
            <a:pPr>
              <a:defRPr/>
            </a:pPr>
            <a:fld id="{9E5ABD1E-08ED-4223-9BAA-C6471F8EBB32}" type="slidenum">
              <a:rPr lang="en-ZA"/>
              <a:pPr>
                <a:defRPr/>
              </a:pPr>
              <a:t>‹#›</a:t>
            </a:fld>
            <a:endParaRPr lang="en-ZA"/>
          </a:p>
        </p:txBody>
      </p:sp>
    </p:spTree>
    <p:extLst>
      <p:ext uri="{BB962C8B-B14F-4D97-AF65-F5344CB8AC3E}">
        <p14:creationId xmlns:p14="http://schemas.microsoft.com/office/powerpoint/2010/main" val="402589588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Master" Target="../slideMasters/slideMaster1.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150"/>
          <p:cNvGrpSpPr>
            <a:grpSpLocks/>
          </p:cNvGrpSpPr>
          <p:nvPr userDrawn="1"/>
        </p:nvGrpSpPr>
        <p:grpSpPr bwMode="auto">
          <a:xfrm>
            <a:off x="-4763" y="0"/>
            <a:ext cx="9148763" cy="6858000"/>
            <a:chOff x="-3" y="0"/>
            <a:chExt cx="5763" cy="4320"/>
          </a:xfrm>
        </p:grpSpPr>
        <p:pic>
          <p:nvPicPr>
            <p:cNvPr id="5" name="Picture 148" descr="logo small"/>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088" y="326"/>
              <a:ext cx="1352" cy="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91"/>
            <p:cNvSpPr>
              <a:spLocks noChangeArrowheads="1"/>
            </p:cNvSpPr>
            <p:nvPr userDrawn="1"/>
          </p:nvSpPr>
          <p:spPr bwMode="auto">
            <a:xfrm>
              <a:off x="-3" y="0"/>
              <a:ext cx="5763" cy="4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pic>
          <p:nvPicPr>
            <p:cNvPr id="7" name="Picture 23" descr="dd"/>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 y="0"/>
              <a:ext cx="1150"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Oval 101"/>
            <p:cNvSpPr>
              <a:spLocks noChangeArrowheads="1"/>
            </p:cNvSpPr>
            <p:nvPr userDrawn="1"/>
          </p:nvSpPr>
          <p:spPr bwMode="auto">
            <a:xfrm>
              <a:off x="232" y="819"/>
              <a:ext cx="1448" cy="1447"/>
            </a:xfrm>
            <a:prstGeom prst="ellipse">
              <a:avLst/>
            </a:prstGeom>
            <a:solidFill>
              <a:srgbClr val="83725B"/>
            </a:solidFill>
            <a:ln w="9525">
              <a:solidFill>
                <a:srgbClr val="83725B"/>
              </a:solidFill>
              <a:round/>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9" name="Oval 102" descr="coolers"/>
            <p:cNvSpPr>
              <a:spLocks noChangeArrowheads="1"/>
            </p:cNvSpPr>
            <p:nvPr userDrawn="1"/>
          </p:nvSpPr>
          <p:spPr bwMode="auto">
            <a:xfrm>
              <a:off x="275" y="858"/>
              <a:ext cx="1362" cy="1369"/>
            </a:xfrm>
            <a:prstGeom prst="ellipse">
              <a:avLst/>
            </a:prstGeom>
            <a:blipFill dpi="0" rotWithShape="1">
              <a:blip r:embed="rId4"/>
              <a:srcRect/>
              <a:stretch>
                <a:fillRect/>
              </a:stretch>
            </a:blipFill>
            <a:ln>
              <a:noFill/>
            </a:ln>
            <a:extLst>
              <a:ext uri="{91240B29-F687-4F45-9708-019B960494DF}">
                <a14:hiddenLine xmlns:a14="http://schemas.microsoft.com/office/drawing/2010/main" w="9525">
                  <a:solidFill>
                    <a:srgbClr val="83725B"/>
                  </a:solidFill>
                  <a:round/>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0" name="Oval 103"/>
            <p:cNvSpPr>
              <a:spLocks noChangeArrowheads="1"/>
            </p:cNvSpPr>
            <p:nvPr userDrawn="1"/>
          </p:nvSpPr>
          <p:spPr bwMode="auto">
            <a:xfrm>
              <a:off x="217" y="772"/>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1" name="Oval 104"/>
            <p:cNvSpPr>
              <a:spLocks noChangeArrowheads="1"/>
            </p:cNvSpPr>
            <p:nvPr userDrawn="1"/>
          </p:nvSpPr>
          <p:spPr bwMode="auto">
            <a:xfrm>
              <a:off x="162" y="772"/>
              <a:ext cx="1487"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2" name="Oval 105"/>
            <p:cNvSpPr>
              <a:spLocks noChangeArrowheads="1"/>
            </p:cNvSpPr>
            <p:nvPr userDrawn="1"/>
          </p:nvSpPr>
          <p:spPr bwMode="auto">
            <a:xfrm>
              <a:off x="240" y="803"/>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3" name="Oval 106"/>
            <p:cNvSpPr>
              <a:spLocks noChangeArrowheads="1"/>
            </p:cNvSpPr>
            <p:nvPr userDrawn="1"/>
          </p:nvSpPr>
          <p:spPr bwMode="auto">
            <a:xfrm>
              <a:off x="194" y="757"/>
              <a:ext cx="1486" cy="1486"/>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4" name="Oval 107"/>
            <p:cNvSpPr>
              <a:spLocks noChangeArrowheads="1"/>
            </p:cNvSpPr>
            <p:nvPr userDrawn="1"/>
          </p:nvSpPr>
          <p:spPr bwMode="auto">
            <a:xfrm>
              <a:off x="279" y="834"/>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5" name="Oval 108"/>
            <p:cNvSpPr>
              <a:spLocks noChangeArrowheads="1"/>
            </p:cNvSpPr>
            <p:nvPr userDrawn="1"/>
          </p:nvSpPr>
          <p:spPr bwMode="auto">
            <a:xfrm>
              <a:off x="108" y="834"/>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6" name="Oval 109"/>
            <p:cNvSpPr>
              <a:spLocks noChangeArrowheads="1"/>
            </p:cNvSpPr>
            <p:nvPr userDrawn="1"/>
          </p:nvSpPr>
          <p:spPr bwMode="auto">
            <a:xfrm>
              <a:off x="287" y="757"/>
              <a:ext cx="1486" cy="1486"/>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7" name="Oval 110"/>
            <p:cNvSpPr>
              <a:spLocks noChangeArrowheads="1"/>
            </p:cNvSpPr>
            <p:nvPr userDrawn="1"/>
          </p:nvSpPr>
          <p:spPr bwMode="auto">
            <a:xfrm>
              <a:off x="614" y="422"/>
              <a:ext cx="739" cy="747"/>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 name="Oval 111"/>
            <p:cNvSpPr>
              <a:spLocks noChangeArrowheads="1"/>
            </p:cNvSpPr>
            <p:nvPr userDrawn="1"/>
          </p:nvSpPr>
          <p:spPr bwMode="auto">
            <a:xfrm>
              <a:off x="629" y="445"/>
              <a:ext cx="708" cy="708"/>
            </a:xfrm>
            <a:prstGeom prst="ellipse">
              <a:avLst/>
            </a:prstGeom>
            <a:solidFill>
              <a:srgbClr val="8C7F6D"/>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9" name="Oval 112"/>
            <p:cNvSpPr>
              <a:spLocks noChangeArrowheads="1"/>
            </p:cNvSpPr>
            <p:nvPr userDrawn="1"/>
          </p:nvSpPr>
          <p:spPr bwMode="auto">
            <a:xfrm>
              <a:off x="598" y="399"/>
              <a:ext cx="770"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0" name="Oval 113"/>
            <p:cNvSpPr>
              <a:spLocks noChangeArrowheads="1"/>
            </p:cNvSpPr>
            <p:nvPr userDrawn="1"/>
          </p:nvSpPr>
          <p:spPr bwMode="auto">
            <a:xfrm>
              <a:off x="575" y="399"/>
              <a:ext cx="762"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1" name="Oval 114"/>
            <p:cNvSpPr>
              <a:spLocks noChangeArrowheads="1"/>
            </p:cNvSpPr>
            <p:nvPr userDrawn="1"/>
          </p:nvSpPr>
          <p:spPr bwMode="auto">
            <a:xfrm>
              <a:off x="614" y="414"/>
              <a:ext cx="770" cy="771"/>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2" name="Oval 115"/>
            <p:cNvSpPr>
              <a:spLocks noChangeArrowheads="1"/>
            </p:cNvSpPr>
            <p:nvPr userDrawn="1"/>
          </p:nvSpPr>
          <p:spPr bwMode="auto">
            <a:xfrm>
              <a:off x="590" y="391"/>
              <a:ext cx="763"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3" name="Oval 116"/>
            <p:cNvSpPr>
              <a:spLocks noChangeArrowheads="1"/>
            </p:cNvSpPr>
            <p:nvPr userDrawn="1"/>
          </p:nvSpPr>
          <p:spPr bwMode="auto">
            <a:xfrm>
              <a:off x="629" y="445"/>
              <a:ext cx="708" cy="708"/>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4" name="Oval 117"/>
            <p:cNvSpPr>
              <a:spLocks noChangeArrowheads="1"/>
            </p:cNvSpPr>
            <p:nvPr userDrawn="1"/>
          </p:nvSpPr>
          <p:spPr bwMode="auto">
            <a:xfrm>
              <a:off x="637" y="445"/>
              <a:ext cx="693" cy="693"/>
            </a:xfrm>
            <a:prstGeom prst="ellipse">
              <a:avLst/>
            </a:prstGeom>
            <a:noFill/>
            <a:ln w="0">
              <a:solidFill>
                <a:srgbClr val="83725B"/>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5" name="Oval 118" descr="face"/>
            <p:cNvSpPr>
              <a:spLocks noChangeArrowheads="1"/>
            </p:cNvSpPr>
            <p:nvPr userDrawn="1"/>
          </p:nvSpPr>
          <p:spPr bwMode="auto">
            <a:xfrm>
              <a:off x="633" y="445"/>
              <a:ext cx="700" cy="701"/>
            </a:xfrm>
            <a:prstGeom prst="ellipse">
              <a:avLst/>
            </a:prstGeom>
            <a:blipFill dpi="0" rotWithShape="1">
              <a:blip r:embed="rId5">
                <a:lum contrast="6000"/>
              </a:blip>
              <a:srcRect/>
              <a:stretch>
                <a:fillRect/>
              </a:stretch>
            </a:blipFill>
            <a:ln>
              <a:noFill/>
            </a:ln>
            <a:extLst>
              <a:ext uri="{91240B29-F687-4F45-9708-019B960494DF}">
                <a14:hiddenLine xmlns:a14="http://schemas.microsoft.com/office/drawing/2010/main" w="9525">
                  <a:solidFill>
                    <a:srgbClr val="83725B"/>
                  </a:solidFill>
                  <a:round/>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6" name="Oval 119"/>
            <p:cNvSpPr>
              <a:spLocks noChangeArrowheads="1"/>
            </p:cNvSpPr>
            <p:nvPr userDrawn="1"/>
          </p:nvSpPr>
          <p:spPr bwMode="auto">
            <a:xfrm>
              <a:off x="637" y="391"/>
              <a:ext cx="770"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7" name="Oval 120"/>
            <p:cNvSpPr>
              <a:spLocks noChangeArrowheads="1"/>
            </p:cNvSpPr>
            <p:nvPr userDrawn="1"/>
          </p:nvSpPr>
          <p:spPr bwMode="auto">
            <a:xfrm>
              <a:off x="544" y="438"/>
              <a:ext cx="770" cy="762"/>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8" name="Oval 121"/>
            <p:cNvSpPr>
              <a:spLocks noChangeArrowheads="1"/>
            </p:cNvSpPr>
            <p:nvPr userDrawn="1"/>
          </p:nvSpPr>
          <p:spPr bwMode="auto">
            <a:xfrm>
              <a:off x="637" y="438"/>
              <a:ext cx="763" cy="762"/>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9" name="Oval 122"/>
            <p:cNvSpPr>
              <a:spLocks noChangeArrowheads="1"/>
            </p:cNvSpPr>
            <p:nvPr userDrawn="1"/>
          </p:nvSpPr>
          <p:spPr bwMode="auto">
            <a:xfrm>
              <a:off x="264" y="2002"/>
              <a:ext cx="1213" cy="1205"/>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0" name="Oval 123"/>
            <p:cNvSpPr>
              <a:spLocks noChangeArrowheads="1"/>
            </p:cNvSpPr>
            <p:nvPr userDrawn="1"/>
          </p:nvSpPr>
          <p:spPr bwMode="auto">
            <a:xfrm>
              <a:off x="303" y="2033"/>
              <a:ext cx="1135" cy="1143"/>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1" name="Oval 124"/>
            <p:cNvSpPr>
              <a:spLocks noChangeArrowheads="1"/>
            </p:cNvSpPr>
            <p:nvPr userDrawn="1"/>
          </p:nvSpPr>
          <p:spPr bwMode="auto">
            <a:xfrm>
              <a:off x="248" y="1963"/>
              <a:ext cx="1245" cy="124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2" name="Oval 125"/>
            <p:cNvSpPr>
              <a:spLocks noChangeArrowheads="1"/>
            </p:cNvSpPr>
            <p:nvPr userDrawn="1"/>
          </p:nvSpPr>
          <p:spPr bwMode="auto">
            <a:xfrm>
              <a:off x="209" y="1963"/>
              <a:ext cx="1237" cy="124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3" name="Oval 126"/>
            <p:cNvSpPr>
              <a:spLocks noChangeArrowheads="1"/>
            </p:cNvSpPr>
            <p:nvPr userDrawn="1"/>
          </p:nvSpPr>
          <p:spPr bwMode="auto">
            <a:xfrm>
              <a:off x="271" y="1986"/>
              <a:ext cx="1245"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4" name="Oval 127"/>
            <p:cNvSpPr>
              <a:spLocks noChangeArrowheads="1"/>
            </p:cNvSpPr>
            <p:nvPr userDrawn="1"/>
          </p:nvSpPr>
          <p:spPr bwMode="auto">
            <a:xfrm>
              <a:off x="232" y="1947"/>
              <a:ext cx="1245"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5" name="Oval 128" descr="new smal workers"/>
            <p:cNvSpPr>
              <a:spLocks noChangeArrowheads="1"/>
            </p:cNvSpPr>
            <p:nvPr userDrawn="1"/>
          </p:nvSpPr>
          <p:spPr bwMode="auto">
            <a:xfrm>
              <a:off x="304" y="2033"/>
              <a:ext cx="1135" cy="1143"/>
            </a:xfrm>
            <a:prstGeom prst="ellipse">
              <a:avLst/>
            </a:prstGeom>
            <a:blipFill dpi="0" rotWithShape="1">
              <a:blip r:embed="rId6">
                <a:lum contrast="12000"/>
              </a:blip>
              <a:srcRect/>
              <a:stretch>
                <a:fillRect/>
              </a:stretch>
            </a:blipFill>
            <a:ln>
              <a:noFill/>
            </a:ln>
            <a:extLst>
              <a:ext uri="{91240B29-F687-4F45-9708-019B960494DF}">
                <a14:hiddenLine xmlns:a14="http://schemas.microsoft.com/office/drawing/2010/main" w="0">
                  <a:solidFill>
                    <a:srgbClr val="83725B"/>
                  </a:solidFill>
                  <a:round/>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6" name="Oval 129"/>
            <p:cNvSpPr>
              <a:spLocks noChangeArrowheads="1"/>
            </p:cNvSpPr>
            <p:nvPr userDrawn="1"/>
          </p:nvSpPr>
          <p:spPr bwMode="auto">
            <a:xfrm>
              <a:off x="162" y="2017"/>
              <a:ext cx="1238"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7" name="Oval 130"/>
            <p:cNvSpPr>
              <a:spLocks noChangeArrowheads="1"/>
            </p:cNvSpPr>
            <p:nvPr userDrawn="1"/>
          </p:nvSpPr>
          <p:spPr bwMode="auto">
            <a:xfrm>
              <a:off x="310" y="1947"/>
              <a:ext cx="1245"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8" name="Oval 131"/>
            <p:cNvSpPr>
              <a:spLocks noChangeArrowheads="1"/>
            </p:cNvSpPr>
            <p:nvPr userDrawn="1"/>
          </p:nvSpPr>
          <p:spPr bwMode="auto">
            <a:xfrm>
              <a:off x="303" y="2017"/>
              <a:ext cx="1244"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9" name="Oval 132"/>
            <p:cNvSpPr>
              <a:spLocks noChangeArrowheads="1"/>
            </p:cNvSpPr>
            <p:nvPr userDrawn="1"/>
          </p:nvSpPr>
          <p:spPr bwMode="auto">
            <a:xfrm>
              <a:off x="614" y="2990"/>
              <a:ext cx="1003" cy="1011"/>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0" name="Oval 133"/>
            <p:cNvSpPr>
              <a:spLocks noChangeArrowheads="1"/>
            </p:cNvSpPr>
            <p:nvPr userDrawn="1"/>
          </p:nvSpPr>
          <p:spPr bwMode="auto">
            <a:xfrm>
              <a:off x="645" y="3021"/>
              <a:ext cx="941" cy="949"/>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1" name="Oval 134"/>
            <p:cNvSpPr>
              <a:spLocks noChangeArrowheads="1"/>
            </p:cNvSpPr>
            <p:nvPr userDrawn="1"/>
          </p:nvSpPr>
          <p:spPr bwMode="auto">
            <a:xfrm>
              <a:off x="598" y="2959"/>
              <a:ext cx="1035" cy="103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2" name="Oval 135"/>
            <p:cNvSpPr>
              <a:spLocks noChangeArrowheads="1"/>
            </p:cNvSpPr>
            <p:nvPr userDrawn="1"/>
          </p:nvSpPr>
          <p:spPr bwMode="auto">
            <a:xfrm>
              <a:off x="567" y="2959"/>
              <a:ext cx="1027" cy="103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3" name="Oval 136"/>
            <p:cNvSpPr>
              <a:spLocks noChangeArrowheads="1"/>
            </p:cNvSpPr>
            <p:nvPr userDrawn="1"/>
          </p:nvSpPr>
          <p:spPr bwMode="auto">
            <a:xfrm>
              <a:off x="622" y="2982"/>
              <a:ext cx="1027"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4" name="Oval 137"/>
            <p:cNvSpPr>
              <a:spLocks noChangeArrowheads="1"/>
            </p:cNvSpPr>
            <p:nvPr userDrawn="1"/>
          </p:nvSpPr>
          <p:spPr bwMode="auto">
            <a:xfrm>
              <a:off x="583" y="2951"/>
              <a:ext cx="1034"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5" name="Oval 138" descr="boom"/>
            <p:cNvSpPr>
              <a:spLocks noChangeArrowheads="1"/>
            </p:cNvSpPr>
            <p:nvPr userDrawn="1"/>
          </p:nvSpPr>
          <p:spPr bwMode="auto">
            <a:xfrm>
              <a:off x="638" y="3018"/>
              <a:ext cx="949" cy="957"/>
            </a:xfrm>
            <a:prstGeom prst="ellipse">
              <a:avLst/>
            </a:prstGeom>
            <a:blipFill dpi="0" rotWithShape="1">
              <a:blip r:embed="rId7">
                <a:lum contrast="6000"/>
              </a:blip>
              <a:srcRect/>
              <a:stretch>
                <a:fillRect/>
              </a:stretch>
            </a:blipFill>
            <a:ln>
              <a:noFill/>
            </a:ln>
            <a:extLst>
              <a:ext uri="{91240B29-F687-4F45-9708-019B960494DF}">
                <a14:hiddenLine xmlns:a14="http://schemas.microsoft.com/office/drawing/2010/main" w="9525">
                  <a:solidFill>
                    <a:srgbClr val="83725B"/>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6" name="Oval 139"/>
            <p:cNvSpPr>
              <a:spLocks noChangeArrowheads="1"/>
            </p:cNvSpPr>
            <p:nvPr userDrawn="1"/>
          </p:nvSpPr>
          <p:spPr bwMode="auto">
            <a:xfrm>
              <a:off x="528" y="3005"/>
              <a:ext cx="1027"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7" name="Oval 140"/>
            <p:cNvSpPr>
              <a:spLocks noChangeArrowheads="1"/>
            </p:cNvSpPr>
            <p:nvPr userDrawn="1"/>
          </p:nvSpPr>
          <p:spPr bwMode="auto">
            <a:xfrm>
              <a:off x="645" y="3005"/>
              <a:ext cx="1035"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8" name="Oval 141"/>
            <p:cNvSpPr>
              <a:spLocks noChangeArrowheads="1"/>
            </p:cNvSpPr>
            <p:nvPr userDrawn="1"/>
          </p:nvSpPr>
          <p:spPr bwMode="auto">
            <a:xfrm>
              <a:off x="653" y="2951"/>
              <a:ext cx="1027"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sp>
        <p:nvSpPr>
          <p:cNvPr id="3075" name="Rectangle 3"/>
          <p:cNvSpPr>
            <a:spLocks noGrp="1" noChangeArrowheads="1"/>
          </p:cNvSpPr>
          <p:nvPr>
            <p:ph type="ctrTitle"/>
          </p:nvPr>
        </p:nvSpPr>
        <p:spPr>
          <a:xfrm>
            <a:off x="3059113" y="3271838"/>
            <a:ext cx="5545137" cy="676275"/>
          </a:xfrm>
        </p:spPr>
        <p:txBody>
          <a:bodyPr anchor="b"/>
          <a:lstStyle>
            <a:lvl1pPr>
              <a:defRPr>
                <a:solidFill>
                  <a:srgbClr val="003896"/>
                </a:solidFill>
              </a:defRPr>
            </a:lvl1pPr>
          </a:lstStyle>
          <a:p>
            <a:pPr lvl="0"/>
            <a:r>
              <a:rPr lang="en-ZA" noProof="0" smtClean="0"/>
              <a:t>Click to edit Master title style</a:t>
            </a:r>
          </a:p>
        </p:txBody>
      </p:sp>
      <p:sp>
        <p:nvSpPr>
          <p:cNvPr id="3076" name="Rectangle 4"/>
          <p:cNvSpPr>
            <a:spLocks noGrp="1" noChangeArrowheads="1"/>
          </p:cNvSpPr>
          <p:nvPr>
            <p:ph type="subTitle" idx="1"/>
          </p:nvPr>
        </p:nvSpPr>
        <p:spPr>
          <a:xfrm>
            <a:off x="3059113" y="4092575"/>
            <a:ext cx="5545137" cy="2220913"/>
          </a:xfrm>
        </p:spPr>
        <p:txBody>
          <a:bodyPr/>
          <a:lstStyle>
            <a:lvl1pPr marL="0" indent="0">
              <a:buFontTx/>
              <a:buNone/>
              <a:defRPr sz="1800">
                <a:solidFill>
                  <a:srgbClr val="83725B"/>
                </a:solidFill>
              </a:defRPr>
            </a:lvl1pPr>
          </a:lstStyle>
          <a:p>
            <a:pPr lvl="0"/>
            <a:r>
              <a:rPr lang="en-ZA" noProof="0" smtClean="0"/>
              <a:t>Click to edit Master subtitle style</a:t>
            </a:r>
          </a:p>
        </p:txBody>
      </p:sp>
    </p:spTree>
    <p:extLst>
      <p:ext uri="{BB962C8B-B14F-4D97-AF65-F5344CB8AC3E}">
        <p14:creationId xmlns:p14="http://schemas.microsoft.com/office/powerpoint/2010/main" val="2435548152"/>
      </p:ext>
    </p:extLst>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lvl1pPr>
              <a:defRPr/>
            </a:lvl1pPr>
          </a:lstStyle>
          <a:p>
            <a:pPr>
              <a:defRPr/>
            </a:pPr>
            <a:endParaRPr lang="en-ZA"/>
          </a:p>
        </p:txBody>
      </p:sp>
      <p:sp>
        <p:nvSpPr>
          <p:cNvPr id="5" name="Footer Placeholder 4"/>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6" name="Slide Number Placeholder 5"/>
          <p:cNvSpPr>
            <a:spLocks noGrp="1"/>
          </p:cNvSpPr>
          <p:nvPr>
            <p:ph type="sldNum" sz="quarter" idx="12"/>
          </p:nvPr>
        </p:nvSpPr>
        <p:spPr/>
        <p:txBody>
          <a:bodyPr/>
          <a:lstStyle>
            <a:lvl1pPr>
              <a:defRPr/>
            </a:lvl1pPr>
          </a:lstStyle>
          <a:p>
            <a:pPr>
              <a:defRPr/>
            </a:pPr>
            <a:fld id="{5BF3CBBD-AD4C-47A6-9748-313A42329395}" type="slidenum">
              <a:rPr lang="en-ZA"/>
              <a:pPr>
                <a:defRPr/>
              </a:pPr>
              <a:t>‹#›</a:t>
            </a:fld>
            <a:endParaRPr lang="en-ZA"/>
          </a:p>
        </p:txBody>
      </p:sp>
    </p:spTree>
    <p:extLst>
      <p:ext uri="{BB962C8B-B14F-4D97-AF65-F5344CB8AC3E}">
        <p14:creationId xmlns:p14="http://schemas.microsoft.com/office/powerpoint/2010/main" val="666683780"/>
      </p:ext>
    </p:extLst>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21475" y="166688"/>
            <a:ext cx="2093913" cy="6315075"/>
          </a:xfrm>
        </p:spPr>
        <p:txBody>
          <a:bodyPr vert="eaVert"/>
          <a:lstStyle/>
          <a:p>
            <a:r>
              <a:rPr lang="en-US" smtClean="0"/>
              <a:t>Click to edit Master title style</a:t>
            </a:r>
            <a:endParaRPr lang="en-ZA"/>
          </a:p>
        </p:txBody>
      </p:sp>
      <p:sp>
        <p:nvSpPr>
          <p:cNvPr id="3" name="Vertical Text Placeholder 2"/>
          <p:cNvSpPr>
            <a:spLocks noGrp="1"/>
          </p:cNvSpPr>
          <p:nvPr>
            <p:ph type="body" orient="vert" idx="1"/>
          </p:nvPr>
        </p:nvSpPr>
        <p:spPr>
          <a:xfrm>
            <a:off x="436563" y="166688"/>
            <a:ext cx="6132512" cy="63150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lvl1pPr>
              <a:defRPr/>
            </a:lvl1pPr>
          </a:lstStyle>
          <a:p>
            <a:pPr>
              <a:defRPr/>
            </a:pPr>
            <a:endParaRPr lang="en-ZA"/>
          </a:p>
        </p:txBody>
      </p:sp>
      <p:sp>
        <p:nvSpPr>
          <p:cNvPr id="5" name="Footer Placeholder 4"/>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6" name="Slide Number Placeholder 5"/>
          <p:cNvSpPr>
            <a:spLocks noGrp="1"/>
          </p:cNvSpPr>
          <p:nvPr>
            <p:ph type="sldNum" sz="quarter" idx="12"/>
          </p:nvPr>
        </p:nvSpPr>
        <p:spPr/>
        <p:txBody>
          <a:bodyPr/>
          <a:lstStyle>
            <a:lvl1pPr>
              <a:defRPr/>
            </a:lvl1pPr>
          </a:lstStyle>
          <a:p>
            <a:pPr>
              <a:defRPr/>
            </a:pPr>
            <a:fld id="{DE5B8377-E023-40AC-A772-23DEFF1CF89A}" type="slidenum">
              <a:rPr lang="en-ZA"/>
              <a:pPr>
                <a:defRPr/>
              </a:pPr>
              <a:t>‹#›</a:t>
            </a:fld>
            <a:endParaRPr lang="en-ZA"/>
          </a:p>
        </p:txBody>
      </p:sp>
    </p:spTree>
    <p:extLst>
      <p:ext uri="{BB962C8B-B14F-4D97-AF65-F5344CB8AC3E}">
        <p14:creationId xmlns:p14="http://schemas.microsoft.com/office/powerpoint/2010/main" val="1672191900"/>
      </p:ext>
    </p:extLst>
  </p:cSld>
  <p:clrMapOvr>
    <a:masterClrMapping/>
  </p:clrMapOvr>
  <p:transition spd="slow">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36563" y="166688"/>
            <a:ext cx="8378825" cy="63150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3" name="Date Placeholder 2"/>
          <p:cNvSpPr>
            <a:spLocks noGrp="1"/>
          </p:cNvSpPr>
          <p:nvPr>
            <p:ph type="dt" sz="half" idx="10"/>
          </p:nvPr>
        </p:nvSpPr>
        <p:spPr/>
        <p:txBody>
          <a:bodyPr/>
          <a:lstStyle>
            <a:lvl1pPr>
              <a:defRPr/>
            </a:lvl1pPr>
          </a:lstStyle>
          <a:p>
            <a:pPr>
              <a:defRPr/>
            </a:pPr>
            <a:endParaRPr lang="en-ZA"/>
          </a:p>
        </p:txBody>
      </p:sp>
      <p:sp>
        <p:nvSpPr>
          <p:cNvPr id="4" name="Slide Number Placeholder 4"/>
          <p:cNvSpPr>
            <a:spLocks noGrp="1"/>
          </p:cNvSpPr>
          <p:nvPr>
            <p:ph type="sldNum" sz="quarter" idx="11"/>
          </p:nvPr>
        </p:nvSpPr>
        <p:spPr>
          <a:xfrm>
            <a:off x="3851275" y="6453188"/>
            <a:ext cx="1008063" cy="268287"/>
          </a:xfrm>
        </p:spPr>
        <p:txBody>
          <a:bodyPr/>
          <a:lstStyle>
            <a:lvl1pPr>
              <a:defRPr/>
            </a:lvl1pPr>
          </a:lstStyle>
          <a:p>
            <a:pPr>
              <a:defRPr/>
            </a:pPr>
            <a:fld id="{44B22A50-21D9-4139-9F70-095CEF76B13A}" type="slidenum">
              <a:rPr lang="en-ZA"/>
              <a:pPr>
                <a:defRPr/>
              </a:pPr>
              <a:t>‹#›</a:t>
            </a:fld>
            <a:endParaRPr lang="en-ZA"/>
          </a:p>
        </p:txBody>
      </p:sp>
    </p:spTree>
    <p:extLst>
      <p:ext uri="{BB962C8B-B14F-4D97-AF65-F5344CB8AC3E}">
        <p14:creationId xmlns:p14="http://schemas.microsoft.com/office/powerpoint/2010/main" val="4076086776"/>
      </p:ext>
    </p:extLst>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lvl1pPr>
              <a:defRPr/>
            </a:lvl1pPr>
          </a:lstStyle>
          <a:p>
            <a:pPr>
              <a:defRPr/>
            </a:pPr>
            <a:endParaRPr lang="en-ZA"/>
          </a:p>
        </p:txBody>
      </p:sp>
      <p:sp>
        <p:nvSpPr>
          <p:cNvPr id="5" name="Footer Placeholder 4"/>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6" name="Slide Number Placeholder 5"/>
          <p:cNvSpPr>
            <a:spLocks noGrp="1"/>
          </p:cNvSpPr>
          <p:nvPr>
            <p:ph type="sldNum" sz="quarter" idx="12"/>
          </p:nvPr>
        </p:nvSpPr>
        <p:spPr/>
        <p:txBody>
          <a:bodyPr/>
          <a:lstStyle>
            <a:lvl1pPr>
              <a:defRPr/>
            </a:lvl1pPr>
          </a:lstStyle>
          <a:p>
            <a:pPr>
              <a:defRPr/>
            </a:pPr>
            <a:fld id="{3F3B61B8-3B9E-4368-8888-EE2DD895FBC0}" type="slidenum">
              <a:rPr lang="en-ZA"/>
              <a:pPr>
                <a:defRPr/>
              </a:pPr>
              <a:t>‹#›</a:t>
            </a:fld>
            <a:endParaRPr lang="en-ZA"/>
          </a:p>
        </p:txBody>
      </p:sp>
    </p:spTree>
    <p:extLst>
      <p:ext uri="{BB962C8B-B14F-4D97-AF65-F5344CB8AC3E}">
        <p14:creationId xmlns:p14="http://schemas.microsoft.com/office/powerpoint/2010/main" val="3754169545"/>
      </p:ext>
    </p:extLst>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Z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ZA"/>
          </a:p>
        </p:txBody>
      </p:sp>
      <p:sp>
        <p:nvSpPr>
          <p:cNvPr id="5" name="Footer Placeholder 4"/>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6" name="Slide Number Placeholder 5"/>
          <p:cNvSpPr>
            <a:spLocks noGrp="1"/>
          </p:cNvSpPr>
          <p:nvPr>
            <p:ph type="sldNum" sz="quarter" idx="12"/>
          </p:nvPr>
        </p:nvSpPr>
        <p:spPr/>
        <p:txBody>
          <a:bodyPr/>
          <a:lstStyle>
            <a:lvl1pPr>
              <a:defRPr/>
            </a:lvl1pPr>
          </a:lstStyle>
          <a:p>
            <a:pPr>
              <a:defRPr/>
            </a:pPr>
            <a:fld id="{517BA891-A20F-4C93-905E-22C591962B22}" type="slidenum">
              <a:rPr lang="en-ZA"/>
              <a:pPr>
                <a:defRPr/>
              </a:pPr>
              <a:t>‹#›</a:t>
            </a:fld>
            <a:endParaRPr lang="en-ZA"/>
          </a:p>
        </p:txBody>
      </p:sp>
    </p:spTree>
    <p:extLst>
      <p:ext uri="{BB962C8B-B14F-4D97-AF65-F5344CB8AC3E}">
        <p14:creationId xmlns:p14="http://schemas.microsoft.com/office/powerpoint/2010/main" val="2690252455"/>
      </p:ext>
    </p:extLst>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sz="half" idx="1"/>
          </p:nvPr>
        </p:nvSpPr>
        <p:spPr>
          <a:xfrm>
            <a:off x="436563" y="1436688"/>
            <a:ext cx="4113212" cy="5045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Content Placeholder 3"/>
          <p:cNvSpPr>
            <a:spLocks noGrp="1"/>
          </p:cNvSpPr>
          <p:nvPr>
            <p:ph sz="half" idx="2"/>
          </p:nvPr>
        </p:nvSpPr>
        <p:spPr>
          <a:xfrm>
            <a:off x="4702175" y="1436688"/>
            <a:ext cx="4113213" cy="5045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Date Placeholder 4"/>
          <p:cNvSpPr>
            <a:spLocks noGrp="1"/>
          </p:cNvSpPr>
          <p:nvPr>
            <p:ph type="dt" sz="half" idx="10"/>
          </p:nvPr>
        </p:nvSpPr>
        <p:spPr/>
        <p:txBody>
          <a:bodyPr/>
          <a:lstStyle>
            <a:lvl1pPr>
              <a:defRPr/>
            </a:lvl1pPr>
          </a:lstStyle>
          <a:p>
            <a:pPr>
              <a:defRPr/>
            </a:pPr>
            <a:endParaRPr lang="en-ZA"/>
          </a:p>
        </p:txBody>
      </p:sp>
      <p:sp>
        <p:nvSpPr>
          <p:cNvPr id="6" name="Footer Placeholder 5"/>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7" name="Slide Number Placeholder 6"/>
          <p:cNvSpPr>
            <a:spLocks noGrp="1"/>
          </p:cNvSpPr>
          <p:nvPr>
            <p:ph type="sldNum" sz="quarter" idx="12"/>
          </p:nvPr>
        </p:nvSpPr>
        <p:spPr/>
        <p:txBody>
          <a:bodyPr/>
          <a:lstStyle>
            <a:lvl1pPr>
              <a:defRPr/>
            </a:lvl1pPr>
          </a:lstStyle>
          <a:p>
            <a:pPr>
              <a:defRPr/>
            </a:pPr>
            <a:fld id="{A9D3F5C8-E811-4E65-97BA-27F19E4F4292}" type="slidenum">
              <a:rPr lang="en-ZA"/>
              <a:pPr>
                <a:defRPr/>
              </a:pPr>
              <a:t>‹#›</a:t>
            </a:fld>
            <a:endParaRPr lang="en-ZA"/>
          </a:p>
        </p:txBody>
      </p:sp>
    </p:spTree>
    <p:extLst>
      <p:ext uri="{BB962C8B-B14F-4D97-AF65-F5344CB8AC3E}">
        <p14:creationId xmlns:p14="http://schemas.microsoft.com/office/powerpoint/2010/main" val="1781970883"/>
      </p:ext>
    </p:extLst>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Z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7" name="Date Placeholder 6"/>
          <p:cNvSpPr>
            <a:spLocks noGrp="1"/>
          </p:cNvSpPr>
          <p:nvPr>
            <p:ph type="dt" sz="half" idx="10"/>
          </p:nvPr>
        </p:nvSpPr>
        <p:spPr/>
        <p:txBody>
          <a:bodyPr/>
          <a:lstStyle>
            <a:lvl1pPr>
              <a:defRPr/>
            </a:lvl1pPr>
          </a:lstStyle>
          <a:p>
            <a:pPr>
              <a:defRPr/>
            </a:pPr>
            <a:endParaRPr lang="en-ZA"/>
          </a:p>
        </p:txBody>
      </p:sp>
      <p:sp>
        <p:nvSpPr>
          <p:cNvPr id="8" name="Footer Placeholder 7"/>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9" name="Slide Number Placeholder 8"/>
          <p:cNvSpPr>
            <a:spLocks noGrp="1"/>
          </p:cNvSpPr>
          <p:nvPr>
            <p:ph type="sldNum" sz="quarter" idx="12"/>
          </p:nvPr>
        </p:nvSpPr>
        <p:spPr/>
        <p:txBody>
          <a:bodyPr/>
          <a:lstStyle>
            <a:lvl1pPr>
              <a:defRPr/>
            </a:lvl1pPr>
          </a:lstStyle>
          <a:p>
            <a:pPr>
              <a:defRPr/>
            </a:pPr>
            <a:fld id="{40D0AE60-B9FD-4F7E-B951-9A85E7460DE7}" type="slidenum">
              <a:rPr lang="en-ZA"/>
              <a:pPr>
                <a:defRPr/>
              </a:pPr>
              <a:t>‹#›</a:t>
            </a:fld>
            <a:endParaRPr lang="en-ZA"/>
          </a:p>
        </p:txBody>
      </p:sp>
    </p:spTree>
    <p:extLst>
      <p:ext uri="{BB962C8B-B14F-4D97-AF65-F5344CB8AC3E}">
        <p14:creationId xmlns:p14="http://schemas.microsoft.com/office/powerpoint/2010/main" val="2956336516"/>
      </p:ext>
    </p:extLst>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Date Placeholder 2"/>
          <p:cNvSpPr>
            <a:spLocks noGrp="1"/>
          </p:cNvSpPr>
          <p:nvPr>
            <p:ph type="dt" sz="half" idx="10"/>
          </p:nvPr>
        </p:nvSpPr>
        <p:spPr/>
        <p:txBody>
          <a:bodyPr/>
          <a:lstStyle>
            <a:lvl1pPr>
              <a:defRPr/>
            </a:lvl1pPr>
          </a:lstStyle>
          <a:p>
            <a:pPr>
              <a:defRPr/>
            </a:pPr>
            <a:endParaRPr lang="en-ZA"/>
          </a:p>
        </p:txBody>
      </p:sp>
      <p:sp>
        <p:nvSpPr>
          <p:cNvPr id="4" name="Footer Placeholder 3"/>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5" name="Slide Number Placeholder 4"/>
          <p:cNvSpPr>
            <a:spLocks noGrp="1"/>
          </p:cNvSpPr>
          <p:nvPr>
            <p:ph type="sldNum" sz="quarter" idx="12"/>
          </p:nvPr>
        </p:nvSpPr>
        <p:spPr/>
        <p:txBody>
          <a:bodyPr/>
          <a:lstStyle>
            <a:lvl1pPr>
              <a:defRPr/>
            </a:lvl1pPr>
          </a:lstStyle>
          <a:p>
            <a:pPr>
              <a:defRPr/>
            </a:pPr>
            <a:fld id="{D31DD15A-7BB3-48C3-B4B1-C8446CB662EF}" type="slidenum">
              <a:rPr lang="en-ZA"/>
              <a:pPr>
                <a:defRPr/>
              </a:pPr>
              <a:t>‹#›</a:t>
            </a:fld>
            <a:endParaRPr lang="en-ZA"/>
          </a:p>
        </p:txBody>
      </p:sp>
    </p:spTree>
    <p:extLst>
      <p:ext uri="{BB962C8B-B14F-4D97-AF65-F5344CB8AC3E}">
        <p14:creationId xmlns:p14="http://schemas.microsoft.com/office/powerpoint/2010/main" val="1835812709"/>
      </p:ext>
    </p:extLst>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endParaRPr lang="en-ZA"/>
          </a:p>
        </p:txBody>
      </p:sp>
      <p:sp>
        <p:nvSpPr>
          <p:cNvPr id="3" name="Footer Placeholder 2"/>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4" name="Slide Number Placeholder 3"/>
          <p:cNvSpPr>
            <a:spLocks noGrp="1"/>
          </p:cNvSpPr>
          <p:nvPr>
            <p:ph type="sldNum" sz="quarter" idx="12"/>
          </p:nvPr>
        </p:nvSpPr>
        <p:spPr/>
        <p:txBody>
          <a:bodyPr/>
          <a:lstStyle>
            <a:lvl1pPr>
              <a:defRPr/>
            </a:lvl1pPr>
          </a:lstStyle>
          <a:p>
            <a:pPr>
              <a:defRPr/>
            </a:pPr>
            <a:fld id="{ADA9A489-9153-4A56-8370-6342C7F5FE0B}" type="slidenum">
              <a:rPr lang="en-ZA"/>
              <a:pPr>
                <a:defRPr/>
              </a:pPr>
              <a:t>‹#›</a:t>
            </a:fld>
            <a:endParaRPr lang="en-ZA"/>
          </a:p>
        </p:txBody>
      </p:sp>
    </p:spTree>
    <p:extLst>
      <p:ext uri="{BB962C8B-B14F-4D97-AF65-F5344CB8AC3E}">
        <p14:creationId xmlns:p14="http://schemas.microsoft.com/office/powerpoint/2010/main" val="1391278187"/>
      </p:ext>
    </p:extLst>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Z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ZA"/>
          </a:p>
        </p:txBody>
      </p:sp>
      <p:sp>
        <p:nvSpPr>
          <p:cNvPr id="6" name="Footer Placeholder 5"/>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7" name="Slide Number Placeholder 6"/>
          <p:cNvSpPr>
            <a:spLocks noGrp="1"/>
          </p:cNvSpPr>
          <p:nvPr>
            <p:ph type="sldNum" sz="quarter" idx="12"/>
          </p:nvPr>
        </p:nvSpPr>
        <p:spPr/>
        <p:txBody>
          <a:bodyPr/>
          <a:lstStyle>
            <a:lvl1pPr>
              <a:defRPr/>
            </a:lvl1pPr>
          </a:lstStyle>
          <a:p>
            <a:pPr>
              <a:defRPr/>
            </a:pPr>
            <a:fld id="{F4D319EA-168A-4094-A005-556605F3BB95}" type="slidenum">
              <a:rPr lang="en-ZA"/>
              <a:pPr>
                <a:defRPr/>
              </a:pPr>
              <a:t>‹#›</a:t>
            </a:fld>
            <a:endParaRPr lang="en-ZA"/>
          </a:p>
        </p:txBody>
      </p:sp>
    </p:spTree>
    <p:extLst>
      <p:ext uri="{BB962C8B-B14F-4D97-AF65-F5344CB8AC3E}">
        <p14:creationId xmlns:p14="http://schemas.microsoft.com/office/powerpoint/2010/main" val="836295027"/>
      </p:ext>
    </p:extLst>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Z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Z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ZA"/>
          </a:p>
        </p:txBody>
      </p:sp>
      <p:sp>
        <p:nvSpPr>
          <p:cNvPr id="6" name="Footer Placeholder 5"/>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7" name="Slide Number Placeholder 6"/>
          <p:cNvSpPr>
            <a:spLocks noGrp="1"/>
          </p:cNvSpPr>
          <p:nvPr>
            <p:ph type="sldNum" sz="quarter" idx="12"/>
          </p:nvPr>
        </p:nvSpPr>
        <p:spPr/>
        <p:txBody>
          <a:bodyPr/>
          <a:lstStyle>
            <a:lvl1pPr>
              <a:defRPr/>
            </a:lvl1pPr>
          </a:lstStyle>
          <a:p>
            <a:pPr>
              <a:defRPr/>
            </a:pPr>
            <a:fld id="{047E2C9D-F6BA-4AF4-9E46-D81E24623EEE}" type="slidenum">
              <a:rPr lang="en-ZA"/>
              <a:pPr>
                <a:defRPr/>
              </a:pPr>
              <a:t>‹#›</a:t>
            </a:fld>
            <a:endParaRPr lang="en-ZA"/>
          </a:p>
        </p:txBody>
      </p:sp>
    </p:spTree>
    <p:extLst>
      <p:ext uri="{BB962C8B-B14F-4D97-AF65-F5344CB8AC3E}">
        <p14:creationId xmlns:p14="http://schemas.microsoft.com/office/powerpoint/2010/main" val="1561037631"/>
      </p:ext>
    </p:extLst>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5122" name="Picture 43" descr="logo small"/>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662863" y="341313"/>
            <a:ext cx="1173162"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3" name="Picture 17" descr="topsolid"/>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0"/>
            <a:ext cx="7591425" cy="969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4" name="Rectangle 2"/>
          <p:cNvSpPr>
            <a:spLocks noGrp="1" noChangeArrowheads="1"/>
          </p:cNvSpPr>
          <p:nvPr>
            <p:ph type="title"/>
          </p:nvPr>
        </p:nvSpPr>
        <p:spPr bwMode="auto">
          <a:xfrm>
            <a:off x="436563" y="166688"/>
            <a:ext cx="6519862" cy="666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ZA" altLang="en-US" smtClean="0"/>
              <a:t>Click to edit Master title style</a:t>
            </a:r>
          </a:p>
        </p:txBody>
      </p:sp>
      <p:sp>
        <p:nvSpPr>
          <p:cNvPr id="5125" name="Rectangle 3"/>
          <p:cNvSpPr>
            <a:spLocks noGrp="1" noChangeArrowheads="1"/>
          </p:cNvSpPr>
          <p:nvPr>
            <p:ph type="body" idx="1"/>
          </p:nvPr>
        </p:nvSpPr>
        <p:spPr bwMode="auto">
          <a:xfrm>
            <a:off x="436563" y="1436688"/>
            <a:ext cx="8378825" cy="5045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ZA" altLang="en-US" smtClean="0"/>
              <a:t>Click to edit Master text styles</a:t>
            </a:r>
          </a:p>
          <a:p>
            <a:pPr lvl="1"/>
            <a:r>
              <a:rPr lang="en-ZA" altLang="en-US" smtClean="0"/>
              <a:t>Second level</a:t>
            </a:r>
          </a:p>
          <a:p>
            <a:pPr lvl="2"/>
            <a:r>
              <a:rPr lang="en-ZA" altLang="en-US" smtClean="0"/>
              <a:t>Third level</a:t>
            </a:r>
          </a:p>
          <a:p>
            <a:pPr lvl="3"/>
            <a:r>
              <a:rPr lang="en-ZA" altLang="en-US" smtClean="0"/>
              <a:t>Fourth level</a:t>
            </a:r>
          </a:p>
          <a:p>
            <a:pPr lvl="4"/>
            <a:r>
              <a:rPr lang="en-ZA" altLang="en-US" smtClean="0"/>
              <a:t>Fifth level</a:t>
            </a:r>
          </a:p>
        </p:txBody>
      </p:sp>
      <p:sp>
        <p:nvSpPr>
          <p:cNvPr id="1061" name="Rectangle 37"/>
          <p:cNvSpPr>
            <a:spLocks noGrp="1" noChangeArrowheads="1"/>
          </p:cNvSpPr>
          <p:nvPr>
            <p:ph type="dt" sz="half" idx="2"/>
          </p:nvPr>
        </p:nvSpPr>
        <p:spPr bwMode="auto">
          <a:xfrm>
            <a:off x="457200" y="6453188"/>
            <a:ext cx="1738313" cy="26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000">
                <a:solidFill>
                  <a:srgbClr val="83725B"/>
                </a:solidFill>
              </a:defRPr>
            </a:lvl1pPr>
          </a:lstStyle>
          <a:p>
            <a:pPr>
              <a:defRPr/>
            </a:pPr>
            <a:endParaRPr lang="en-ZA"/>
          </a:p>
        </p:txBody>
      </p:sp>
      <p:sp>
        <p:nvSpPr>
          <p:cNvPr id="1063" name="Rectangle 39"/>
          <p:cNvSpPr>
            <a:spLocks noGrp="1" noChangeArrowheads="1"/>
          </p:cNvSpPr>
          <p:nvPr>
            <p:ph type="sldNum" sz="quarter" idx="4"/>
          </p:nvPr>
        </p:nvSpPr>
        <p:spPr bwMode="auto">
          <a:xfrm>
            <a:off x="3924300" y="6453188"/>
            <a:ext cx="935038" cy="26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000">
                <a:solidFill>
                  <a:srgbClr val="83725B"/>
                </a:solidFill>
              </a:defRPr>
            </a:lvl1pPr>
          </a:lstStyle>
          <a:p>
            <a:pPr>
              <a:defRPr/>
            </a:pPr>
            <a:fld id="{7BF669B1-E621-4841-84D0-46D10B14526D}" type="slidenum">
              <a:rPr lang="en-ZA"/>
              <a:pPr>
                <a:defRPr/>
              </a:pPr>
              <a:t>‹#›</a:t>
            </a:fld>
            <a:endParaRPr lang="en-ZA" dirty="0"/>
          </a:p>
        </p:txBody>
      </p:sp>
    </p:spTree>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 id="2147483876" r:id="rId12"/>
  </p:sldLayoutIdLst>
  <p:transition spd="slow">
    <p:fade/>
  </p:transition>
  <p:timing>
    <p:tnLst>
      <p:par>
        <p:cTn id="1" dur="indefinite" restart="never" nodeType="tmRoot"/>
      </p:par>
    </p:tnLst>
  </p:timing>
  <p:hf hdr="0" ftr="0"/>
  <p:txStyles>
    <p:titleStyle>
      <a:lvl1pPr algn="l" rtl="0" eaLnBrk="0" fontAlgn="base" hangingPunct="0">
        <a:lnSpc>
          <a:spcPct val="85000"/>
        </a:lnSpc>
        <a:spcBef>
          <a:spcPct val="0"/>
        </a:spcBef>
        <a:spcAft>
          <a:spcPct val="0"/>
        </a:spcAft>
        <a:defRPr sz="2400">
          <a:solidFill>
            <a:schemeClr val="bg1"/>
          </a:solidFill>
          <a:latin typeface="+mj-lt"/>
          <a:ea typeface="+mj-ea"/>
          <a:cs typeface="+mj-cs"/>
        </a:defRPr>
      </a:lvl1pPr>
      <a:lvl2pPr algn="l" rtl="0" eaLnBrk="0" fontAlgn="base" hangingPunct="0">
        <a:lnSpc>
          <a:spcPct val="85000"/>
        </a:lnSpc>
        <a:spcBef>
          <a:spcPct val="0"/>
        </a:spcBef>
        <a:spcAft>
          <a:spcPct val="0"/>
        </a:spcAft>
        <a:defRPr sz="2400">
          <a:solidFill>
            <a:schemeClr val="bg1"/>
          </a:solidFill>
          <a:latin typeface="Arial" charset="0"/>
          <a:cs typeface="Arial" charset="0"/>
        </a:defRPr>
      </a:lvl2pPr>
      <a:lvl3pPr algn="l" rtl="0" eaLnBrk="0" fontAlgn="base" hangingPunct="0">
        <a:lnSpc>
          <a:spcPct val="85000"/>
        </a:lnSpc>
        <a:spcBef>
          <a:spcPct val="0"/>
        </a:spcBef>
        <a:spcAft>
          <a:spcPct val="0"/>
        </a:spcAft>
        <a:defRPr sz="2400">
          <a:solidFill>
            <a:schemeClr val="bg1"/>
          </a:solidFill>
          <a:latin typeface="Arial" charset="0"/>
          <a:cs typeface="Arial" charset="0"/>
        </a:defRPr>
      </a:lvl3pPr>
      <a:lvl4pPr algn="l" rtl="0" eaLnBrk="0" fontAlgn="base" hangingPunct="0">
        <a:lnSpc>
          <a:spcPct val="85000"/>
        </a:lnSpc>
        <a:spcBef>
          <a:spcPct val="0"/>
        </a:spcBef>
        <a:spcAft>
          <a:spcPct val="0"/>
        </a:spcAft>
        <a:defRPr sz="2400">
          <a:solidFill>
            <a:schemeClr val="bg1"/>
          </a:solidFill>
          <a:latin typeface="Arial" charset="0"/>
          <a:cs typeface="Arial" charset="0"/>
        </a:defRPr>
      </a:lvl4pPr>
      <a:lvl5pPr algn="l" rtl="0" eaLnBrk="0" fontAlgn="base" hangingPunct="0">
        <a:lnSpc>
          <a:spcPct val="85000"/>
        </a:lnSpc>
        <a:spcBef>
          <a:spcPct val="0"/>
        </a:spcBef>
        <a:spcAft>
          <a:spcPct val="0"/>
        </a:spcAft>
        <a:defRPr sz="2400">
          <a:solidFill>
            <a:schemeClr val="bg1"/>
          </a:solidFill>
          <a:latin typeface="Arial" charset="0"/>
          <a:cs typeface="Arial" charset="0"/>
        </a:defRPr>
      </a:lvl5pPr>
      <a:lvl6pPr marL="457200" algn="l" rtl="0" fontAlgn="base">
        <a:lnSpc>
          <a:spcPct val="85000"/>
        </a:lnSpc>
        <a:spcBef>
          <a:spcPct val="0"/>
        </a:spcBef>
        <a:spcAft>
          <a:spcPct val="0"/>
        </a:spcAft>
        <a:defRPr sz="2400">
          <a:solidFill>
            <a:schemeClr val="bg1"/>
          </a:solidFill>
          <a:latin typeface="Arial" charset="0"/>
          <a:cs typeface="Arial" charset="0"/>
        </a:defRPr>
      </a:lvl6pPr>
      <a:lvl7pPr marL="914400" algn="l" rtl="0" fontAlgn="base">
        <a:lnSpc>
          <a:spcPct val="85000"/>
        </a:lnSpc>
        <a:spcBef>
          <a:spcPct val="0"/>
        </a:spcBef>
        <a:spcAft>
          <a:spcPct val="0"/>
        </a:spcAft>
        <a:defRPr sz="2400">
          <a:solidFill>
            <a:schemeClr val="bg1"/>
          </a:solidFill>
          <a:latin typeface="Arial" charset="0"/>
          <a:cs typeface="Arial" charset="0"/>
        </a:defRPr>
      </a:lvl7pPr>
      <a:lvl8pPr marL="1371600" algn="l" rtl="0" fontAlgn="base">
        <a:lnSpc>
          <a:spcPct val="85000"/>
        </a:lnSpc>
        <a:spcBef>
          <a:spcPct val="0"/>
        </a:spcBef>
        <a:spcAft>
          <a:spcPct val="0"/>
        </a:spcAft>
        <a:defRPr sz="2400">
          <a:solidFill>
            <a:schemeClr val="bg1"/>
          </a:solidFill>
          <a:latin typeface="Arial" charset="0"/>
          <a:cs typeface="Arial" charset="0"/>
        </a:defRPr>
      </a:lvl8pPr>
      <a:lvl9pPr marL="1828800" algn="l" rtl="0" fontAlgn="base">
        <a:lnSpc>
          <a:spcPct val="85000"/>
        </a:lnSpc>
        <a:spcBef>
          <a:spcPct val="0"/>
        </a:spcBef>
        <a:spcAft>
          <a:spcPct val="0"/>
        </a:spcAft>
        <a:defRPr sz="2400">
          <a:solidFill>
            <a:schemeClr val="bg1"/>
          </a:solidFill>
          <a:latin typeface="Arial" charset="0"/>
          <a:cs typeface="Arial" charset="0"/>
        </a:defRPr>
      </a:lvl9pPr>
    </p:titleStyle>
    <p:bodyStyle>
      <a:lvl1pPr marL="266700" indent="-266700" algn="l" rtl="0" eaLnBrk="0" fontAlgn="base" hangingPunct="0">
        <a:lnSpc>
          <a:spcPct val="90000"/>
        </a:lnSpc>
        <a:spcBef>
          <a:spcPct val="100000"/>
        </a:spcBef>
        <a:spcAft>
          <a:spcPct val="0"/>
        </a:spcAft>
        <a:buClr>
          <a:srgbClr val="8C7F6D"/>
        </a:buClr>
        <a:buChar char="•"/>
        <a:defRPr sz="2000">
          <a:solidFill>
            <a:srgbClr val="003896"/>
          </a:solidFill>
          <a:latin typeface="+mn-lt"/>
          <a:ea typeface="+mn-ea"/>
          <a:cs typeface="+mn-cs"/>
        </a:defRPr>
      </a:lvl1pPr>
      <a:lvl2pPr marL="717550" indent="-271463" algn="l" rtl="0" eaLnBrk="0" fontAlgn="base" hangingPunct="0">
        <a:lnSpc>
          <a:spcPct val="90000"/>
        </a:lnSpc>
        <a:spcBef>
          <a:spcPct val="100000"/>
        </a:spcBef>
        <a:spcAft>
          <a:spcPct val="0"/>
        </a:spcAft>
        <a:buClr>
          <a:srgbClr val="8C7F6D"/>
        </a:buClr>
        <a:buChar char="•"/>
        <a:defRPr>
          <a:solidFill>
            <a:srgbClr val="003896"/>
          </a:solidFill>
          <a:latin typeface="+mn-lt"/>
          <a:cs typeface="+mn-cs"/>
        </a:defRPr>
      </a:lvl2pPr>
      <a:lvl3pPr marL="1076325" indent="-179388" algn="l" rtl="0" eaLnBrk="0" fontAlgn="base" hangingPunct="0">
        <a:lnSpc>
          <a:spcPct val="90000"/>
        </a:lnSpc>
        <a:spcBef>
          <a:spcPct val="100000"/>
        </a:spcBef>
        <a:spcAft>
          <a:spcPct val="0"/>
        </a:spcAft>
        <a:buClr>
          <a:srgbClr val="8C7F6D"/>
        </a:buClr>
        <a:buChar char="•"/>
        <a:defRPr sz="1600">
          <a:solidFill>
            <a:srgbClr val="003896"/>
          </a:solidFill>
          <a:latin typeface="+mn-lt"/>
          <a:cs typeface="+mn-cs"/>
        </a:defRPr>
      </a:lvl3pPr>
      <a:lvl4pPr marL="1435100" indent="-179388" algn="l" rtl="0" eaLnBrk="0" fontAlgn="base" hangingPunct="0">
        <a:lnSpc>
          <a:spcPct val="90000"/>
        </a:lnSpc>
        <a:spcBef>
          <a:spcPct val="100000"/>
        </a:spcBef>
        <a:spcAft>
          <a:spcPct val="0"/>
        </a:spcAft>
        <a:buClr>
          <a:srgbClr val="8C7F6D"/>
        </a:buClr>
        <a:buChar char="•"/>
        <a:defRPr sz="1400">
          <a:solidFill>
            <a:srgbClr val="003896"/>
          </a:solidFill>
          <a:latin typeface="+mn-lt"/>
          <a:cs typeface="+mn-cs"/>
        </a:defRPr>
      </a:lvl4pPr>
      <a:lvl5pPr marL="1793875" indent="-179388" algn="l" rtl="0" eaLnBrk="0" fontAlgn="base" hangingPunct="0">
        <a:lnSpc>
          <a:spcPct val="90000"/>
        </a:lnSpc>
        <a:spcBef>
          <a:spcPct val="100000"/>
        </a:spcBef>
        <a:spcAft>
          <a:spcPct val="0"/>
        </a:spcAft>
        <a:buClr>
          <a:srgbClr val="8C7F6D"/>
        </a:buClr>
        <a:buChar char="•"/>
        <a:defRPr sz="1400">
          <a:solidFill>
            <a:srgbClr val="003896"/>
          </a:solidFill>
          <a:latin typeface="+mn-lt"/>
          <a:cs typeface="+mn-cs"/>
        </a:defRPr>
      </a:lvl5pPr>
      <a:lvl6pPr marL="22510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6pPr>
      <a:lvl7pPr marL="27082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7pPr>
      <a:lvl8pPr marL="31654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8pPr>
      <a:lvl9pPr marL="36226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13.png"/><Relationship Id="rId2" Type="http://schemas.openxmlformats.org/officeDocument/2006/relationships/image" Target="../media/image4.jpeg"/><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0.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emf"/><Relationship Id="rId1" Type="http://schemas.openxmlformats.org/officeDocument/2006/relationships/slideLayout" Target="../slideLayouts/slideLayout2.xml"/><Relationship Id="rId5" Type="http://schemas.openxmlformats.org/officeDocument/2006/relationships/image" Target="../media/image27.emf"/><Relationship Id="rId4" Type="http://schemas.openxmlformats.org/officeDocument/2006/relationships/image" Target="../media/image26.emf"/></Relationships>
</file>

<file path=ppt/slides/_rels/slide13.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3059113"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pSp>
        <p:nvGrpSpPr>
          <p:cNvPr id="18435" name="Group 162"/>
          <p:cNvGrpSpPr>
            <a:grpSpLocks/>
          </p:cNvGrpSpPr>
          <p:nvPr/>
        </p:nvGrpSpPr>
        <p:grpSpPr bwMode="auto">
          <a:xfrm>
            <a:off x="-4763" y="0"/>
            <a:ext cx="9148763" cy="6858000"/>
            <a:chOff x="-3" y="0"/>
            <a:chExt cx="5763" cy="4320"/>
          </a:xfrm>
        </p:grpSpPr>
        <p:pic>
          <p:nvPicPr>
            <p:cNvPr id="18491" name="Picture 23" descr="d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 y="0"/>
              <a:ext cx="1150"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92" name="Rectangle 91"/>
            <p:cNvSpPr>
              <a:spLocks noChangeArrowheads="1"/>
            </p:cNvSpPr>
            <p:nvPr/>
          </p:nvSpPr>
          <p:spPr bwMode="auto">
            <a:xfrm>
              <a:off x="-3" y="0"/>
              <a:ext cx="5763"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pic>
          <p:nvPicPr>
            <p:cNvPr id="18493" name="Picture 161" descr="logo smal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88" y="326"/>
              <a:ext cx="1352" cy="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8436" name="Group 155"/>
          <p:cNvGrpSpPr>
            <a:grpSpLocks/>
          </p:cNvGrpSpPr>
          <p:nvPr/>
        </p:nvGrpSpPr>
        <p:grpSpPr bwMode="auto">
          <a:xfrm>
            <a:off x="257175" y="1201738"/>
            <a:ext cx="2482850" cy="2444750"/>
            <a:chOff x="162" y="757"/>
            <a:chExt cx="1564" cy="1540"/>
          </a:xfrm>
        </p:grpSpPr>
        <p:sp>
          <p:nvSpPr>
            <p:cNvPr id="18486" name="Oval 101"/>
            <p:cNvSpPr>
              <a:spLocks noChangeArrowheads="1"/>
            </p:cNvSpPr>
            <p:nvPr/>
          </p:nvSpPr>
          <p:spPr bwMode="auto">
            <a:xfrm>
              <a:off x="232" y="819"/>
              <a:ext cx="1448" cy="1447"/>
            </a:xfrm>
            <a:prstGeom prst="ellipse">
              <a:avLst/>
            </a:prstGeom>
            <a:solidFill>
              <a:srgbClr val="83725B"/>
            </a:solidFill>
            <a:ln w="9525">
              <a:solidFill>
                <a:srgbClr val="83725B"/>
              </a:solidFill>
              <a:round/>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87" name="Oval 103"/>
            <p:cNvSpPr>
              <a:spLocks noChangeArrowheads="1"/>
            </p:cNvSpPr>
            <p:nvPr/>
          </p:nvSpPr>
          <p:spPr bwMode="auto">
            <a:xfrm>
              <a:off x="217" y="772"/>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88" name="Oval 104"/>
            <p:cNvSpPr>
              <a:spLocks noChangeArrowheads="1"/>
            </p:cNvSpPr>
            <p:nvPr/>
          </p:nvSpPr>
          <p:spPr bwMode="auto">
            <a:xfrm>
              <a:off x="162" y="772"/>
              <a:ext cx="1487"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89" name="Oval 105"/>
            <p:cNvSpPr>
              <a:spLocks noChangeArrowheads="1"/>
            </p:cNvSpPr>
            <p:nvPr/>
          </p:nvSpPr>
          <p:spPr bwMode="auto">
            <a:xfrm>
              <a:off x="240" y="803"/>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90" name="Oval 106"/>
            <p:cNvSpPr>
              <a:spLocks noChangeArrowheads="1"/>
            </p:cNvSpPr>
            <p:nvPr/>
          </p:nvSpPr>
          <p:spPr bwMode="auto">
            <a:xfrm>
              <a:off x="194" y="757"/>
              <a:ext cx="1486" cy="1486"/>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sp>
        <p:nvSpPr>
          <p:cNvPr id="19462" name="Oval 102"/>
          <p:cNvSpPr>
            <a:spLocks noChangeArrowheads="1"/>
          </p:cNvSpPr>
          <p:nvPr/>
        </p:nvSpPr>
        <p:spPr bwMode="auto">
          <a:xfrm>
            <a:off x="436563" y="1362075"/>
            <a:ext cx="2162175" cy="2173288"/>
          </a:xfrm>
          <a:prstGeom prst="ellipse">
            <a:avLst/>
          </a:prstGeom>
          <a:blipFill dpi="0" rotWithShape="1">
            <a:blip r:embed="rId4">
              <a:extLst>
                <a:ext uri="{28A0092B-C50C-407E-A947-70E740481C1C}">
                  <a14:useLocalDpi xmlns:a14="http://schemas.microsoft.com/office/drawing/2010/main" val="0"/>
                </a:ext>
              </a:extLst>
            </a:blip>
            <a:srcRect/>
            <a:stretch>
              <a:fillRect t="-166" b="-166"/>
            </a:stretch>
          </a:blipFill>
          <a:ln>
            <a:noFill/>
          </a:ln>
        </p:spPr>
        <p:txBody>
          <a:bodyPr anchor="ctr"/>
          <a:lstStyle/>
          <a:p>
            <a:pPr algn="ctr">
              <a:defRPr/>
            </a:pPr>
            <a:endParaRPr lang="en-ZA" sz="1000" dirty="0"/>
          </a:p>
        </p:txBody>
      </p:sp>
      <p:grpSp>
        <p:nvGrpSpPr>
          <p:cNvPr id="18440" name="Group 156"/>
          <p:cNvGrpSpPr>
            <a:grpSpLocks/>
          </p:cNvGrpSpPr>
          <p:nvPr/>
        </p:nvGrpSpPr>
        <p:grpSpPr bwMode="auto">
          <a:xfrm>
            <a:off x="171450" y="1201738"/>
            <a:ext cx="2643188" cy="2493962"/>
            <a:chOff x="108" y="757"/>
            <a:chExt cx="1665" cy="1571"/>
          </a:xfrm>
        </p:grpSpPr>
        <p:sp>
          <p:nvSpPr>
            <p:cNvPr id="18483" name="Oval 107"/>
            <p:cNvSpPr>
              <a:spLocks noChangeArrowheads="1"/>
            </p:cNvSpPr>
            <p:nvPr/>
          </p:nvSpPr>
          <p:spPr bwMode="auto">
            <a:xfrm>
              <a:off x="279" y="834"/>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84" name="Oval 108"/>
            <p:cNvSpPr>
              <a:spLocks noChangeArrowheads="1"/>
            </p:cNvSpPr>
            <p:nvPr/>
          </p:nvSpPr>
          <p:spPr bwMode="auto">
            <a:xfrm>
              <a:off x="108" y="834"/>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85" name="Oval 109"/>
            <p:cNvSpPr>
              <a:spLocks noChangeArrowheads="1"/>
            </p:cNvSpPr>
            <p:nvPr/>
          </p:nvSpPr>
          <p:spPr bwMode="auto">
            <a:xfrm>
              <a:off x="287" y="757"/>
              <a:ext cx="1486" cy="1486"/>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grpSp>
        <p:nvGrpSpPr>
          <p:cNvPr id="18441" name="Group 146"/>
          <p:cNvGrpSpPr>
            <a:grpSpLocks/>
          </p:cNvGrpSpPr>
          <p:nvPr/>
        </p:nvGrpSpPr>
        <p:grpSpPr bwMode="auto">
          <a:xfrm>
            <a:off x="912813" y="620713"/>
            <a:ext cx="1284287" cy="1260475"/>
            <a:chOff x="575" y="391"/>
            <a:chExt cx="809" cy="794"/>
          </a:xfrm>
        </p:grpSpPr>
        <p:sp>
          <p:nvSpPr>
            <p:cNvPr id="18475" name="Oval 147"/>
            <p:cNvSpPr>
              <a:spLocks noChangeArrowheads="1"/>
            </p:cNvSpPr>
            <p:nvPr/>
          </p:nvSpPr>
          <p:spPr bwMode="auto">
            <a:xfrm>
              <a:off x="614" y="422"/>
              <a:ext cx="739" cy="747"/>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76" name="Oval 148"/>
            <p:cNvSpPr>
              <a:spLocks noChangeArrowheads="1"/>
            </p:cNvSpPr>
            <p:nvPr/>
          </p:nvSpPr>
          <p:spPr bwMode="auto">
            <a:xfrm>
              <a:off x="629" y="445"/>
              <a:ext cx="708" cy="708"/>
            </a:xfrm>
            <a:prstGeom prst="ellipse">
              <a:avLst/>
            </a:prstGeom>
            <a:solidFill>
              <a:srgbClr val="8C7F6D"/>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77" name="Oval 149"/>
            <p:cNvSpPr>
              <a:spLocks noChangeArrowheads="1"/>
            </p:cNvSpPr>
            <p:nvPr/>
          </p:nvSpPr>
          <p:spPr bwMode="auto">
            <a:xfrm>
              <a:off x="598" y="399"/>
              <a:ext cx="770"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78" name="Oval 150"/>
            <p:cNvSpPr>
              <a:spLocks noChangeArrowheads="1"/>
            </p:cNvSpPr>
            <p:nvPr/>
          </p:nvSpPr>
          <p:spPr bwMode="auto">
            <a:xfrm>
              <a:off x="575" y="399"/>
              <a:ext cx="762"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79" name="Oval 151"/>
            <p:cNvSpPr>
              <a:spLocks noChangeArrowheads="1"/>
            </p:cNvSpPr>
            <p:nvPr/>
          </p:nvSpPr>
          <p:spPr bwMode="auto">
            <a:xfrm>
              <a:off x="614" y="414"/>
              <a:ext cx="770" cy="771"/>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80" name="Oval 152"/>
            <p:cNvSpPr>
              <a:spLocks noChangeArrowheads="1"/>
            </p:cNvSpPr>
            <p:nvPr/>
          </p:nvSpPr>
          <p:spPr bwMode="auto">
            <a:xfrm>
              <a:off x="590" y="391"/>
              <a:ext cx="763"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81" name="Oval 153"/>
            <p:cNvSpPr>
              <a:spLocks noChangeArrowheads="1"/>
            </p:cNvSpPr>
            <p:nvPr/>
          </p:nvSpPr>
          <p:spPr bwMode="auto">
            <a:xfrm>
              <a:off x="629" y="445"/>
              <a:ext cx="708" cy="708"/>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82" name="Oval 154"/>
            <p:cNvSpPr>
              <a:spLocks noChangeArrowheads="1"/>
            </p:cNvSpPr>
            <p:nvPr/>
          </p:nvSpPr>
          <p:spPr bwMode="auto">
            <a:xfrm>
              <a:off x="637" y="445"/>
              <a:ext cx="693" cy="693"/>
            </a:xfrm>
            <a:prstGeom prst="ellipse">
              <a:avLst/>
            </a:prstGeom>
            <a:noFill/>
            <a:ln w="0">
              <a:solidFill>
                <a:srgbClr val="83725B"/>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sp>
        <p:nvSpPr>
          <p:cNvPr id="18442" name="Oval 118"/>
          <p:cNvSpPr>
            <a:spLocks noChangeArrowheads="1"/>
          </p:cNvSpPr>
          <p:nvPr/>
        </p:nvSpPr>
        <p:spPr bwMode="auto">
          <a:xfrm>
            <a:off x="1004888" y="706438"/>
            <a:ext cx="1111250" cy="1112837"/>
          </a:xfrm>
          <a:prstGeom prst="ellipse">
            <a:avLst/>
          </a:prstGeom>
          <a:blipFill dpi="0" rotWithShape="1">
            <a:blip r:embed="rId5"/>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endParaRPr lang="en-US" altLang="en-US" sz="600"/>
          </a:p>
        </p:txBody>
      </p:sp>
      <p:grpSp>
        <p:nvGrpSpPr>
          <p:cNvPr id="18443" name="Group 145"/>
          <p:cNvGrpSpPr>
            <a:grpSpLocks/>
          </p:cNvGrpSpPr>
          <p:nvPr/>
        </p:nvGrpSpPr>
        <p:grpSpPr bwMode="auto">
          <a:xfrm>
            <a:off x="863600" y="620713"/>
            <a:ext cx="1370013" cy="1284287"/>
            <a:chOff x="544" y="391"/>
            <a:chExt cx="863" cy="809"/>
          </a:xfrm>
        </p:grpSpPr>
        <p:sp>
          <p:nvSpPr>
            <p:cNvPr id="18472" name="Oval 119"/>
            <p:cNvSpPr>
              <a:spLocks noChangeArrowheads="1"/>
            </p:cNvSpPr>
            <p:nvPr/>
          </p:nvSpPr>
          <p:spPr bwMode="auto">
            <a:xfrm>
              <a:off x="637" y="391"/>
              <a:ext cx="770"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73" name="Oval 120"/>
            <p:cNvSpPr>
              <a:spLocks noChangeArrowheads="1"/>
            </p:cNvSpPr>
            <p:nvPr/>
          </p:nvSpPr>
          <p:spPr bwMode="auto">
            <a:xfrm>
              <a:off x="544" y="438"/>
              <a:ext cx="770" cy="762"/>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74" name="Oval 121"/>
            <p:cNvSpPr>
              <a:spLocks noChangeArrowheads="1"/>
            </p:cNvSpPr>
            <p:nvPr/>
          </p:nvSpPr>
          <p:spPr bwMode="auto">
            <a:xfrm>
              <a:off x="637" y="438"/>
              <a:ext cx="763" cy="762"/>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grpSp>
        <p:nvGrpSpPr>
          <p:cNvPr id="18444" name="Group 157"/>
          <p:cNvGrpSpPr>
            <a:grpSpLocks/>
          </p:cNvGrpSpPr>
          <p:nvPr/>
        </p:nvGrpSpPr>
        <p:grpSpPr bwMode="auto">
          <a:xfrm>
            <a:off x="331788" y="3090863"/>
            <a:ext cx="2074862" cy="2038350"/>
            <a:chOff x="209" y="1947"/>
            <a:chExt cx="1307" cy="1284"/>
          </a:xfrm>
        </p:grpSpPr>
        <p:sp>
          <p:nvSpPr>
            <p:cNvPr id="18466" name="Oval 122"/>
            <p:cNvSpPr>
              <a:spLocks noChangeArrowheads="1"/>
            </p:cNvSpPr>
            <p:nvPr/>
          </p:nvSpPr>
          <p:spPr bwMode="auto">
            <a:xfrm>
              <a:off x="264" y="2002"/>
              <a:ext cx="1213" cy="1205"/>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67" name="Oval 123"/>
            <p:cNvSpPr>
              <a:spLocks noChangeArrowheads="1"/>
            </p:cNvSpPr>
            <p:nvPr/>
          </p:nvSpPr>
          <p:spPr bwMode="auto">
            <a:xfrm>
              <a:off x="303" y="2033"/>
              <a:ext cx="1135" cy="1143"/>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68" name="Oval 124"/>
            <p:cNvSpPr>
              <a:spLocks noChangeArrowheads="1"/>
            </p:cNvSpPr>
            <p:nvPr/>
          </p:nvSpPr>
          <p:spPr bwMode="auto">
            <a:xfrm>
              <a:off x="248" y="1963"/>
              <a:ext cx="1245" cy="124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69" name="Oval 125"/>
            <p:cNvSpPr>
              <a:spLocks noChangeArrowheads="1"/>
            </p:cNvSpPr>
            <p:nvPr/>
          </p:nvSpPr>
          <p:spPr bwMode="auto">
            <a:xfrm>
              <a:off x="209" y="1963"/>
              <a:ext cx="1237" cy="124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70" name="Oval 126"/>
            <p:cNvSpPr>
              <a:spLocks noChangeArrowheads="1"/>
            </p:cNvSpPr>
            <p:nvPr/>
          </p:nvSpPr>
          <p:spPr bwMode="auto">
            <a:xfrm>
              <a:off x="271" y="1986"/>
              <a:ext cx="1245"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71" name="Oval 127"/>
            <p:cNvSpPr>
              <a:spLocks noChangeArrowheads="1"/>
            </p:cNvSpPr>
            <p:nvPr/>
          </p:nvSpPr>
          <p:spPr bwMode="auto">
            <a:xfrm>
              <a:off x="232" y="1947"/>
              <a:ext cx="1245"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sp>
        <p:nvSpPr>
          <p:cNvPr id="18445" name="Oval 128"/>
          <p:cNvSpPr>
            <a:spLocks noChangeArrowheads="1"/>
          </p:cNvSpPr>
          <p:nvPr/>
        </p:nvSpPr>
        <p:spPr bwMode="auto">
          <a:xfrm>
            <a:off x="482600" y="3227388"/>
            <a:ext cx="1801813" cy="1814512"/>
          </a:xfrm>
          <a:prstGeom prst="ellipse">
            <a:avLst/>
          </a:prstGeom>
          <a:blipFill dpi="0" rotWithShape="1">
            <a:blip r:embed="rId6"/>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endParaRPr lang="en-US" altLang="en-US" sz="1000">
              <a:solidFill>
                <a:srgbClr val="C0C0C0"/>
              </a:solidFill>
            </a:endParaRPr>
          </a:p>
        </p:txBody>
      </p:sp>
      <p:grpSp>
        <p:nvGrpSpPr>
          <p:cNvPr id="18446" name="Group 158"/>
          <p:cNvGrpSpPr>
            <a:grpSpLocks/>
          </p:cNvGrpSpPr>
          <p:nvPr/>
        </p:nvGrpSpPr>
        <p:grpSpPr bwMode="auto">
          <a:xfrm>
            <a:off x="257175" y="3090863"/>
            <a:ext cx="2211388" cy="2087562"/>
            <a:chOff x="162" y="1947"/>
            <a:chExt cx="1393" cy="1315"/>
          </a:xfrm>
        </p:grpSpPr>
        <p:sp>
          <p:nvSpPr>
            <p:cNvPr id="18463" name="Oval 129"/>
            <p:cNvSpPr>
              <a:spLocks noChangeArrowheads="1"/>
            </p:cNvSpPr>
            <p:nvPr/>
          </p:nvSpPr>
          <p:spPr bwMode="auto">
            <a:xfrm>
              <a:off x="162" y="2017"/>
              <a:ext cx="1238"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64" name="Oval 130"/>
            <p:cNvSpPr>
              <a:spLocks noChangeArrowheads="1"/>
            </p:cNvSpPr>
            <p:nvPr/>
          </p:nvSpPr>
          <p:spPr bwMode="auto">
            <a:xfrm>
              <a:off x="310" y="1947"/>
              <a:ext cx="1245"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65" name="Oval 131"/>
            <p:cNvSpPr>
              <a:spLocks noChangeArrowheads="1"/>
            </p:cNvSpPr>
            <p:nvPr/>
          </p:nvSpPr>
          <p:spPr bwMode="auto">
            <a:xfrm>
              <a:off x="303" y="2017"/>
              <a:ext cx="1244"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grpSp>
        <p:nvGrpSpPr>
          <p:cNvPr id="18447" name="Group 159"/>
          <p:cNvGrpSpPr>
            <a:grpSpLocks/>
          </p:cNvGrpSpPr>
          <p:nvPr/>
        </p:nvGrpSpPr>
        <p:grpSpPr bwMode="auto">
          <a:xfrm>
            <a:off x="900113" y="4684713"/>
            <a:ext cx="1717675" cy="1692275"/>
            <a:chOff x="567" y="2951"/>
            <a:chExt cx="1082" cy="1066"/>
          </a:xfrm>
        </p:grpSpPr>
        <p:sp>
          <p:nvSpPr>
            <p:cNvPr id="18457" name="Oval 132"/>
            <p:cNvSpPr>
              <a:spLocks noChangeArrowheads="1"/>
            </p:cNvSpPr>
            <p:nvPr/>
          </p:nvSpPr>
          <p:spPr bwMode="auto">
            <a:xfrm>
              <a:off x="614" y="2990"/>
              <a:ext cx="1003" cy="1011"/>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58" name="Oval 133"/>
            <p:cNvSpPr>
              <a:spLocks noChangeArrowheads="1"/>
            </p:cNvSpPr>
            <p:nvPr/>
          </p:nvSpPr>
          <p:spPr bwMode="auto">
            <a:xfrm>
              <a:off x="645" y="3021"/>
              <a:ext cx="941" cy="949"/>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59" name="Oval 134"/>
            <p:cNvSpPr>
              <a:spLocks noChangeArrowheads="1"/>
            </p:cNvSpPr>
            <p:nvPr/>
          </p:nvSpPr>
          <p:spPr bwMode="auto">
            <a:xfrm>
              <a:off x="598" y="2959"/>
              <a:ext cx="1035" cy="103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60" name="Oval 135"/>
            <p:cNvSpPr>
              <a:spLocks noChangeArrowheads="1"/>
            </p:cNvSpPr>
            <p:nvPr/>
          </p:nvSpPr>
          <p:spPr bwMode="auto">
            <a:xfrm>
              <a:off x="567" y="2959"/>
              <a:ext cx="1027" cy="103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61" name="Oval 136"/>
            <p:cNvSpPr>
              <a:spLocks noChangeArrowheads="1"/>
            </p:cNvSpPr>
            <p:nvPr/>
          </p:nvSpPr>
          <p:spPr bwMode="auto">
            <a:xfrm>
              <a:off x="622" y="2982"/>
              <a:ext cx="1027"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62" name="Oval 137"/>
            <p:cNvSpPr>
              <a:spLocks noChangeArrowheads="1"/>
            </p:cNvSpPr>
            <p:nvPr/>
          </p:nvSpPr>
          <p:spPr bwMode="auto">
            <a:xfrm>
              <a:off x="583" y="2951"/>
              <a:ext cx="1034"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sp>
        <p:nvSpPr>
          <p:cNvPr id="19471" name="Oval 138"/>
          <p:cNvSpPr>
            <a:spLocks noChangeArrowheads="1"/>
          </p:cNvSpPr>
          <p:nvPr/>
        </p:nvSpPr>
        <p:spPr bwMode="auto">
          <a:xfrm>
            <a:off x="1014413" y="4791075"/>
            <a:ext cx="1506537" cy="1519238"/>
          </a:xfrm>
          <a:prstGeom prst="ellipse">
            <a:avLst/>
          </a:prstGeom>
          <a:blipFill dpi="0" rotWithShape="1">
            <a:blip r:embed="rId7">
              <a:extLst>
                <a:ext uri="{28A0092B-C50C-407E-A947-70E740481C1C}">
                  <a14:useLocalDpi xmlns:a14="http://schemas.microsoft.com/office/drawing/2010/main" val="0"/>
                </a:ext>
              </a:extLst>
            </a:blip>
            <a:srcRect/>
            <a:stretch>
              <a:fillRect l="-219" r="-219"/>
            </a:stretch>
          </a:blipFill>
          <a:ln>
            <a:noFill/>
          </a:ln>
        </p:spPr>
        <p:txBody>
          <a:bodyPr anchor="ctr"/>
          <a:lstStyle/>
          <a:p>
            <a:pPr algn="ctr">
              <a:defRPr/>
            </a:pPr>
            <a:endParaRPr lang="en-ZA" sz="900" dirty="0">
              <a:solidFill>
                <a:srgbClr val="C0C0C0"/>
              </a:solidFill>
            </a:endParaRPr>
          </a:p>
        </p:txBody>
      </p:sp>
      <p:grpSp>
        <p:nvGrpSpPr>
          <p:cNvPr id="18451" name="Group 160"/>
          <p:cNvGrpSpPr>
            <a:grpSpLocks/>
          </p:cNvGrpSpPr>
          <p:nvPr/>
        </p:nvGrpSpPr>
        <p:grpSpPr bwMode="auto">
          <a:xfrm>
            <a:off x="838200" y="4684713"/>
            <a:ext cx="1828800" cy="1728787"/>
            <a:chOff x="528" y="2951"/>
            <a:chExt cx="1152" cy="1089"/>
          </a:xfrm>
        </p:grpSpPr>
        <p:sp>
          <p:nvSpPr>
            <p:cNvPr id="18454" name="Oval 139"/>
            <p:cNvSpPr>
              <a:spLocks noChangeArrowheads="1"/>
            </p:cNvSpPr>
            <p:nvPr/>
          </p:nvSpPr>
          <p:spPr bwMode="auto">
            <a:xfrm>
              <a:off x="528" y="3005"/>
              <a:ext cx="1027"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55" name="Oval 140"/>
            <p:cNvSpPr>
              <a:spLocks noChangeArrowheads="1"/>
            </p:cNvSpPr>
            <p:nvPr/>
          </p:nvSpPr>
          <p:spPr bwMode="auto">
            <a:xfrm>
              <a:off x="645" y="3005"/>
              <a:ext cx="1035"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56" name="Oval 141"/>
            <p:cNvSpPr>
              <a:spLocks noChangeArrowheads="1"/>
            </p:cNvSpPr>
            <p:nvPr/>
          </p:nvSpPr>
          <p:spPr bwMode="auto">
            <a:xfrm>
              <a:off x="653" y="2951"/>
              <a:ext cx="1027"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sp>
        <p:nvSpPr>
          <p:cNvPr id="58" name="Rectangle 2"/>
          <p:cNvSpPr>
            <a:spLocks noGrp="1" noChangeArrowheads="1"/>
          </p:cNvSpPr>
          <p:nvPr>
            <p:ph type="ctrTitle" idx="4294967295"/>
          </p:nvPr>
        </p:nvSpPr>
        <p:spPr>
          <a:xfrm>
            <a:off x="3059113" y="1759744"/>
            <a:ext cx="5689351" cy="3602038"/>
          </a:xfrm>
        </p:spPr>
        <p:txBody>
          <a:bodyPr anchor="b"/>
          <a:lstStyle/>
          <a:p>
            <a:r>
              <a:rPr lang="en-US" altLang="en-US" sz="3600" b="1" dirty="0" smtClean="0">
                <a:solidFill>
                  <a:schemeClr val="accent1"/>
                </a:solidFill>
              </a:rPr>
              <a:t>Weekly System Status</a:t>
            </a:r>
            <a:r>
              <a:rPr lang="en-US" altLang="en-US" sz="3200" b="1" dirty="0" smtClean="0">
                <a:solidFill>
                  <a:schemeClr val="accent1"/>
                </a:solidFill>
              </a:rPr>
              <a:t/>
            </a:r>
            <a:br>
              <a:rPr lang="en-US" altLang="en-US" sz="3200" b="1" dirty="0" smtClean="0">
                <a:solidFill>
                  <a:schemeClr val="accent1"/>
                </a:solidFill>
              </a:rPr>
            </a:br>
            <a:r>
              <a:rPr lang="en-US" altLang="en-US" sz="3200" b="1" dirty="0" smtClean="0">
                <a:solidFill>
                  <a:schemeClr val="accent1"/>
                </a:solidFill>
              </a:rPr>
              <a:t/>
            </a:r>
            <a:br>
              <a:rPr lang="en-US" altLang="en-US" sz="3200" b="1" dirty="0" smtClean="0">
                <a:solidFill>
                  <a:schemeClr val="accent1"/>
                </a:solidFill>
              </a:rPr>
            </a:br>
            <a:r>
              <a:rPr lang="en-US" altLang="en-US" sz="3200" b="1" dirty="0" smtClean="0">
                <a:solidFill>
                  <a:schemeClr val="accent1"/>
                </a:solidFill>
              </a:rPr>
              <a:t>2021 week 11 </a:t>
            </a:r>
            <a:br>
              <a:rPr lang="en-US" altLang="en-US" sz="3200" b="1" dirty="0" smtClean="0">
                <a:solidFill>
                  <a:schemeClr val="accent1"/>
                </a:solidFill>
              </a:rPr>
            </a:br>
            <a:r>
              <a:rPr lang="en-US" altLang="en-US" sz="2000" b="1" dirty="0">
                <a:solidFill>
                  <a:schemeClr val="accent1"/>
                </a:solidFill>
              </a:rPr>
              <a:t>(15/03/2021 – 21/03/2021)</a:t>
            </a:r>
            <a:r>
              <a:rPr lang="en-US" altLang="en-US" sz="3200" b="1" dirty="0" smtClean="0">
                <a:solidFill>
                  <a:schemeClr val="accent1"/>
                </a:solidFill>
              </a:rPr>
              <a:t/>
            </a:r>
            <a:br>
              <a:rPr lang="en-US" altLang="en-US" sz="3200" b="1" dirty="0" smtClean="0">
                <a:solidFill>
                  <a:schemeClr val="accent1"/>
                </a:solidFill>
              </a:rPr>
            </a:br>
            <a:r>
              <a:rPr lang="en-US" altLang="en-US" sz="3200" b="1" dirty="0" smtClean="0">
                <a:solidFill>
                  <a:schemeClr val="accent1"/>
                </a:solidFill>
              </a:rPr>
              <a:t/>
            </a:r>
            <a:br>
              <a:rPr lang="en-US" altLang="en-US" sz="3200" b="1" dirty="0" smtClean="0">
                <a:solidFill>
                  <a:schemeClr val="accent1"/>
                </a:solidFill>
              </a:rPr>
            </a:br>
            <a:r>
              <a:rPr lang="en-US" altLang="en-US" b="1" u="sng" dirty="0" smtClean="0">
                <a:solidFill>
                  <a:schemeClr val="accent1"/>
                </a:solidFill>
              </a:rPr>
              <a:t>System Operator</a:t>
            </a:r>
            <a:br>
              <a:rPr lang="en-US" altLang="en-US" b="1" u="sng" dirty="0" smtClean="0">
                <a:solidFill>
                  <a:schemeClr val="accent1"/>
                </a:solidFill>
              </a:rPr>
            </a:br>
            <a:r>
              <a:rPr lang="en-US" altLang="en-US" sz="3200" dirty="0" smtClean="0">
                <a:solidFill>
                  <a:schemeClr val="accent1"/>
                </a:solidFill>
              </a:rPr>
              <a:t/>
            </a:r>
            <a:br>
              <a:rPr lang="en-US" altLang="en-US" sz="3200" dirty="0" smtClean="0">
                <a:solidFill>
                  <a:schemeClr val="accent1"/>
                </a:solidFill>
              </a:rPr>
            </a:br>
            <a:r>
              <a:rPr lang="en-US" altLang="en-US" sz="1800" dirty="0" smtClean="0">
                <a:solidFill>
                  <a:schemeClr val="accent1"/>
                </a:solidFill>
              </a:rPr>
              <a:t/>
            </a:r>
            <a:br>
              <a:rPr lang="en-US" altLang="en-US" sz="1800" dirty="0" smtClean="0">
                <a:solidFill>
                  <a:schemeClr val="accent1"/>
                </a:solidFill>
              </a:rPr>
            </a:br>
            <a:endParaRPr lang="en-US" altLang="en-US" sz="1800" b="1" dirty="0" smtClean="0">
              <a:solidFill>
                <a:schemeClr val="accent1"/>
              </a:solidFill>
            </a:endParaRPr>
          </a:p>
        </p:txBody>
      </p:sp>
    </p:spTree>
    <p:extLst>
      <p:ext uri="{BB962C8B-B14F-4D97-AF65-F5344CB8AC3E}">
        <p14:creationId xmlns:p14="http://schemas.microsoft.com/office/powerpoint/2010/main" val="1620654076"/>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10</a:t>
            </a:fld>
            <a:endParaRPr lang="en-ZA" dirty="0"/>
          </a:p>
        </p:txBody>
      </p:sp>
      <p:sp>
        <p:nvSpPr>
          <p:cNvPr id="6" name="Content Placeholder 2"/>
          <p:cNvSpPr>
            <a:spLocks noGrp="1"/>
          </p:cNvSpPr>
          <p:nvPr>
            <p:ph idx="1"/>
          </p:nvPr>
        </p:nvSpPr>
        <p:spPr>
          <a:xfrm>
            <a:off x="-1" y="4725144"/>
            <a:ext cx="9144000" cy="1368152"/>
          </a:xfrm>
        </p:spPr>
        <p:txBody>
          <a:bodyPr/>
          <a:lstStyle/>
          <a:p>
            <a:pPr algn="just">
              <a:spcBef>
                <a:spcPts val="0"/>
              </a:spcBef>
              <a:buClr>
                <a:schemeClr val="tx2">
                  <a:lumMod val="50000"/>
                </a:schemeClr>
              </a:buClr>
            </a:pPr>
            <a:r>
              <a:rPr lang="en-ZA" sz="1200" b="1" dirty="0"/>
              <a:t>EAF: </a:t>
            </a:r>
            <a:r>
              <a:rPr lang="en-ZA" sz="1200" dirty="0"/>
              <a:t>Ratio of the available energy generation over a given time period to the maximum amount of energy which could be produced over the same time period.</a:t>
            </a:r>
          </a:p>
          <a:p>
            <a:pPr algn="just">
              <a:spcBef>
                <a:spcPts val="0"/>
              </a:spcBef>
              <a:buClr>
                <a:schemeClr val="tx2">
                  <a:lumMod val="50000"/>
                </a:schemeClr>
              </a:buClr>
            </a:pPr>
            <a:endParaRPr lang="en-ZA" sz="1200" dirty="0"/>
          </a:p>
          <a:p>
            <a:pPr algn="just">
              <a:spcBef>
                <a:spcPts val="0"/>
              </a:spcBef>
              <a:buClr>
                <a:schemeClr val="tx2">
                  <a:lumMod val="50000"/>
                </a:schemeClr>
              </a:buClr>
            </a:pPr>
            <a:r>
              <a:rPr lang="en-ZA" sz="1200" b="1" dirty="0"/>
              <a:t>Outage Factors: </a:t>
            </a:r>
            <a:r>
              <a:rPr lang="en-ZA" sz="1200" dirty="0"/>
              <a:t>Ratio of the energy losses over a given time period to the maximum amount of energy which could be produced over the same time period.</a:t>
            </a:r>
          </a:p>
          <a:p>
            <a:pPr algn="just">
              <a:spcBef>
                <a:spcPts val="0"/>
              </a:spcBef>
              <a:buClr>
                <a:schemeClr val="tx2">
                  <a:lumMod val="50000"/>
                </a:schemeClr>
              </a:buClr>
            </a:pPr>
            <a:endParaRPr lang="en-ZA" sz="1200" dirty="0"/>
          </a:p>
          <a:p>
            <a:pPr algn="just">
              <a:spcBef>
                <a:spcPts val="0"/>
              </a:spcBef>
              <a:buClr>
                <a:schemeClr val="tx2">
                  <a:lumMod val="50000"/>
                </a:schemeClr>
              </a:buClr>
            </a:pPr>
            <a:r>
              <a:rPr lang="en-ZA" sz="1200" b="1" dirty="0"/>
              <a:t>YTD: </a:t>
            </a:r>
            <a:r>
              <a:rPr lang="en-ZA" sz="1200" dirty="0"/>
              <a:t>Year-to-Date </a:t>
            </a:r>
            <a:r>
              <a:rPr lang="en-ZA" sz="1200" dirty="0" smtClean="0"/>
              <a:t>(01 January </a:t>
            </a:r>
            <a:r>
              <a:rPr lang="en-ZA" sz="1200" dirty="0"/>
              <a:t>of current year </a:t>
            </a:r>
            <a:r>
              <a:rPr lang="en-ZA" sz="1200" dirty="0" smtClean="0"/>
              <a:t>to current week)</a:t>
            </a:r>
            <a:endParaRPr lang="en-ZA" sz="1200" dirty="0"/>
          </a:p>
        </p:txBody>
      </p:sp>
      <p:sp>
        <p:nvSpPr>
          <p:cNvPr id="7" name="Rectangle 2"/>
          <p:cNvSpPr txBox="1">
            <a:spLocks noChangeArrowheads="1"/>
          </p:cNvSpPr>
          <p:nvPr/>
        </p:nvSpPr>
        <p:spPr bwMode="auto">
          <a:xfrm>
            <a:off x="467544"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Weekly Generation Availability</a:t>
            </a:r>
            <a:endParaRPr lang="en-US" sz="2000" dirty="0">
              <a:solidFill>
                <a:schemeClr val="bg1"/>
              </a:solidFill>
            </a:endParaRPr>
          </a:p>
        </p:txBody>
      </p:sp>
      <p:pic>
        <p:nvPicPr>
          <p:cNvPr id="3" name="Picture 2"/>
          <p:cNvPicPr>
            <a:picLocks noChangeAspect="1"/>
          </p:cNvPicPr>
          <p:nvPr/>
        </p:nvPicPr>
        <p:blipFill>
          <a:blip r:embed="rId2"/>
          <a:stretch>
            <a:fillRect/>
          </a:stretch>
        </p:blipFill>
        <p:spPr>
          <a:xfrm>
            <a:off x="179512" y="1177394"/>
            <a:ext cx="8712968" cy="1819558"/>
          </a:xfrm>
          <a:prstGeom prst="rect">
            <a:avLst/>
          </a:prstGeom>
        </p:spPr>
      </p:pic>
    </p:spTree>
    <p:extLst>
      <p:ext uri="{BB962C8B-B14F-4D97-AF65-F5344CB8AC3E}">
        <p14:creationId xmlns:p14="http://schemas.microsoft.com/office/powerpoint/2010/main" val="862743997"/>
      </p:ext>
    </p:extLst>
  </p:cSld>
  <p:clrMapOvr>
    <a:masterClrMapping/>
  </p:clrMapOvr>
  <p:transition spd="slow">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11</a:t>
            </a:fld>
            <a:endParaRPr lang="en-ZA" dirty="0"/>
          </a:p>
        </p:txBody>
      </p:sp>
      <p:sp>
        <p:nvSpPr>
          <p:cNvPr id="6" name="Content Placeholder 2"/>
          <p:cNvSpPr>
            <a:spLocks noGrp="1"/>
          </p:cNvSpPr>
          <p:nvPr>
            <p:ph idx="1"/>
          </p:nvPr>
        </p:nvSpPr>
        <p:spPr>
          <a:xfrm>
            <a:off x="6012160" y="1237304"/>
            <a:ext cx="3131840" cy="4423944"/>
          </a:xfrm>
        </p:spPr>
        <p:txBody>
          <a:bodyPr/>
          <a:lstStyle/>
          <a:p>
            <a:pPr algn="just">
              <a:spcBef>
                <a:spcPts val="0"/>
              </a:spcBef>
              <a:buClr>
                <a:schemeClr val="tx2">
                  <a:lumMod val="50000"/>
                </a:schemeClr>
              </a:buClr>
            </a:pPr>
            <a:r>
              <a:rPr lang="en-ZA" sz="1200" dirty="0"/>
              <a:t>The maintenance plan included in these assumptions includes a base scenario of outages (planned risk level). As there is opportunity for further outages, these will be included. This “likely risk scenario” includes an additional 2000 MW of outages on the base </a:t>
            </a:r>
            <a:r>
              <a:rPr lang="en-ZA" sz="1200" dirty="0" smtClean="0"/>
              <a:t>plan.</a:t>
            </a:r>
          </a:p>
          <a:p>
            <a:pPr algn="just">
              <a:spcBef>
                <a:spcPts val="0"/>
              </a:spcBef>
              <a:buClr>
                <a:schemeClr val="tx2">
                  <a:lumMod val="50000"/>
                </a:schemeClr>
              </a:buClr>
            </a:pPr>
            <a:r>
              <a:rPr lang="en-ZA" sz="1200" dirty="0" smtClean="0"/>
              <a:t>The </a:t>
            </a:r>
            <a:r>
              <a:rPr lang="en-ZA" sz="1200" dirty="0"/>
              <a:t>expected import at Apollo is included. Avon and </a:t>
            </a:r>
            <a:r>
              <a:rPr lang="en-ZA" sz="1200" dirty="0" err="1"/>
              <a:t>Dedisa</a:t>
            </a:r>
            <a:r>
              <a:rPr lang="en-ZA" sz="1200" dirty="0"/>
              <a:t> is also included</a:t>
            </a:r>
            <a:r>
              <a:rPr lang="en-ZA" sz="1200" dirty="0" smtClean="0"/>
              <a:t>.</a:t>
            </a:r>
          </a:p>
          <a:p>
            <a:pPr algn="just">
              <a:spcBef>
                <a:spcPts val="0"/>
              </a:spcBef>
              <a:buClr>
                <a:schemeClr val="tx2">
                  <a:lumMod val="50000"/>
                </a:schemeClr>
              </a:buClr>
            </a:pPr>
            <a:r>
              <a:rPr lang="en-ZA" sz="1200" dirty="0" smtClean="0"/>
              <a:t>The </a:t>
            </a:r>
            <a:r>
              <a:rPr lang="en-ZA" sz="1200" dirty="0"/>
              <a:t>forecast used is the latest operational weekly residual peak forecast, which excludes the expected renewable generation</a:t>
            </a:r>
            <a:r>
              <a:rPr lang="en-ZA" sz="1200" dirty="0" smtClean="0"/>
              <a:t>.</a:t>
            </a:r>
          </a:p>
          <a:p>
            <a:pPr algn="just">
              <a:spcBef>
                <a:spcPts val="0"/>
              </a:spcBef>
              <a:buClr>
                <a:schemeClr val="tx2">
                  <a:lumMod val="50000"/>
                </a:schemeClr>
              </a:buClr>
            </a:pPr>
            <a:r>
              <a:rPr lang="en-ZA" sz="1200" dirty="0" smtClean="0"/>
              <a:t>Operating </a:t>
            </a:r>
            <a:r>
              <a:rPr lang="en-ZA" sz="1200" dirty="0"/>
              <a:t>Reserve (OR) from Generation</a:t>
            </a:r>
            <a:r>
              <a:rPr lang="en-ZA" sz="1200" dirty="0" smtClean="0"/>
              <a:t>:  </a:t>
            </a:r>
            <a:r>
              <a:rPr lang="en-ZA" sz="1200" b="1" dirty="0" smtClean="0"/>
              <a:t>2 200 MW</a:t>
            </a:r>
          </a:p>
          <a:p>
            <a:pPr algn="just">
              <a:spcBef>
                <a:spcPts val="0"/>
              </a:spcBef>
              <a:buClr>
                <a:schemeClr val="tx2">
                  <a:lumMod val="50000"/>
                </a:schemeClr>
              </a:buClr>
            </a:pPr>
            <a:r>
              <a:rPr lang="en-ZA" sz="1200" dirty="0" smtClean="0"/>
              <a:t>Unplanned </a:t>
            </a:r>
            <a:r>
              <a:rPr lang="en-ZA" sz="1200" dirty="0"/>
              <a:t>Outage Assumption (UA</a:t>
            </a:r>
            <a:r>
              <a:rPr lang="en-ZA" sz="1200" dirty="0" smtClean="0"/>
              <a:t>): </a:t>
            </a:r>
            <a:r>
              <a:rPr lang="en-ZA" sz="1200" b="1" dirty="0" smtClean="0"/>
              <a:t>12 000 </a:t>
            </a:r>
            <a:r>
              <a:rPr lang="en-US" sz="1200" b="1" dirty="0"/>
              <a:t>MW (11000 MW from April </a:t>
            </a:r>
            <a:r>
              <a:rPr lang="en-US" sz="1200" b="1" dirty="0" smtClean="0"/>
              <a:t>2021)</a:t>
            </a:r>
            <a:r>
              <a:rPr lang="en-ZA" sz="1200" b="1" dirty="0" smtClean="0"/>
              <a:t> </a:t>
            </a:r>
          </a:p>
          <a:p>
            <a:pPr algn="just">
              <a:spcBef>
                <a:spcPts val="0"/>
              </a:spcBef>
              <a:buClr>
                <a:schemeClr val="tx2">
                  <a:lumMod val="50000"/>
                </a:schemeClr>
              </a:buClr>
            </a:pPr>
            <a:r>
              <a:rPr lang="en-ZA" sz="1200" dirty="0" smtClean="0"/>
              <a:t>Reserves: OR </a:t>
            </a:r>
            <a:r>
              <a:rPr lang="en-ZA" sz="1200" dirty="0"/>
              <a:t>+ UA = </a:t>
            </a:r>
            <a:r>
              <a:rPr lang="en-ZA" sz="1200" b="1" dirty="0" smtClean="0"/>
              <a:t>14 200 MW</a:t>
            </a:r>
          </a:p>
          <a:p>
            <a:pPr algn="just">
              <a:spcBef>
                <a:spcPts val="0"/>
              </a:spcBef>
              <a:buClr>
                <a:schemeClr val="tx2">
                  <a:lumMod val="50000"/>
                </a:schemeClr>
              </a:buClr>
            </a:pPr>
            <a:r>
              <a:rPr lang="en-ZA" sz="1200" dirty="0" smtClean="0"/>
              <a:t>Eskom </a:t>
            </a:r>
            <a:r>
              <a:rPr lang="en-ZA" sz="1200" dirty="0"/>
              <a:t>Installed Capacity</a:t>
            </a:r>
            <a:r>
              <a:rPr lang="en-ZA" sz="1200" dirty="0" smtClean="0"/>
              <a:t>: </a:t>
            </a:r>
            <a:r>
              <a:rPr lang="en-ZA" sz="1200" b="1" dirty="0" smtClean="0"/>
              <a:t>47 646 MW </a:t>
            </a:r>
            <a:r>
              <a:rPr lang="en-ZA" sz="1200" dirty="0"/>
              <a:t>(Incl. non-comm. </a:t>
            </a:r>
            <a:r>
              <a:rPr lang="en-ZA" sz="1200" dirty="0" smtClean="0"/>
              <a:t>Kusile units)</a:t>
            </a:r>
          </a:p>
          <a:p>
            <a:pPr algn="just">
              <a:spcBef>
                <a:spcPts val="0"/>
              </a:spcBef>
              <a:buClr>
                <a:schemeClr val="tx2">
                  <a:lumMod val="50000"/>
                </a:schemeClr>
              </a:buClr>
            </a:pPr>
            <a:r>
              <a:rPr lang="en-ZA" sz="1200" dirty="0" smtClean="0"/>
              <a:t>Installed </a:t>
            </a:r>
            <a:r>
              <a:rPr lang="en-ZA" sz="1200" dirty="0"/>
              <a:t>Dispatchable </a:t>
            </a:r>
            <a:r>
              <a:rPr lang="en-ZA" sz="1200" dirty="0" smtClean="0"/>
              <a:t>Capacity: </a:t>
            </a:r>
            <a:r>
              <a:rPr lang="en-ZA" sz="1200" b="1" dirty="0" smtClean="0"/>
              <a:t>48 651 MW </a:t>
            </a:r>
            <a:r>
              <a:rPr lang="en-ZA" sz="1200" dirty="0"/>
              <a:t>(Incl. Avon and Dedisa)								</a:t>
            </a:r>
          </a:p>
        </p:txBody>
      </p:sp>
      <p:sp>
        <p:nvSpPr>
          <p:cNvPr id="7" name="Rectangle 2"/>
          <p:cNvSpPr txBox="1">
            <a:spLocks noChangeArrowheads="1"/>
          </p:cNvSpPr>
          <p:nvPr/>
        </p:nvSpPr>
        <p:spPr bwMode="auto">
          <a:xfrm>
            <a:off x="467544"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smtClean="0">
                <a:solidFill>
                  <a:schemeClr val="bg1"/>
                </a:solidFill>
              </a:rPr>
              <a:t>52 Week Outlook </a:t>
            </a:r>
            <a:endParaRPr lang="en-US" sz="2000" dirty="0">
              <a:solidFill>
                <a:schemeClr val="bg1"/>
              </a:solidFill>
            </a:endParaRPr>
          </a:p>
        </p:txBody>
      </p:sp>
      <p:pic>
        <p:nvPicPr>
          <p:cNvPr id="921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2160" y="5517232"/>
            <a:ext cx="3131840" cy="807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p:cNvPicPr>
            <a:picLocks noChangeAspect="1"/>
          </p:cNvPicPr>
          <p:nvPr/>
        </p:nvPicPr>
        <p:blipFill>
          <a:blip r:embed="rId3"/>
          <a:stretch>
            <a:fillRect/>
          </a:stretch>
        </p:blipFill>
        <p:spPr>
          <a:xfrm>
            <a:off x="0" y="980728"/>
            <a:ext cx="5940152" cy="5873469"/>
          </a:xfrm>
          <a:prstGeom prst="rect">
            <a:avLst/>
          </a:prstGeom>
        </p:spPr>
      </p:pic>
    </p:spTree>
    <p:extLst>
      <p:ext uri="{BB962C8B-B14F-4D97-AF65-F5344CB8AC3E}">
        <p14:creationId xmlns:p14="http://schemas.microsoft.com/office/powerpoint/2010/main" val="2400453127"/>
      </p:ext>
    </p:extLst>
  </p:cSld>
  <p:clrMapOvr>
    <a:masterClrMapping/>
  </p:clrMapOvr>
  <p:transition spd="slow">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12</a:t>
            </a:fld>
            <a:endParaRPr lang="en-ZA" dirty="0"/>
          </a:p>
        </p:txBody>
      </p:sp>
      <p:sp>
        <p:nvSpPr>
          <p:cNvPr id="7" name="Rectangle 2"/>
          <p:cNvSpPr txBox="1">
            <a:spLocks noChangeArrowheads="1"/>
          </p:cNvSpPr>
          <p:nvPr/>
        </p:nvSpPr>
        <p:spPr bwMode="auto">
          <a:xfrm>
            <a:off x="458642"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Renewable Energy Statistics</a:t>
            </a:r>
            <a:endParaRPr lang="en-US" sz="2000" dirty="0">
              <a:solidFill>
                <a:schemeClr val="bg1"/>
              </a:solidFill>
            </a:endParaRPr>
          </a:p>
        </p:txBody>
      </p:sp>
      <p:sp>
        <p:nvSpPr>
          <p:cNvPr id="8" name="Content Placeholder 2"/>
          <p:cNvSpPr>
            <a:spLocks noGrp="1"/>
          </p:cNvSpPr>
          <p:nvPr>
            <p:ph idx="1"/>
          </p:nvPr>
        </p:nvSpPr>
        <p:spPr>
          <a:xfrm>
            <a:off x="5703203" y="3917026"/>
            <a:ext cx="3275856" cy="611887"/>
          </a:xfrm>
        </p:spPr>
        <p:txBody>
          <a:bodyPr/>
          <a:lstStyle/>
          <a:p>
            <a:pPr marL="0" indent="0" algn="just">
              <a:spcBef>
                <a:spcPts val="0"/>
              </a:spcBef>
              <a:buClr>
                <a:schemeClr val="tx2">
                  <a:lumMod val="50000"/>
                </a:schemeClr>
              </a:buClr>
              <a:buNone/>
            </a:pPr>
            <a:r>
              <a:rPr lang="en-ZA" sz="1200" dirty="0"/>
              <a:t>Note: Times are expressed as hour beginning</a:t>
            </a:r>
          </a:p>
        </p:txBody>
      </p:sp>
      <p:pic>
        <p:nvPicPr>
          <p:cNvPr id="12" name="Picture 11"/>
          <p:cNvPicPr>
            <a:picLocks noChangeAspect="1"/>
          </p:cNvPicPr>
          <p:nvPr/>
        </p:nvPicPr>
        <p:blipFill>
          <a:blip r:embed="rId2"/>
          <a:stretch>
            <a:fillRect/>
          </a:stretch>
        </p:blipFill>
        <p:spPr>
          <a:xfrm>
            <a:off x="5664466" y="4176600"/>
            <a:ext cx="2856507" cy="980592"/>
          </a:xfrm>
          <a:prstGeom prst="rect">
            <a:avLst/>
          </a:prstGeom>
        </p:spPr>
      </p:pic>
      <p:pic>
        <p:nvPicPr>
          <p:cNvPr id="3" name="Picture 2"/>
          <p:cNvPicPr>
            <a:picLocks noChangeAspect="1"/>
          </p:cNvPicPr>
          <p:nvPr/>
        </p:nvPicPr>
        <p:blipFill>
          <a:blip r:embed="rId3"/>
          <a:stretch>
            <a:fillRect/>
          </a:stretch>
        </p:blipFill>
        <p:spPr>
          <a:xfrm>
            <a:off x="0" y="965008"/>
            <a:ext cx="5508104" cy="2752036"/>
          </a:xfrm>
          <a:prstGeom prst="rect">
            <a:avLst/>
          </a:prstGeom>
        </p:spPr>
      </p:pic>
      <p:pic>
        <p:nvPicPr>
          <p:cNvPr id="5" name="Picture 4"/>
          <p:cNvPicPr>
            <a:picLocks noChangeAspect="1"/>
          </p:cNvPicPr>
          <p:nvPr/>
        </p:nvPicPr>
        <p:blipFill>
          <a:blip r:embed="rId4"/>
          <a:stretch>
            <a:fillRect/>
          </a:stretch>
        </p:blipFill>
        <p:spPr>
          <a:xfrm>
            <a:off x="0" y="3870181"/>
            <a:ext cx="5508104" cy="2987820"/>
          </a:xfrm>
          <a:prstGeom prst="rect">
            <a:avLst/>
          </a:prstGeom>
        </p:spPr>
      </p:pic>
      <p:pic>
        <p:nvPicPr>
          <p:cNvPr id="10" name="Picture 9"/>
          <p:cNvPicPr>
            <a:picLocks noChangeAspect="1"/>
          </p:cNvPicPr>
          <p:nvPr/>
        </p:nvPicPr>
        <p:blipFill>
          <a:blip r:embed="rId5"/>
          <a:stretch>
            <a:fillRect/>
          </a:stretch>
        </p:blipFill>
        <p:spPr>
          <a:xfrm>
            <a:off x="5646486" y="965009"/>
            <a:ext cx="3497514" cy="2752036"/>
          </a:xfrm>
          <a:prstGeom prst="rect">
            <a:avLst/>
          </a:prstGeom>
        </p:spPr>
      </p:pic>
    </p:spTree>
    <p:extLst>
      <p:ext uri="{BB962C8B-B14F-4D97-AF65-F5344CB8AC3E}">
        <p14:creationId xmlns:p14="http://schemas.microsoft.com/office/powerpoint/2010/main" val="614376345"/>
      </p:ext>
    </p:extLst>
  </p:cSld>
  <p:clrMapOvr>
    <a:masterClrMapping/>
  </p:clrMapOvr>
  <p:transition spd="slow">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ctrTitle"/>
          </p:nvPr>
        </p:nvSpPr>
        <p:spPr/>
        <p:txBody>
          <a:bodyPr/>
          <a:lstStyle/>
          <a:p>
            <a:pPr eaLnBrk="1" hangingPunct="1"/>
            <a:r>
              <a:rPr lang="en-US" altLang="en-US" sz="4000" smtClean="0"/>
              <a:t>Thank you</a:t>
            </a:r>
          </a:p>
        </p:txBody>
      </p:sp>
      <p:pic>
        <p:nvPicPr>
          <p:cNvPr id="28676" name="Picture 56"/>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35600" y="6213475"/>
            <a:ext cx="3197225"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61730044"/>
      </p:ext>
    </p:extLst>
  </p:cSld>
  <p:clrMapOvr>
    <a:masterClrMapping/>
  </p:clrMapOvr>
  <p:transition spd="slow">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2</a:t>
            </a:fld>
            <a:endParaRPr lang="en-ZA" dirty="0"/>
          </a:p>
        </p:txBody>
      </p:sp>
      <p:sp>
        <p:nvSpPr>
          <p:cNvPr id="7" name="Rectangle 2"/>
          <p:cNvSpPr txBox="1">
            <a:spLocks noChangeArrowheads="1"/>
          </p:cNvSpPr>
          <p:nvPr/>
        </p:nvSpPr>
        <p:spPr bwMode="auto">
          <a:xfrm>
            <a:off x="1043609"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smtClean="0">
                <a:solidFill>
                  <a:schemeClr val="bg1"/>
                </a:solidFill>
              </a:rPr>
              <a:t>Introduction and Disclaimer</a:t>
            </a:r>
            <a:endParaRPr lang="en-US" sz="2000" dirty="0">
              <a:solidFill>
                <a:schemeClr val="bg1"/>
              </a:solidFill>
            </a:endParaRPr>
          </a:p>
        </p:txBody>
      </p:sp>
      <p:sp>
        <p:nvSpPr>
          <p:cNvPr id="10" name="Content Placeholder 2"/>
          <p:cNvSpPr>
            <a:spLocks noGrp="1"/>
          </p:cNvSpPr>
          <p:nvPr>
            <p:ph idx="1"/>
          </p:nvPr>
        </p:nvSpPr>
        <p:spPr>
          <a:xfrm>
            <a:off x="467544" y="1340768"/>
            <a:ext cx="8208912" cy="4824536"/>
          </a:xfrm>
        </p:spPr>
        <p:txBody>
          <a:bodyPr/>
          <a:lstStyle/>
          <a:p>
            <a:pPr marL="0" indent="0" algn="just">
              <a:spcBef>
                <a:spcPts val="0"/>
              </a:spcBef>
              <a:buClr>
                <a:schemeClr val="tx2">
                  <a:lumMod val="50000"/>
                </a:schemeClr>
              </a:buClr>
              <a:buNone/>
            </a:pPr>
            <a:r>
              <a:rPr lang="en-ZA" b="1" dirty="0"/>
              <a:t>Introduction	</a:t>
            </a:r>
          </a:p>
          <a:p>
            <a:pPr marL="0" indent="0" algn="just">
              <a:spcBef>
                <a:spcPts val="0"/>
              </a:spcBef>
              <a:buClr>
                <a:schemeClr val="tx2">
                  <a:lumMod val="50000"/>
                </a:schemeClr>
              </a:buClr>
              <a:buNone/>
            </a:pPr>
            <a:endParaRPr lang="en-ZA" dirty="0"/>
          </a:p>
          <a:p>
            <a:pPr marL="0" indent="0" algn="just">
              <a:spcBef>
                <a:spcPts val="0"/>
              </a:spcBef>
              <a:buClr>
                <a:schemeClr val="tx2">
                  <a:lumMod val="50000"/>
                </a:schemeClr>
              </a:buClr>
              <a:buNone/>
            </a:pPr>
            <a:r>
              <a:rPr lang="en-ZA" dirty="0"/>
              <a:t>This document is intended to provide a general picture of the Adequacy of the National Electricity </a:t>
            </a:r>
            <a:r>
              <a:rPr lang="en-ZA"/>
              <a:t>Supply </a:t>
            </a:r>
            <a:r>
              <a:rPr lang="en-ZA" smtClean="0"/>
              <a:t>System </a:t>
            </a:r>
            <a:r>
              <a:rPr lang="en-ZA" dirty="0"/>
              <a:t>in the medium term.  The Report will be updated weekly, on Tuesdays and circulated Wednesdays, thereafter, published on the Eskom website, updated on </a:t>
            </a:r>
            <a:r>
              <a:rPr lang="en-ZA" dirty="0" smtClean="0"/>
              <a:t>Wednesdays. </a:t>
            </a:r>
            <a:r>
              <a:rPr lang="en-ZA" dirty="0"/>
              <a:t>The values contained in this report are unverified and not official yet and can change at any time.</a:t>
            </a:r>
          </a:p>
          <a:p>
            <a:pPr marL="0" indent="0" algn="just">
              <a:spcBef>
                <a:spcPts val="0"/>
              </a:spcBef>
              <a:buClr>
                <a:schemeClr val="tx2">
                  <a:lumMod val="50000"/>
                </a:schemeClr>
              </a:buClr>
              <a:buNone/>
            </a:pPr>
            <a:endParaRPr lang="en-ZA" dirty="0"/>
          </a:p>
          <a:p>
            <a:pPr marL="0" indent="0" algn="just">
              <a:spcBef>
                <a:spcPts val="0"/>
              </a:spcBef>
              <a:buClr>
                <a:schemeClr val="tx2">
                  <a:lumMod val="50000"/>
                </a:schemeClr>
              </a:buClr>
              <a:buNone/>
            </a:pPr>
            <a:r>
              <a:rPr lang="en-ZA" b="1" dirty="0"/>
              <a:t>Disclaimer</a:t>
            </a:r>
          </a:p>
          <a:p>
            <a:pPr marL="0" indent="0" algn="just">
              <a:spcBef>
                <a:spcPts val="0"/>
              </a:spcBef>
              <a:buClr>
                <a:schemeClr val="tx2">
                  <a:lumMod val="50000"/>
                </a:schemeClr>
              </a:buClr>
              <a:buNone/>
            </a:pPr>
            <a:endParaRPr lang="en-ZA" dirty="0"/>
          </a:p>
          <a:p>
            <a:pPr marL="0" indent="0" algn="just">
              <a:spcBef>
                <a:spcPts val="0"/>
              </a:spcBef>
              <a:buClr>
                <a:schemeClr val="tx2">
                  <a:lumMod val="50000"/>
                </a:schemeClr>
              </a:buClr>
              <a:buNone/>
            </a:pPr>
            <a:r>
              <a:rPr lang="en-ZA" dirty="0"/>
              <a:t>The Data published here is for information purposes only. The content is subject to verification and validation. Eskom shall not be held responsible for any errors or it being misleading or incomplete and accepts no liability whatsoever for any loss, damages or expenses, howsoever, incurred or suffered, resulting or arising, from the use of this Data or any reliance placed on it.</a:t>
            </a:r>
          </a:p>
        </p:txBody>
      </p:sp>
    </p:spTree>
    <p:extLst>
      <p:ext uri="{BB962C8B-B14F-4D97-AF65-F5344CB8AC3E}">
        <p14:creationId xmlns:p14="http://schemas.microsoft.com/office/powerpoint/2010/main" val="3160022667"/>
      </p:ext>
    </p:extLst>
  </p:cSld>
  <p:clrMapOvr>
    <a:masterClrMapping/>
  </p:clrMapOvr>
  <p:transition spd="slow">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3</a:t>
            </a:fld>
            <a:endParaRPr lang="en-ZA" dirty="0"/>
          </a:p>
        </p:txBody>
      </p:sp>
      <p:sp>
        <p:nvSpPr>
          <p:cNvPr id="7" name="Rectangle 2"/>
          <p:cNvSpPr txBox="1">
            <a:spLocks noChangeArrowheads="1"/>
          </p:cNvSpPr>
          <p:nvPr/>
        </p:nvSpPr>
        <p:spPr bwMode="auto">
          <a:xfrm>
            <a:off x="1043609"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Historic Daily Peak System Capacity/Demand</a:t>
            </a:r>
            <a:endParaRPr lang="en-US" sz="2000" dirty="0">
              <a:solidFill>
                <a:schemeClr val="bg1"/>
              </a:solidFill>
            </a:endParaRPr>
          </a:p>
        </p:txBody>
      </p:sp>
      <p:sp>
        <p:nvSpPr>
          <p:cNvPr id="10" name="Content Placeholder 2"/>
          <p:cNvSpPr>
            <a:spLocks noGrp="1"/>
          </p:cNvSpPr>
          <p:nvPr>
            <p:ph idx="1"/>
          </p:nvPr>
        </p:nvSpPr>
        <p:spPr>
          <a:xfrm>
            <a:off x="0" y="5085184"/>
            <a:ext cx="9144000" cy="1772816"/>
          </a:xfrm>
        </p:spPr>
        <p:txBody>
          <a:bodyPr/>
          <a:lstStyle/>
          <a:p>
            <a:pPr algn="just">
              <a:spcBef>
                <a:spcPts val="0"/>
              </a:spcBef>
              <a:buClr>
                <a:schemeClr val="tx2">
                  <a:lumMod val="50000"/>
                </a:schemeClr>
              </a:buClr>
            </a:pPr>
            <a:r>
              <a:rPr lang="en-ZA" sz="1200" dirty="0" smtClean="0"/>
              <a:t>Available </a:t>
            </a:r>
            <a:r>
              <a:rPr lang="en-ZA" sz="1200" dirty="0" err="1"/>
              <a:t>Dispatchable</a:t>
            </a:r>
            <a:r>
              <a:rPr lang="en-ZA" sz="1200" dirty="0"/>
              <a:t> Generation means all generation resources that can be dispatched by Eskom and includes capacity available from all emergency generation resources</a:t>
            </a:r>
            <a:r>
              <a:rPr lang="en-ZA" sz="1200" dirty="0" smtClean="0"/>
              <a:t>.</a:t>
            </a:r>
          </a:p>
          <a:p>
            <a:pPr algn="just">
              <a:spcBef>
                <a:spcPts val="0"/>
              </a:spcBef>
              <a:buClr>
                <a:schemeClr val="tx2">
                  <a:lumMod val="50000"/>
                </a:schemeClr>
              </a:buClr>
            </a:pPr>
            <a:r>
              <a:rPr lang="en-ZA" sz="1200" dirty="0" smtClean="0"/>
              <a:t>RSA </a:t>
            </a:r>
            <a:r>
              <a:rPr lang="en-ZA" sz="1200" dirty="0"/>
              <a:t>Contracted Load Forecast is the total official day-ahead hourly forecast. Residual Load Forecast excludes the expected generation from renewables</a:t>
            </a:r>
            <a:r>
              <a:rPr lang="en-ZA" sz="1200" dirty="0" smtClean="0"/>
              <a:t>.</a:t>
            </a:r>
          </a:p>
          <a:p>
            <a:pPr algn="just">
              <a:spcBef>
                <a:spcPts val="0"/>
              </a:spcBef>
              <a:buClr>
                <a:schemeClr val="tx2">
                  <a:lumMod val="50000"/>
                </a:schemeClr>
              </a:buClr>
            </a:pPr>
            <a:r>
              <a:rPr lang="en-ZA" sz="1200" dirty="0" smtClean="0"/>
              <a:t>Actual </a:t>
            </a:r>
            <a:r>
              <a:rPr lang="en-ZA" sz="1200" dirty="0"/>
              <a:t>Residual Demand is the aggregated metered hourly sent-out generation and imports from </a:t>
            </a:r>
            <a:r>
              <a:rPr lang="en-ZA" sz="1200" dirty="0" err="1"/>
              <a:t>dispatchable</a:t>
            </a:r>
            <a:r>
              <a:rPr lang="en-ZA" sz="1200" dirty="0"/>
              <a:t> resources, and includes demand reductions. The Actual RSA Contracted Demand includes renewable generation</a:t>
            </a:r>
            <a:r>
              <a:rPr lang="en-ZA" sz="1200" dirty="0" smtClean="0"/>
              <a:t>.</a:t>
            </a:r>
          </a:p>
          <a:p>
            <a:pPr algn="just">
              <a:spcBef>
                <a:spcPts val="0"/>
              </a:spcBef>
              <a:buClr>
                <a:schemeClr val="tx2">
                  <a:lumMod val="50000"/>
                </a:schemeClr>
              </a:buClr>
            </a:pPr>
            <a:r>
              <a:rPr lang="en-ZA" sz="1200" dirty="0" smtClean="0"/>
              <a:t>Net </a:t>
            </a:r>
            <a:r>
              <a:rPr lang="en-ZA" sz="1200" dirty="0"/>
              <a:t>Maximum Dispatchable Capacity (including imports and emergency generation resources) = 48 </a:t>
            </a:r>
            <a:r>
              <a:rPr lang="en-ZA" sz="1200" dirty="0" smtClean="0"/>
              <a:t>651 </a:t>
            </a:r>
            <a:r>
              <a:rPr lang="en-ZA" sz="1200" dirty="0"/>
              <a:t>MW (Incl. non-comm. </a:t>
            </a:r>
            <a:r>
              <a:rPr lang="en-ZA" sz="1200" dirty="0" smtClean="0"/>
              <a:t>Kusile </a:t>
            </a:r>
            <a:r>
              <a:rPr lang="en-ZA" sz="1200" dirty="0"/>
              <a:t>units</a:t>
            </a:r>
            <a:r>
              <a:rPr lang="en-ZA" sz="1200" dirty="0" smtClean="0"/>
              <a:t>).</a:t>
            </a:r>
          </a:p>
          <a:p>
            <a:pPr algn="just">
              <a:spcBef>
                <a:spcPts val="0"/>
              </a:spcBef>
              <a:buClr>
                <a:schemeClr val="tx2">
                  <a:lumMod val="50000"/>
                </a:schemeClr>
              </a:buClr>
            </a:pPr>
            <a:r>
              <a:rPr lang="en-ZA" sz="1200" dirty="0" smtClean="0"/>
              <a:t>These </a:t>
            </a:r>
            <a:r>
              <a:rPr lang="en-ZA" sz="1200" dirty="0"/>
              <a:t>figures do not include any demand side products</a:t>
            </a:r>
            <a:r>
              <a:rPr lang="en-ZA" sz="1200" dirty="0" smtClean="0"/>
              <a:t>.</a:t>
            </a:r>
          </a:p>
          <a:p>
            <a:pPr algn="just">
              <a:spcBef>
                <a:spcPts val="0"/>
              </a:spcBef>
              <a:buClr>
                <a:schemeClr val="tx2">
                  <a:lumMod val="50000"/>
                </a:schemeClr>
              </a:buClr>
            </a:pPr>
            <a:r>
              <a:rPr lang="en-ZA" sz="1200" dirty="0" smtClean="0"/>
              <a:t>The </a:t>
            </a:r>
            <a:r>
              <a:rPr lang="en-ZA" sz="1200" dirty="0"/>
              <a:t>peak hours for the residual demand can differ from that of the RSA contracted demand, depending on renewable generation</a:t>
            </a:r>
            <a:r>
              <a:rPr lang="en-ZA" sz="1200" dirty="0" smtClean="0"/>
              <a:t>.</a:t>
            </a:r>
            <a:r>
              <a:rPr lang="en-ZA" sz="1200" dirty="0"/>
              <a:t>							</a:t>
            </a:r>
          </a:p>
        </p:txBody>
      </p:sp>
      <p:pic>
        <p:nvPicPr>
          <p:cNvPr id="3" name="Picture 2"/>
          <p:cNvPicPr>
            <a:picLocks noChangeAspect="1"/>
          </p:cNvPicPr>
          <p:nvPr/>
        </p:nvPicPr>
        <p:blipFill>
          <a:blip r:embed="rId2"/>
          <a:stretch>
            <a:fillRect/>
          </a:stretch>
        </p:blipFill>
        <p:spPr>
          <a:xfrm>
            <a:off x="179512" y="1050215"/>
            <a:ext cx="8818758" cy="3886200"/>
          </a:xfrm>
          <a:prstGeom prst="rect">
            <a:avLst/>
          </a:prstGeom>
        </p:spPr>
      </p:pic>
    </p:spTree>
    <p:extLst>
      <p:ext uri="{BB962C8B-B14F-4D97-AF65-F5344CB8AC3E}">
        <p14:creationId xmlns:p14="http://schemas.microsoft.com/office/powerpoint/2010/main" val="3969799540"/>
      </p:ext>
    </p:extLst>
  </p:cSld>
  <p:clrMapOvr>
    <a:masterClrMapping/>
  </p:clrMapOvr>
  <p:transition spd="slow">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4</a:t>
            </a:fld>
            <a:endParaRPr lang="en-ZA" dirty="0"/>
          </a:p>
        </p:txBody>
      </p:sp>
      <p:sp>
        <p:nvSpPr>
          <p:cNvPr id="7" name="Rectangle 2"/>
          <p:cNvSpPr txBox="1">
            <a:spLocks noChangeArrowheads="1"/>
          </p:cNvSpPr>
          <p:nvPr/>
        </p:nvSpPr>
        <p:spPr bwMode="auto">
          <a:xfrm>
            <a:off x="107504" y="166688"/>
            <a:ext cx="723976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a:t>
            </a:r>
            <a:r>
              <a:rPr lang="en-ZA" sz="2000" b="1" dirty="0" err="1" smtClean="0">
                <a:solidFill>
                  <a:schemeClr val="bg1"/>
                </a:solidFill>
              </a:rPr>
              <a:t>Dispatchable</a:t>
            </a:r>
            <a:r>
              <a:rPr lang="en-ZA" sz="2000" b="1" dirty="0" smtClean="0">
                <a:solidFill>
                  <a:schemeClr val="bg1"/>
                </a:solidFill>
              </a:rPr>
              <a:t> </a:t>
            </a:r>
            <a:r>
              <a:rPr lang="en-ZA" sz="2000" b="1" dirty="0">
                <a:solidFill>
                  <a:schemeClr val="bg1"/>
                </a:solidFill>
              </a:rPr>
              <a:t>Generation Energy Sent Out</a:t>
            </a:r>
            <a:endParaRPr lang="en-US" sz="2000" dirty="0">
              <a:solidFill>
                <a:schemeClr val="bg1"/>
              </a:solidFill>
            </a:endParaRPr>
          </a:p>
        </p:txBody>
      </p:sp>
      <p:pic>
        <p:nvPicPr>
          <p:cNvPr id="2" name="Picture 1"/>
          <p:cNvPicPr>
            <a:picLocks noChangeAspect="1"/>
          </p:cNvPicPr>
          <p:nvPr/>
        </p:nvPicPr>
        <p:blipFill>
          <a:blip r:embed="rId2"/>
          <a:stretch>
            <a:fillRect/>
          </a:stretch>
        </p:blipFill>
        <p:spPr>
          <a:xfrm>
            <a:off x="0" y="980728"/>
            <a:ext cx="9144000" cy="5877272"/>
          </a:xfrm>
          <a:prstGeom prst="rect">
            <a:avLst/>
          </a:prstGeom>
        </p:spPr>
      </p:pic>
    </p:spTree>
    <p:extLst>
      <p:ext uri="{BB962C8B-B14F-4D97-AF65-F5344CB8AC3E}">
        <p14:creationId xmlns:p14="http://schemas.microsoft.com/office/powerpoint/2010/main" val="53971396"/>
      </p:ext>
    </p:extLst>
  </p:cSld>
  <p:clrMapOvr>
    <a:masterClrMapping/>
  </p:clrMapOvr>
  <p:transition spd="slow">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5</a:t>
            </a:fld>
            <a:endParaRPr lang="en-ZA" dirty="0"/>
          </a:p>
        </p:txBody>
      </p:sp>
      <p:sp>
        <p:nvSpPr>
          <p:cNvPr id="7" name="Rectangle 2"/>
          <p:cNvSpPr txBox="1">
            <a:spLocks noChangeArrowheads="1"/>
          </p:cNvSpPr>
          <p:nvPr/>
        </p:nvSpPr>
        <p:spPr bwMode="auto">
          <a:xfrm>
            <a:off x="539552" y="166688"/>
            <a:ext cx="5760640"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a:t>
            </a:r>
            <a:r>
              <a:rPr lang="en-ZA" sz="2000" b="1" dirty="0" smtClean="0">
                <a:solidFill>
                  <a:schemeClr val="bg1"/>
                </a:solidFill>
              </a:rPr>
              <a:t>Residual </a:t>
            </a:r>
            <a:r>
              <a:rPr lang="en-ZA" sz="2000" b="1" dirty="0">
                <a:solidFill>
                  <a:schemeClr val="bg1"/>
                </a:solidFill>
              </a:rPr>
              <a:t>Energy </a:t>
            </a:r>
            <a:r>
              <a:rPr lang="en-ZA" sz="2000" b="1" dirty="0" smtClean="0">
                <a:solidFill>
                  <a:schemeClr val="bg1"/>
                </a:solidFill>
              </a:rPr>
              <a:t>Demand</a:t>
            </a:r>
            <a:r>
              <a:rPr lang="en-ZA" sz="2000" b="1" dirty="0">
                <a:solidFill>
                  <a:schemeClr val="bg1"/>
                </a:solidFill>
              </a:rPr>
              <a:t>	</a:t>
            </a:r>
            <a:endParaRPr lang="en-US" sz="2000" dirty="0">
              <a:solidFill>
                <a:schemeClr val="bg1"/>
              </a:solidFill>
            </a:endParaRPr>
          </a:p>
        </p:txBody>
      </p:sp>
      <p:pic>
        <p:nvPicPr>
          <p:cNvPr id="2" name="Picture 1"/>
          <p:cNvPicPr>
            <a:picLocks noChangeAspect="1"/>
          </p:cNvPicPr>
          <p:nvPr/>
        </p:nvPicPr>
        <p:blipFill>
          <a:blip r:embed="rId2"/>
          <a:stretch>
            <a:fillRect/>
          </a:stretch>
        </p:blipFill>
        <p:spPr>
          <a:xfrm>
            <a:off x="-6545" y="980728"/>
            <a:ext cx="9150545" cy="5877272"/>
          </a:xfrm>
          <a:prstGeom prst="rect">
            <a:avLst/>
          </a:prstGeom>
        </p:spPr>
      </p:pic>
    </p:spTree>
    <p:extLst>
      <p:ext uri="{BB962C8B-B14F-4D97-AF65-F5344CB8AC3E}">
        <p14:creationId xmlns:p14="http://schemas.microsoft.com/office/powerpoint/2010/main" val="3926263859"/>
      </p:ext>
    </p:extLst>
  </p:cSld>
  <p:clrMapOvr>
    <a:masterClrMapping/>
  </p:clrMapOvr>
  <p:transition spd="slow">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6</a:t>
            </a:fld>
            <a:endParaRPr lang="en-ZA" dirty="0"/>
          </a:p>
        </p:txBody>
      </p:sp>
      <p:sp>
        <p:nvSpPr>
          <p:cNvPr id="7" name="Rectangle 2"/>
          <p:cNvSpPr txBox="1">
            <a:spLocks noChangeArrowheads="1"/>
          </p:cNvSpPr>
          <p:nvPr/>
        </p:nvSpPr>
        <p:spPr bwMode="auto">
          <a:xfrm>
            <a:off x="539552" y="166688"/>
            <a:ext cx="6192688"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a:t>
            </a:r>
            <a:r>
              <a:rPr lang="en-ZA" sz="2000" b="1" dirty="0" smtClean="0">
                <a:solidFill>
                  <a:schemeClr val="bg1"/>
                </a:solidFill>
              </a:rPr>
              <a:t>RSA </a:t>
            </a:r>
            <a:r>
              <a:rPr lang="en-ZA" sz="2000" b="1" dirty="0">
                <a:solidFill>
                  <a:schemeClr val="bg1"/>
                </a:solidFill>
              </a:rPr>
              <a:t>Contracted Energy </a:t>
            </a:r>
            <a:r>
              <a:rPr lang="en-ZA" sz="2000" b="1" dirty="0" smtClean="0">
                <a:solidFill>
                  <a:schemeClr val="bg1"/>
                </a:solidFill>
              </a:rPr>
              <a:t>Deman</a:t>
            </a:r>
            <a:r>
              <a:rPr lang="en-ZA" sz="2000" b="1" dirty="0">
                <a:solidFill>
                  <a:schemeClr val="bg1"/>
                </a:solidFill>
              </a:rPr>
              <a:t>d</a:t>
            </a:r>
            <a:endParaRPr lang="en-US" sz="2000" dirty="0">
              <a:solidFill>
                <a:schemeClr val="bg1"/>
              </a:solidFill>
            </a:endParaRPr>
          </a:p>
        </p:txBody>
      </p:sp>
      <p:pic>
        <p:nvPicPr>
          <p:cNvPr id="2" name="Picture 1"/>
          <p:cNvPicPr>
            <a:picLocks noChangeAspect="1"/>
          </p:cNvPicPr>
          <p:nvPr/>
        </p:nvPicPr>
        <p:blipFill>
          <a:blip r:embed="rId2"/>
          <a:stretch>
            <a:fillRect/>
          </a:stretch>
        </p:blipFill>
        <p:spPr>
          <a:xfrm>
            <a:off x="0" y="980728"/>
            <a:ext cx="9144000" cy="5877272"/>
          </a:xfrm>
          <a:prstGeom prst="rect">
            <a:avLst/>
          </a:prstGeom>
        </p:spPr>
      </p:pic>
    </p:spTree>
    <p:extLst>
      <p:ext uri="{BB962C8B-B14F-4D97-AF65-F5344CB8AC3E}">
        <p14:creationId xmlns:p14="http://schemas.microsoft.com/office/powerpoint/2010/main" val="3926263859"/>
      </p:ext>
    </p:extLst>
  </p:cSld>
  <p:clrMapOvr>
    <a:masterClrMapping/>
  </p:clrMapOvr>
  <p:transition spd="slow">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7</a:t>
            </a:fld>
            <a:endParaRPr lang="en-ZA" dirty="0"/>
          </a:p>
        </p:txBody>
      </p:sp>
      <p:sp>
        <p:nvSpPr>
          <p:cNvPr id="7" name="Rectangle 2"/>
          <p:cNvSpPr txBox="1">
            <a:spLocks noChangeArrowheads="1"/>
          </p:cNvSpPr>
          <p:nvPr/>
        </p:nvSpPr>
        <p:spPr bwMode="auto">
          <a:xfrm>
            <a:off x="179512" y="166688"/>
            <a:ext cx="698477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a:t>
            </a:r>
            <a:r>
              <a:rPr lang="en-ZA" sz="2000" b="1" dirty="0" err="1">
                <a:solidFill>
                  <a:schemeClr val="bg1"/>
                </a:solidFill>
              </a:rPr>
              <a:t>Dispatchable</a:t>
            </a:r>
            <a:r>
              <a:rPr lang="en-ZA" sz="2000" b="1" dirty="0">
                <a:solidFill>
                  <a:schemeClr val="bg1"/>
                </a:solidFill>
              </a:rPr>
              <a:t> Generation Peak </a:t>
            </a:r>
            <a:r>
              <a:rPr lang="en-ZA" sz="2000" b="1" dirty="0" smtClean="0">
                <a:solidFill>
                  <a:schemeClr val="bg1"/>
                </a:solidFill>
              </a:rPr>
              <a:t>Demand</a:t>
            </a:r>
            <a:endParaRPr lang="en-US" sz="2000" dirty="0">
              <a:solidFill>
                <a:schemeClr val="bg1"/>
              </a:solidFill>
            </a:endParaRPr>
          </a:p>
        </p:txBody>
      </p:sp>
      <p:pic>
        <p:nvPicPr>
          <p:cNvPr id="2" name="Picture 1"/>
          <p:cNvPicPr>
            <a:picLocks noChangeAspect="1"/>
          </p:cNvPicPr>
          <p:nvPr/>
        </p:nvPicPr>
        <p:blipFill>
          <a:blip r:embed="rId2"/>
          <a:stretch>
            <a:fillRect/>
          </a:stretch>
        </p:blipFill>
        <p:spPr>
          <a:xfrm>
            <a:off x="0" y="980728"/>
            <a:ext cx="9144000" cy="5877272"/>
          </a:xfrm>
          <a:prstGeom prst="rect">
            <a:avLst/>
          </a:prstGeom>
        </p:spPr>
      </p:pic>
    </p:spTree>
    <p:extLst>
      <p:ext uri="{BB962C8B-B14F-4D97-AF65-F5344CB8AC3E}">
        <p14:creationId xmlns:p14="http://schemas.microsoft.com/office/powerpoint/2010/main" val="4143319131"/>
      </p:ext>
    </p:extLst>
  </p:cSld>
  <p:clrMapOvr>
    <a:masterClrMapping/>
  </p:clrMapOvr>
  <p:transition spd="slow">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8</a:t>
            </a:fld>
            <a:endParaRPr lang="en-ZA" dirty="0"/>
          </a:p>
        </p:txBody>
      </p:sp>
      <p:sp>
        <p:nvSpPr>
          <p:cNvPr id="7" name="Rectangle 2"/>
          <p:cNvSpPr txBox="1">
            <a:spLocks noChangeArrowheads="1"/>
          </p:cNvSpPr>
          <p:nvPr/>
        </p:nvSpPr>
        <p:spPr bwMode="auto">
          <a:xfrm>
            <a:off x="683568" y="166688"/>
            <a:ext cx="6696744"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Week-on-Week Residual Peak Demand</a:t>
            </a:r>
            <a:endParaRPr lang="en-US" sz="2000" dirty="0">
              <a:solidFill>
                <a:schemeClr val="bg1"/>
              </a:solidFill>
            </a:endParaRPr>
          </a:p>
        </p:txBody>
      </p:sp>
      <p:pic>
        <p:nvPicPr>
          <p:cNvPr id="2" name="Picture 1"/>
          <p:cNvPicPr>
            <a:picLocks noChangeAspect="1"/>
          </p:cNvPicPr>
          <p:nvPr/>
        </p:nvPicPr>
        <p:blipFill>
          <a:blip r:embed="rId2"/>
          <a:stretch>
            <a:fillRect/>
          </a:stretch>
        </p:blipFill>
        <p:spPr>
          <a:xfrm>
            <a:off x="0" y="980728"/>
            <a:ext cx="9144000" cy="5877272"/>
          </a:xfrm>
          <a:prstGeom prst="rect">
            <a:avLst/>
          </a:prstGeom>
        </p:spPr>
      </p:pic>
    </p:spTree>
    <p:extLst>
      <p:ext uri="{BB962C8B-B14F-4D97-AF65-F5344CB8AC3E}">
        <p14:creationId xmlns:p14="http://schemas.microsoft.com/office/powerpoint/2010/main" val="730263608"/>
      </p:ext>
    </p:extLst>
  </p:cSld>
  <p:clrMapOvr>
    <a:masterClrMapping/>
  </p:clrMapOvr>
  <p:transition spd="slow">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9</a:t>
            </a:fld>
            <a:endParaRPr lang="en-ZA" dirty="0"/>
          </a:p>
        </p:txBody>
      </p:sp>
      <p:sp>
        <p:nvSpPr>
          <p:cNvPr id="7" name="Rectangle 2"/>
          <p:cNvSpPr txBox="1">
            <a:spLocks noChangeArrowheads="1"/>
          </p:cNvSpPr>
          <p:nvPr/>
        </p:nvSpPr>
        <p:spPr bwMode="auto">
          <a:xfrm>
            <a:off x="827584" y="166688"/>
            <a:ext cx="590465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RSA Contracted Peak Demand</a:t>
            </a:r>
            <a:endParaRPr lang="en-US" sz="2000" dirty="0">
              <a:solidFill>
                <a:schemeClr val="bg1"/>
              </a:solidFill>
            </a:endParaRPr>
          </a:p>
        </p:txBody>
      </p:sp>
      <p:pic>
        <p:nvPicPr>
          <p:cNvPr id="2" name="Picture 1"/>
          <p:cNvPicPr>
            <a:picLocks noChangeAspect="1"/>
          </p:cNvPicPr>
          <p:nvPr/>
        </p:nvPicPr>
        <p:blipFill>
          <a:blip r:embed="rId2"/>
          <a:stretch>
            <a:fillRect/>
          </a:stretch>
        </p:blipFill>
        <p:spPr>
          <a:xfrm>
            <a:off x="0" y="980728"/>
            <a:ext cx="9144000" cy="5877272"/>
          </a:xfrm>
          <a:prstGeom prst="rect">
            <a:avLst/>
          </a:prstGeom>
        </p:spPr>
      </p:pic>
    </p:spTree>
    <p:extLst>
      <p:ext uri="{BB962C8B-B14F-4D97-AF65-F5344CB8AC3E}">
        <p14:creationId xmlns:p14="http://schemas.microsoft.com/office/powerpoint/2010/main" val="2531892046"/>
      </p:ext>
    </p:extLst>
  </p:cSld>
  <p:clrMapOvr>
    <a:masterClrMapping/>
  </p:clrMapOvr>
  <p:transition spd="slow">
    <p:fade/>
  </p:transition>
  <p:timing>
    <p:tnLst>
      <p:par>
        <p:cTn id="1" dur="indefinite" restart="never" nodeType="tmRoot"/>
      </p:par>
    </p:tnLst>
  </p:timing>
</p:sld>
</file>

<file path=ppt/theme/theme1.xml><?xml version="1.0" encoding="utf-8"?>
<a:theme xmlns:a="http://schemas.openxmlformats.org/drawingml/2006/main" name="Default Design">
  <a:themeElements>
    <a:clrScheme name="">
      <a:dk1>
        <a:srgbClr val="003896"/>
      </a:dk1>
      <a:lt1>
        <a:srgbClr val="FFFFFF"/>
      </a:lt1>
      <a:dk2>
        <a:srgbClr val="FFFFFF"/>
      </a:dk2>
      <a:lt2>
        <a:srgbClr val="DDDDDD"/>
      </a:lt2>
      <a:accent1>
        <a:srgbClr val="003896"/>
      </a:accent1>
      <a:accent2>
        <a:srgbClr val="83725B"/>
      </a:accent2>
      <a:accent3>
        <a:srgbClr val="FFFFFF"/>
      </a:accent3>
      <a:accent4>
        <a:srgbClr val="002E7F"/>
      </a:accent4>
      <a:accent5>
        <a:srgbClr val="AAAEC9"/>
      </a:accent5>
      <a:accent6>
        <a:srgbClr val="766752"/>
      </a:accent6>
      <a:hlink>
        <a:srgbClr val="83725B"/>
      </a:hlink>
      <a:folHlink>
        <a:srgbClr val="858705"/>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FFFFFF"/>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003896"/>
        </a:dk1>
        <a:lt1>
          <a:srgbClr val="FFFFFF"/>
        </a:lt1>
        <a:dk2>
          <a:srgbClr val="FFFFFF"/>
        </a:dk2>
        <a:lt2>
          <a:srgbClr val="808080"/>
        </a:lt2>
        <a:accent1>
          <a:srgbClr val="BBE0E3"/>
        </a:accent1>
        <a:accent2>
          <a:srgbClr val="333399"/>
        </a:accent2>
        <a:accent3>
          <a:srgbClr val="FFFFFF"/>
        </a:accent3>
        <a:accent4>
          <a:srgbClr val="002E7F"/>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5">
        <a:dk1>
          <a:srgbClr val="003896"/>
        </a:dk1>
        <a:lt1>
          <a:srgbClr val="FFFFFF"/>
        </a:lt1>
        <a:dk2>
          <a:srgbClr val="FFFFFF"/>
        </a:dk2>
        <a:lt2>
          <a:srgbClr val="808080"/>
        </a:lt2>
        <a:accent1>
          <a:srgbClr val="BBE0E3"/>
        </a:accent1>
        <a:accent2>
          <a:srgbClr val="333399"/>
        </a:accent2>
        <a:accent3>
          <a:srgbClr val="FFFFFF"/>
        </a:accent3>
        <a:accent4>
          <a:srgbClr val="002E7F"/>
        </a:accent4>
        <a:accent5>
          <a:srgbClr val="DAEDEF"/>
        </a:accent5>
        <a:accent6>
          <a:srgbClr val="2D2D8A"/>
        </a:accent6>
        <a:hlink>
          <a:srgbClr val="83725B"/>
        </a:hlink>
        <a:folHlink>
          <a:srgbClr val="99CC00"/>
        </a:folHlink>
      </a:clrScheme>
      <a:clrMap bg1="lt1" tx1="dk1" bg2="lt2" tx2="dk2" accent1="accent1" accent2="accent2" accent3="accent3" accent4="accent4" accent5="accent5" accent6="accent6" hlink="hlink" folHlink="folHlink"/>
    </a:extraClrScheme>
    <a:extraClrScheme>
      <a:clrScheme name="Default Design 16">
        <a:dk1>
          <a:srgbClr val="003896"/>
        </a:dk1>
        <a:lt1>
          <a:srgbClr val="FFFFFF"/>
        </a:lt1>
        <a:dk2>
          <a:srgbClr val="FFFFFF"/>
        </a:dk2>
        <a:lt2>
          <a:srgbClr val="808080"/>
        </a:lt2>
        <a:accent1>
          <a:srgbClr val="BBE0E3"/>
        </a:accent1>
        <a:accent2>
          <a:srgbClr val="333399"/>
        </a:accent2>
        <a:accent3>
          <a:srgbClr val="FFFFFF"/>
        </a:accent3>
        <a:accent4>
          <a:srgbClr val="002E7F"/>
        </a:accent4>
        <a:accent5>
          <a:srgbClr val="DAEDEF"/>
        </a:accent5>
        <a:accent6>
          <a:srgbClr val="2D2D8A"/>
        </a:accent6>
        <a:hlink>
          <a:srgbClr val="83725B"/>
        </a:hlink>
        <a:folHlink>
          <a:srgbClr val="858705"/>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ct:contentTypeSchema xmlns:ct="http://schemas.microsoft.com/office/2006/metadata/contentType" xmlns:ma="http://schemas.microsoft.com/office/2006/metadata/properties/metaAttributes" ct:_="" ma:_="" ma:contentTypeName="Khoro Minimum metadata" ma:contentTypeID="0x0101000D8B3899A4805C44A2FA507CBAF83E58007A63E5F34A1C904ABF73B4A044044531" ma:contentTypeVersion="3" ma:contentTypeDescription="" ma:contentTypeScope="" ma:versionID="17327965f7291ab7bae5024c4d883bde">
  <xsd:schema xmlns:xsd="http://www.w3.org/2001/XMLSchema" xmlns:xs="http://www.w3.org/2001/XMLSchema" xmlns:p="http://schemas.microsoft.com/office/2006/metadata/properties" xmlns:ns2="2c7ddca0-f18f-4514-89ec-cfc256175ba5" targetNamespace="http://schemas.microsoft.com/office/2006/metadata/properties" ma:root="true" ma:fieldsID="7a3511da6a4f6d92aec1b7a4f9927643" ns2:_="">
    <xsd:import namespace="2c7ddca0-f18f-4514-89ec-cfc256175ba5"/>
    <xsd:element name="properties">
      <xsd:complexType>
        <xsd:sequence>
          <xsd:element name="documentManagement">
            <xsd:complexType>
              <xsd:all>
                <xsd:element ref="ns2:Owner"/>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c7ddca0-f18f-4514-89ec-cfc256175ba5" elementFormDefault="qualified">
    <xsd:import namespace="http://schemas.microsoft.com/office/2006/documentManagement/types"/>
    <xsd:import namespace="http://schemas.microsoft.com/office/infopath/2007/PartnerControls"/>
    <xsd:element name="Owner" ma:index="8" ma:displayName="Owner" ma:list="UserInfo" ma:SharePointGroup="0" ma:internalName="Owne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LongProperties xmlns="http://schemas.microsoft.com/office/2006/metadata/longProperties"/>
</file>

<file path=customXml/item3.xml><?xml version="1.0" encoding="utf-8"?>
<p:properties xmlns:p="http://schemas.microsoft.com/office/2006/metadata/properties" xmlns:xsi="http://www.w3.org/2001/XMLSchema-instance" xmlns:pc="http://schemas.microsoft.com/office/infopath/2007/PartnerControls">
  <documentManagement>
    <Owner xmlns="2c7ddca0-f18f-4514-89ec-cfc256175ba5">
      <UserInfo>
        <DisplayName/>
        <AccountId>47</AccountId>
        <AccountType/>
      </UserInfo>
    </Owner>
  </documentManagement>
</p:properties>
</file>

<file path=customXml/item4.xml><?xml version="1.0" encoding="utf-8"?>
<?mso-contentType ?>
<FormTemplates xmlns="http://schemas.microsoft.com/sharepoint/v3/contenttype/forms">
  <Display>DocumentLibraryForm</Display>
  <Edit>DocumentLibraryForm</Edit>
  <New>DocumentLibraryForm</New>
</FormTemplates>
</file>

<file path=customXml/item5.xml><?xml version="1.0" encoding="utf-8"?>
<?mso-contentType ?>
<SharedContentType xmlns="Microsoft.SharePoint.Taxonomy.ContentTypeSync" SourceId="69b1b3ef-f17b-48c7-a7c8-8ad8b283852f" ContentTypeId="0x0101000D8B3899A4805C44A2FA507CBAF83E58" PreviousValue="false"/>
</file>

<file path=customXml/itemProps1.xml><?xml version="1.0" encoding="utf-8"?>
<ds:datastoreItem xmlns:ds="http://schemas.openxmlformats.org/officeDocument/2006/customXml" ds:itemID="{DDB9DE90-0863-4049-A983-7B8A30C6FCB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c7ddca0-f18f-4514-89ec-cfc256175ba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F14D0AF-97AD-4236-8462-F2223B28AF6C}">
  <ds:schemaRefs>
    <ds:schemaRef ds:uri="http://schemas.microsoft.com/office/2006/metadata/longProperties"/>
  </ds:schemaRefs>
</ds:datastoreItem>
</file>

<file path=customXml/itemProps3.xml><?xml version="1.0" encoding="utf-8"?>
<ds:datastoreItem xmlns:ds="http://schemas.openxmlformats.org/officeDocument/2006/customXml" ds:itemID="{41113876-847D-462A-B1D9-9B2F65F2BA9D}">
  <ds:schemaRefs>
    <ds:schemaRef ds:uri="http://www.w3.org/XML/1998/namespace"/>
    <ds:schemaRef ds:uri="http://purl.org/dc/terms/"/>
    <ds:schemaRef ds:uri="http://schemas.microsoft.com/office/2006/metadata/properties"/>
    <ds:schemaRef ds:uri="2c7ddca0-f18f-4514-89ec-cfc256175ba5"/>
    <ds:schemaRef ds:uri="http://schemas.microsoft.com/office/2006/documentManagement/types"/>
    <ds:schemaRef ds:uri="http://purl.org/dc/elements/1.1/"/>
    <ds:schemaRef ds:uri="http://schemas.openxmlformats.org/package/2006/metadata/core-properties"/>
    <ds:schemaRef ds:uri="http://schemas.microsoft.com/office/infopath/2007/PartnerControls"/>
    <ds:schemaRef ds:uri="http://purl.org/dc/dcmitype/"/>
  </ds:schemaRefs>
</ds:datastoreItem>
</file>

<file path=customXml/itemProps4.xml><?xml version="1.0" encoding="utf-8"?>
<ds:datastoreItem xmlns:ds="http://schemas.openxmlformats.org/officeDocument/2006/customXml" ds:itemID="{FD4D3330-2D43-40E9-B729-32D67C15E1B7}">
  <ds:schemaRefs>
    <ds:schemaRef ds:uri="http://schemas.microsoft.com/sharepoint/v3/contenttype/forms"/>
  </ds:schemaRefs>
</ds:datastoreItem>
</file>

<file path=customXml/itemProps5.xml><?xml version="1.0" encoding="utf-8"?>
<ds:datastoreItem xmlns:ds="http://schemas.openxmlformats.org/officeDocument/2006/customXml" ds:itemID="{60433453-E674-4573-857E-D60C77CD09A3}">
  <ds:schemaRefs>
    <ds:schemaRef ds:uri="Microsoft.SharePoint.Taxonomy.ContentTypeSync"/>
  </ds:schemaRefs>
</ds:datastoreItem>
</file>

<file path=docProps/app.xml><?xml version="1.0" encoding="utf-8"?>
<Properties xmlns="http://schemas.openxmlformats.org/officeDocument/2006/extended-properties" xmlns:vt="http://schemas.openxmlformats.org/officeDocument/2006/docPropsVTypes">
  <Template/>
  <TotalTime>15762</TotalTime>
  <Words>421</Words>
  <Application>Microsoft Office PowerPoint</Application>
  <PresentationFormat>On-screen Show (4:3)</PresentationFormat>
  <Paragraphs>51</Paragraphs>
  <Slides>13</Slides>
  <Notes>0</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13</vt:i4>
      </vt:variant>
    </vt:vector>
  </HeadingPairs>
  <TitlesOfParts>
    <vt:vector size="15" baseType="lpstr">
      <vt:lpstr>Arial</vt:lpstr>
      <vt:lpstr>Default Design</vt:lpstr>
      <vt:lpstr>Weekly System Status  2021 week 11  (15/03/2021 – 21/03/2021)  System Operator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Rudolph Binneman</dc:creator>
  <cp:lastModifiedBy>Rudolph Binneman</cp:lastModifiedBy>
  <cp:revision>1207</cp:revision>
  <dcterms:created xsi:type="dcterms:W3CDTF">2009-06-02T18:15:51Z</dcterms:created>
  <dcterms:modified xsi:type="dcterms:W3CDTF">2021-03-24T11:50:01Z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isplay_urn:schemas-microsoft-com:office:office#Owner">
    <vt:lpwstr>Vic Pretorius</vt:lpwstr>
  </property>
</Properties>
</file>