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95" autoAdjust="0"/>
  </p:normalViewPr>
  <p:slideViewPr>
    <p:cSldViewPr snapToObjects="1">
      <p:cViewPr varScale="1">
        <p:scale>
          <a:sx n="111" d="100"/>
          <a:sy n="111" d="100"/>
        </p:scale>
        <p:origin x="178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smtClean="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smtClean="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smtClean="0"/>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smtClean="0"/>
              <a:t>Click to edit Master text styles</a:t>
            </a:r>
          </a:p>
          <a:p>
            <a:pPr lvl="1"/>
            <a:r>
              <a:rPr lang="en-ZA" altLang="en-US" smtClean="0"/>
              <a:t>Second level</a:t>
            </a:r>
          </a:p>
          <a:p>
            <a:pPr lvl="2"/>
            <a:r>
              <a:rPr lang="en-ZA" altLang="en-US" smtClean="0"/>
              <a:t>Third level</a:t>
            </a:r>
          </a:p>
          <a:p>
            <a:pPr lvl="3"/>
            <a:r>
              <a:rPr lang="en-ZA" altLang="en-US" smtClean="0"/>
              <a:t>Fourth level</a:t>
            </a:r>
          </a:p>
          <a:p>
            <a:pPr lvl="4"/>
            <a:r>
              <a:rPr lang="en-ZA" altLang="en-US" smtClean="0"/>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timing>
    <p:tnLst>
      <p:par>
        <p:cTn id="1" dur="indefinite" restart="never" nodeType="tmRoot"/>
      </p:par>
    </p:tnLst>
  </p:timing>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smtClean="0">
                <a:solidFill>
                  <a:schemeClr val="accent1"/>
                </a:solidFill>
              </a:rPr>
              <a:t>Weekly System Status</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2021 week </a:t>
            </a:r>
            <a:r>
              <a:rPr lang="en-US" altLang="en-US" sz="3200" b="1" dirty="0" smtClean="0">
                <a:solidFill>
                  <a:schemeClr val="accent1"/>
                </a:solidFill>
              </a:rPr>
              <a:t>8 </a:t>
            </a:r>
            <a:r>
              <a:rPr lang="en-US" altLang="en-US" sz="3200" b="1" dirty="0" smtClean="0">
                <a:solidFill>
                  <a:schemeClr val="accent1"/>
                </a:solidFill>
              </a:rPr>
              <a:t/>
            </a:r>
            <a:br>
              <a:rPr lang="en-US" altLang="en-US" sz="3200" b="1" dirty="0" smtClean="0">
                <a:solidFill>
                  <a:schemeClr val="accent1"/>
                </a:solidFill>
              </a:rPr>
            </a:br>
            <a:r>
              <a:rPr lang="en-US" altLang="en-US" sz="2000" b="1" dirty="0">
                <a:solidFill>
                  <a:schemeClr val="accent1"/>
                </a:solidFill>
              </a:rPr>
              <a:t>(22/02/2021 – 28/02/2021)</a:t>
            </a:r>
            <a:r>
              <a:rPr lang="en-US" altLang="en-US" sz="3200" b="1" dirty="0" smtClean="0">
                <a:solidFill>
                  <a:schemeClr val="accent1"/>
                </a:solidFill>
              </a:rPr>
              <a:t/>
            </a:r>
            <a:br>
              <a:rPr lang="en-US" altLang="en-US" sz="3200" b="1" dirty="0" smtClean="0">
                <a:solidFill>
                  <a:schemeClr val="accent1"/>
                </a:solidFill>
              </a:rPr>
            </a:br>
            <a:r>
              <a:rPr lang="en-US" altLang="en-US" sz="3200" b="1" dirty="0" smtClean="0">
                <a:solidFill>
                  <a:schemeClr val="accent1"/>
                </a:solidFill>
              </a:rPr>
              <a:t/>
            </a:r>
            <a:br>
              <a:rPr lang="en-US" altLang="en-US" sz="3200" b="1" dirty="0" smtClean="0">
                <a:solidFill>
                  <a:schemeClr val="accent1"/>
                </a:solidFill>
              </a:rPr>
            </a:br>
            <a:r>
              <a:rPr lang="en-US" altLang="en-US" b="1" u="sng" dirty="0" smtClean="0">
                <a:solidFill>
                  <a:schemeClr val="accent1"/>
                </a:solidFill>
              </a:rPr>
              <a:t>System Operator</a:t>
            </a:r>
            <a:br>
              <a:rPr lang="en-US" altLang="en-US" b="1" u="sng" dirty="0" smtClean="0">
                <a:solidFill>
                  <a:schemeClr val="accent1"/>
                </a:solidFill>
              </a:rPr>
            </a:br>
            <a:r>
              <a:rPr lang="en-US" altLang="en-US" sz="3200" dirty="0" smtClean="0">
                <a:solidFill>
                  <a:schemeClr val="accent1"/>
                </a:solidFill>
              </a:rPr>
              <a:t/>
            </a:r>
            <a:br>
              <a:rPr lang="en-US" altLang="en-US" sz="3200" dirty="0" smtClean="0">
                <a:solidFill>
                  <a:schemeClr val="accent1"/>
                </a:solidFill>
              </a:rPr>
            </a:br>
            <a:r>
              <a:rPr lang="en-US" altLang="en-US" sz="1800" dirty="0" smtClean="0">
                <a:solidFill>
                  <a:schemeClr val="accent1"/>
                </a:solidFill>
              </a:rPr>
              <a:t/>
            </a:r>
            <a:br>
              <a:rPr lang="en-US" altLang="en-US" sz="1800" dirty="0" smtClean="0">
                <a:solidFill>
                  <a:schemeClr val="accent1"/>
                </a:solidFill>
              </a:rPr>
            </a:br>
            <a:endParaRPr lang="en-US" altLang="en-US" sz="1800" b="1" dirty="0" smtClean="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a:t>
            </a:r>
            <a:r>
              <a:rPr lang="en-ZA" sz="1200" dirty="0" smtClean="0"/>
              <a:t>(01 January </a:t>
            </a:r>
            <a:r>
              <a:rPr lang="en-ZA" sz="1200" dirty="0"/>
              <a:t>of current year </a:t>
            </a:r>
            <a:r>
              <a:rPr lang="en-ZA" sz="1200" dirty="0" smtClean="0"/>
              <a:t>to current week)</a:t>
            </a:r>
            <a:endParaRPr lang="en-ZA" sz="1200" dirty="0"/>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179512" y="1052736"/>
            <a:ext cx="8818758" cy="1656184"/>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237304"/>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a:t>
            </a:r>
            <a:r>
              <a:rPr lang="en-ZA" sz="1200" dirty="0" smtClean="0"/>
              <a:t>plan.</a:t>
            </a:r>
          </a:p>
          <a:p>
            <a:pPr algn="just">
              <a:spcBef>
                <a:spcPts val="0"/>
              </a:spcBef>
              <a:buClr>
                <a:schemeClr val="tx2">
                  <a:lumMod val="50000"/>
                </a:schemeClr>
              </a:buClr>
            </a:pPr>
            <a:r>
              <a:rPr lang="en-ZA" sz="1200" dirty="0" smtClean="0"/>
              <a:t>The </a:t>
            </a:r>
            <a:r>
              <a:rPr lang="en-ZA" sz="1200" dirty="0"/>
              <a:t>expected import at Apollo is included. Avon and </a:t>
            </a:r>
            <a:r>
              <a:rPr lang="en-ZA" sz="1200" dirty="0" err="1"/>
              <a:t>Dedisa</a:t>
            </a:r>
            <a:r>
              <a:rPr lang="en-ZA" sz="1200" dirty="0"/>
              <a:t> is also included</a:t>
            </a:r>
            <a:r>
              <a:rPr lang="en-ZA" sz="1200" dirty="0" smtClean="0"/>
              <a:t>.</a:t>
            </a:r>
          </a:p>
          <a:p>
            <a:pPr algn="just">
              <a:spcBef>
                <a:spcPts val="0"/>
              </a:spcBef>
              <a:buClr>
                <a:schemeClr val="tx2">
                  <a:lumMod val="50000"/>
                </a:schemeClr>
              </a:buClr>
            </a:pPr>
            <a:r>
              <a:rPr lang="en-ZA" sz="1200" dirty="0" smtClean="0"/>
              <a:t>The </a:t>
            </a:r>
            <a:r>
              <a:rPr lang="en-ZA" sz="1200" dirty="0"/>
              <a:t>forecast used is the latest operational weekly residual peak forecast, which excludes the expected renewable generation</a:t>
            </a:r>
            <a:r>
              <a:rPr lang="en-ZA" sz="1200" dirty="0" smtClean="0"/>
              <a:t>.</a:t>
            </a:r>
          </a:p>
          <a:p>
            <a:pPr algn="just">
              <a:spcBef>
                <a:spcPts val="0"/>
              </a:spcBef>
              <a:buClr>
                <a:schemeClr val="tx2">
                  <a:lumMod val="50000"/>
                </a:schemeClr>
              </a:buClr>
            </a:pPr>
            <a:r>
              <a:rPr lang="en-ZA" sz="1200" dirty="0" smtClean="0"/>
              <a:t>Operating </a:t>
            </a:r>
            <a:r>
              <a:rPr lang="en-ZA" sz="1200" dirty="0"/>
              <a:t>Reserve (OR) from Generation</a:t>
            </a:r>
            <a:r>
              <a:rPr lang="en-ZA" sz="1200" dirty="0" smtClean="0"/>
              <a:t>:  </a:t>
            </a:r>
            <a:r>
              <a:rPr lang="en-ZA" sz="1200" b="1" dirty="0" smtClean="0"/>
              <a:t>2 200 MW</a:t>
            </a:r>
          </a:p>
          <a:p>
            <a:pPr algn="just">
              <a:spcBef>
                <a:spcPts val="0"/>
              </a:spcBef>
              <a:buClr>
                <a:schemeClr val="tx2">
                  <a:lumMod val="50000"/>
                </a:schemeClr>
              </a:buClr>
            </a:pPr>
            <a:r>
              <a:rPr lang="en-ZA" sz="1200" dirty="0" smtClean="0"/>
              <a:t>Unplanned </a:t>
            </a:r>
            <a:r>
              <a:rPr lang="en-ZA" sz="1200" dirty="0"/>
              <a:t>Outage Assumption (UA</a:t>
            </a:r>
            <a:r>
              <a:rPr lang="en-ZA" sz="1200" dirty="0" smtClean="0"/>
              <a:t>): </a:t>
            </a:r>
            <a:r>
              <a:rPr lang="en-ZA" sz="1200" b="1" dirty="0" smtClean="0"/>
              <a:t>12 000 </a:t>
            </a:r>
            <a:r>
              <a:rPr lang="en-US" sz="1200" b="1" dirty="0"/>
              <a:t>MW (11000 MW from April </a:t>
            </a:r>
            <a:r>
              <a:rPr lang="en-US" sz="1200" b="1" dirty="0" smtClean="0"/>
              <a:t>2021)</a:t>
            </a:r>
            <a:r>
              <a:rPr lang="en-ZA" sz="1200" b="1" dirty="0" smtClean="0"/>
              <a:t> </a:t>
            </a:r>
          </a:p>
          <a:p>
            <a:pPr algn="just">
              <a:spcBef>
                <a:spcPts val="0"/>
              </a:spcBef>
              <a:buClr>
                <a:schemeClr val="tx2">
                  <a:lumMod val="50000"/>
                </a:schemeClr>
              </a:buClr>
            </a:pPr>
            <a:r>
              <a:rPr lang="en-ZA" sz="1200" dirty="0" smtClean="0"/>
              <a:t>Reserves: OR </a:t>
            </a:r>
            <a:r>
              <a:rPr lang="en-ZA" sz="1200" dirty="0"/>
              <a:t>+ UA = </a:t>
            </a:r>
            <a:r>
              <a:rPr lang="en-ZA" sz="1200" b="1" dirty="0" smtClean="0"/>
              <a:t>14 200 MW</a:t>
            </a:r>
          </a:p>
          <a:p>
            <a:pPr algn="just">
              <a:spcBef>
                <a:spcPts val="0"/>
              </a:spcBef>
              <a:buClr>
                <a:schemeClr val="tx2">
                  <a:lumMod val="50000"/>
                </a:schemeClr>
              </a:buClr>
            </a:pPr>
            <a:r>
              <a:rPr lang="en-ZA" sz="1200" dirty="0" smtClean="0"/>
              <a:t>Eskom </a:t>
            </a:r>
            <a:r>
              <a:rPr lang="en-ZA" sz="1200" dirty="0"/>
              <a:t>Installed Capacity</a:t>
            </a:r>
            <a:r>
              <a:rPr lang="en-ZA" sz="1200" dirty="0" smtClean="0"/>
              <a:t>: </a:t>
            </a:r>
            <a:r>
              <a:rPr lang="en-ZA" sz="1200" b="1" dirty="0" smtClean="0"/>
              <a:t>47 646 MW </a:t>
            </a:r>
            <a:r>
              <a:rPr lang="en-ZA" sz="1200" dirty="0"/>
              <a:t>(Incl. non-comm. </a:t>
            </a:r>
            <a:r>
              <a:rPr lang="en-ZA" sz="1200" dirty="0" smtClean="0"/>
              <a:t>Kusile units)</a:t>
            </a:r>
          </a:p>
          <a:p>
            <a:pPr algn="just">
              <a:spcBef>
                <a:spcPts val="0"/>
              </a:spcBef>
              <a:buClr>
                <a:schemeClr val="tx2">
                  <a:lumMod val="50000"/>
                </a:schemeClr>
              </a:buClr>
            </a:pPr>
            <a:r>
              <a:rPr lang="en-ZA" sz="1200" dirty="0" smtClean="0"/>
              <a:t>Installed </a:t>
            </a:r>
            <a:r>
              <a:rPr lang="en-ZA" sz="1200" dirty="0"/>
              <a:t>Dispatchable </a:t>
            </a:r>
            <a:r>
              <a:rPr lang="en-ZA" sz="1200" dirty="0" smtClean="0"/>
              <a:t>Capacity: </a:t>
            </a:r>
            <a:r>
              <a:rPr lang="en-ZA" sz="1200" b="1" dirty="0" smtClean="0"/>
              <a:t>48 651 MW </a:t>
            </a:r>
            <a:r>
              <a:rPr lang="en-ZA" sz="1200" dirty="0"/>
              <a:t>(Incl. Avon and Dedisa)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smtClean="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517232"/>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0" y="980729"/>
            <a:ext cx="5940151"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2" name="Picture 1"/>
          <p:cNvPicPr>
            <a:picLocks noChangeAspect="1"/>
          </p:cNvPicPr>
          <p:nvPr/>
        </p:nvPicPr>
        <p:blipFill>
          <a:blip r:embed="rId2"/>
          <a:stretch>
            <a:fillRect/>
          </a:stretch>
        </p:blipFill>
        <p:spPr>
          <a:xfrm>
            <a:off x="0" y="961429"/>
            <a:ext cx="5508104" cy="2755612"/>
          </a:xfrm>
          <a:prstGeom prst="rect">
            <a:avLst/>
          </a:prstGeom>
        </p:spPr>
      </p:pic>
      <p:pic>
        <p:nvPicPr>
          <p:cNvPr id="6" name="Picture 5"/>
          <p:cNvPicPr>
            <a:picLocks noChangeAspect="1"/>
          </p:cNvPicPr>
          <p:nvPr/>
        </p:nvPicPr>
        <p:blipFill>
          <a:blip r:embed="rId3"/>
          <a:stretch>
            <a:fillRect/>
          </a:stretch>
        </p:blipFill>
        <p:spPr>
          <a:xfrm>
            <a:off x="8350" y="3845031"/>
            <a:ext cx="5499754" cy="3012970"/>
          </a:xfrm>
          <a:prstGeom prst="rect">
            <a:avLst/>
          </a:prstGeom>
        </p:spPr>
      </p:pic>
      <p:pic>
        <p:nvPicPr>
          <p:cNvPr id="9" name="Picture 8"/>
          <p:cNvPicPr>
            <a:picLocks noChangeAspect="1"/>
          </p:cNvPicPr>
          <p:nvPr/>
        </p:nvPicPr>
        <p:blipFill>
          <a:blip r:embed="rId4"/>
          <a:stretch>
            <a:fillRect/>
          </a:stretch>
        </p:blipFill>
        <p:spPr>
          <a:xfrm>
            <a:off x="5656380" y="961430"/>
            <a:ext cx="3487620" cy="2755612"/>
          </a:xfrm>
          <a:prstGeom prst="rect">
            <a:avLst/>
          </a:prstGeom>
        </p:spPr>
      </p:pic>
      <p:pic>
        <p:nvPicPr>
          <p:cNvPr id="10" name="Picture 9"/>
          <p:cNvPicPr>
            <a:picLocks noChangeAspect="1"/>
          </p:cNvPicPr>
          <p:nvPr/>
        </p:nvPicPr>
        <p:blipFill>
          <a:blip r:embed="rId5"/>
          <a:stretch>
            <a:fillRect/>
          </a:stretch>
        </p:blipFill>
        <p:spPr>
          <a:xfrm>
            <a:off x="5647854" y="4176600"/>
            <a:ext cx="2884585" cy="1052600"/>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smtClean="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smtClean="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a:t>
            </a:r>
            <a:r>
              <a:rPr lang="en-ZA" smtClean="0"/>
              <a:t>System </a:t>
            </a:r>
            <a:r>
              <a:rPr lang="en-ZA" dirty="0"/>
              <a:t>in the medium term.  The Report will be updated weekly, on Tuesdays and circulated Wednesdays, thereafter, published on the Eskom website, updated on </a:t>
            </a:r>
            <a:r>
              <a:rPr lang="en-ZA" dirty="0" smtClean="0"/>
              <a:t>Wednesdays. </a:t>
            </a:r>
            <a:r>
              <a:rPr lang="en-ZA" dirty="0"/>
              <a:t>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smtClean="0"/>
              <a:t>Available </a:t>
            </a:r>
            <a:r>
              <a:rPr lang="en-ZA" sz="1200" dirty="0" err="1"/>
              <a:t>Dispatchable</a:t>
            </a:r>
            <a:r>
              <a:rPr lang="en-ZA" sz="1200" dirty="0"/>
              <a:t> Generation means all generation resources that can be dispatched by Eskom and includes capacity available from all emergency generation resources</a:t>
            </a:r>
            <a:r>
              <a:rPr lang="en-ZA" sz="1200" dirty="0" smtClean="0"/>
              <a:t>.</a:t>
            </a:r>
          </a:p>
          <a:p>
            <a:pPr algn="just">
              <a:spcBef>
                <a:spcPts val="0"/>
              </a:spcBef>
              <a:buClr>
                <a:schemeClr val="tx2">
                  <a:lumMod val="50000"/>
                </a:schemeClr>
              </a:buClr>
            </a:pPr>
            <a:r>
              <a:rPr lang="en-ZA" sz="1200" dirty="0" smtClean="0"/>
              <a:t>RSA </a:t>
            </a:r>
            <a:r>
              <a:rPr lang="en-ZA" sz="1200" dirty="0"/>
              <a:t>Contracted Load Forecast is the total official day-ahead hourly forecast. Residual Load Forecast excludes the expected generation from renewables</a:t>
            </a:r>
            <a:r>
              <a:rPr lang="en-ZA" sz="1200" dirty="0" smtClean="0"/>
              <a:t>.</a:t>
            </a:r>
          </a:p>
          <a:p>
            <a:pPr algn="just">
              <a:spcBef>
                <a:spcPts val="0"/>
              </a:spcBef>
              <a:buClr>
                <a:schemeClr val="tx2">
                  <a:lumMod val="50000"/>
                </a:schemeClr>
              </a:buClr>
            </a:pPr>
            <a:r>
              <a:rPr lang="en-ZA" sz="1200" dirty="0" smtClean="0"/>
              <a:t>Actual </a:t>
            </a:r>
            <a:r>
              <a:rPr lang="en-ZA" sz="1200" dirty="0"/>
              <a:t>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r>
              <a:rPr lang="en-ZA" sz="1200" dirty="0" smtClean="0"/>
              <a:t>.</a:t>
            </a:r>
          </a:p>
          <a:p>
            <a:pPr algn="just">
              <a:spcBef>
                <a:spcPts val="0"/>
              </a:spcBef>
              <a:buClr>
                <a:schemeClr val="tx2">
                  <a:lumMod val="50000"/>
                </a:schemeClr>
              </a:buClr>
            </a:pPr>
            <a:r>
              <a:rPr lang="en-ZA" sz="1200" dirty="0" smtClean="0"/>
              <a:t>Net </a:t>
            </a:r>
            <a:r>
              <a:rPr lang="en-ZA" sz="1200" dirty="0"/>
              <a:t>Maximum Dispatchable Capacity (including imports and emergency generation resources) = 48 </a:t>
            </a:r>
            <a:r>
              <a:rPr lang="en-ZA" sz="1200" dirty="0" smtClean="0"/>
              <a:t>651 </a:t>
            </a:r>
            <a:r>
              <a:rPr lang="en-ZA" sz="1200" dirty="0"/>
              <a:t>MW (Incl. non-comm. </a:t>
            </a:r>
            <a:r>
              <a:rPr lang="en-ZA" sz="1200" dirty="0" smtClean="0"/>
              <a:t>Kusile </a:t>
            </a:r>
            <a:r>
              <a:rPr lang="en-ZA" sz="1200" dirty="0"/>
              <a:t>units</a:t>
            </a:r>
            <a:r>
              <a:rPr lang="en-ZA" sz="1200" dirty="0" smtClean="0"/>
              <a:t>).</a:t>
            </a:r>
          </a:p>
          <a:p>
            <a:pPr algn="just">
              <a:spcBef>
                <a:spcPts val="0"/>
              </a:spcBef>
              <a:buClr>
                <a:schemeClr val="tx2">
                  <a:lumMod val="50000"/>
                </a:schemeClr>
              </a:buClr>
            </a:pPr>
            <a:r>
              <a:rPr lang="en-ZA" sz="1200" dirty="0" smtClean="0"/>
              <a:t>These </a:t>
            </a:r>
            <a:r>
              <a:rPr lang="en-ZA" sz="1200" dirty="0"/>
              <a:t>figures do not include any demand side products</a:t>
            </a:r>
            <a:r>
              <a:rPr lang="en-ZA" sz="1200" dirty="0" smtClean="0"/>
              <a:t>.</a:t>
            </a:r>
          </a:p>
          <a:p>
            <a:pPr algn="just">
              <a:spcBef>
                <a:spcPts val="0"/>
              </a:spcBef>
              <a:buClr>
                <a:schemeClr val="tx2">
                  <a:lumMod val="50000"/>
                </a:schemeClr>
              </a:buClr>
            </a:pPr>
            <a:r>
              <a:rPr lang="en-ZA" sz="1200" dirty="0" smtClean="0"/>
              <a:t>The </a:t>
            </a:r>
            <a:r>
              <a:rPr lang="en-ZA" sz="1200" dirty="0"/>
              <a:t>peak hours for the residual demand can differ from that of the RSA contracted demand, depending on renewable generation</a:t>
            </a:r>
            <a:r>
              <a:rPr lang="en-ZA" sz="1200" dirty="0" smtClean="0"/>
              <a:t>.</a:t>
            </a:r>
            <a:r>
              <a:rPr lang="en-ZA" sz="1200" dirty="0"/>
              <a:t>							</a:t>
            </a:r>
          </a:p>
        </p:txBody>
      </p:sp>
      <p:pic>
        <p:nvPicPr>
          <p:cNvPr id="2" name="Picture 1"/>
          <p:cNvPicPr>
            <a:picLocks noChangeAspect="1"/>
          </p:cNvPicPr>
          <p:nvPr/>
        </p:nvPicPr>
        <p:blipFill>
          <a:blip r:embed="rId2"/>
          <a:stretch>
            <a:fillRect/>
          </a:stretch>
        </p:blipFill>
        <p:spPr>
          <a:xfrm>
            <a:off x="179512" y="1062459"/>
            <a:ext cx="8818758"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smtClean="0">
                <a:solidFill>
                  <a:schemeClr val="bg1"/>
                </a:solidFill>
              </a:rPr>
              <a:t>Dispatchable</a:t>
            </a:r>
            <a:r>
              <a:rPr lang="en-ZA" sz="2000" b="1" dirty="0" smtClean="0">
                <a:solidFill>
                  <a:schemeClr val="bg1"/>
                </a:solidFill>
              </a:rPr>
              <a:t> </a:t>
            </a:r>
            <a:r>
              <a:rPr lang="en-ZA" sz="2000" b="1" dirty="0">
                <a:solidFill>
                  <a:schemeClr val="bg1"/>
                </a:solidFill>
              </a:rPr>
              <a:t>Generation Energy Sent Out</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Residual </a:t>
            </a:r>
            <a:r>
              <a:rPr lang="en-ZA" sz="2000" b="1" dirty="0">
                <a:solidFill>
                  <a:schemeClr val="bg1"/>
                </a:solidFill>
              </a:rPr>
              <a:t>Energy </a:t>
            </a:r>
            <a:r>
              <a:rPr lang="en-ZA" sz="2000" b="1" dirty="0" smtClean="0">
                <a:solidFill>
                  <a:schemeClr val="bg1"/>
                </a:solidFill>
              </a:rPr>
              <a:t>Demand</a:t>
            </a:r>
            <a:r>
              <a:rPr lang="en-ZA" sz="2000" b="1" dirty="0">
                <a:solidFill>
                  <a:schemeClr val="bg1"/>
                </a:solidFill>
              </a:rPr>
              <a:t>	</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smtClean="0">
                <a:solidFill>
                  <a:schemeClr val="bg1"/>
                </a:solidFill>
              </a:rPr>
              <a:t>RSA </a:t>
            </a:r>
            <a:r>
              <a:rPr lang="en-ZA" sz="2000" b="1" dirty="0">
                <a:solidFill>
                  <a:schemeClr val="bg1"/>
                </a:solidFill>
              </a:rPr>
              <a:t>Contracted Energy </a:t>
            </a:r>
            <a:r>
              <a:rPr lang="en-ZA" sz="2000" b="1" dirty="0" smtClean="0">
                <a:solidFill>
                  <a:schemeClr val="bg1"/>
                </a:solidFill>
              </a:rPr>
              <a:t>Deman</a:t>
            </a:r>
            <a:r>
              <a:rPr lang="en-ZA" sz="2000" b="1" dirty="0">
                <a:solidFill>
                  <a:schemeClr val="bg1"/>
                </a:solidFill>
              </a:rPr>
              <a:t>d</a:t>
            </a:r>
            <a:endParaRPr lang="en-US" sz="2000" dirty="0">
              <a:solidFill>
                <a:schemeClr val="bg1"/>
              </a:solidFill>
            </a:endParaRPr>
          </a:p>
        </p:txBody>
      </p:sp>
      <p:pic>
        <p:nvPicPr>
          <p:cNvPr id="3" name="Picture 2"/>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a:t>
            </a:r>
            <a:r>
              <a:rPr lang="en-ZA" sz="2000" b="1" dirty="0" smtClean="0">
                <a:solidFill>
                  <a:schemeClr val="bg1"/>
                </a:solidFill>
              </a:rPr>
              <a:t>Demand</a:t>
            </a:r>
            <a:endParaRPr lang="en-US" sz="2000" dirty="0">
              <a:solidFill>
                <a:schemeClr val="bg1"/>
              </a:solidFill>
            </a:endParaRPr>
          </a:p>
        </p:txBody>
      </p:sp>
      <p:pic>
        <p:nvPicPr>
          <p:cNvPr id="2" name="Picture 1"/>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6" name="Picture 5"/>
          <p:cNvPicPr>
            <a:picLocks noChangeAspect="1"/>
          </p:cNvPicPr>
          <p:nvPr/>
        </p:nvPicPr>
        <p:blipFill>
          <a:blip r:embed="rId2"/>
          <a:stretch>
            <a:fillRect/>
          </a:stretch>
        </p:blipFill>
        <p:spPr>
          <a:xfrm>
            <a:off x="0" y="985586"/>
            <a:ext cx="9144000" cy="5872413"/>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5" name="Picture 4"/>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69b1b3ef-f17b-48c7-a7c8-8ad8b283852f" ContentTypeId="0x0101000D8B3899A4805C44A2FA507CBAF83E58" PreviousValue="false"/>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3.xml><?xml version="1.0" encoding="utf-8"?>
<ds:datastoreItem xmlns:ds="http://schemas.openxmlformats.org/officeDocument/2006/customXml" ds:itemID="{41113876-847D-462A-B1D9-9B2F65F2BA9D}">
  <ds:schemaRefs>
    <ds:schemaRef ds:uri="http://schemas.microsoft.com/office/2006/documentManagement/types"/>
    <ds:schemaRef ds:uri="http://www.w3.org/XML/1998/namespace"/>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2c7ddca0-f18f-4514-89ec-cfc256175ba5"/>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60433453-E674-4573-857E-D60C77CD09A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15706</TotalTime>
  <Words>421</Words>
  <Application>Microsoft Office PowerPoint</Application>
  <PresentationFormat>On-screen Show (4:3)</PresentationFormat>
  <Paragraphs>51</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8  (22/02/2021 – 28/02/2021)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1201</cp:revision>
  <dcterms:created xsi:type="dcterms:W3CDTF">2009-06-02T18:15:51Z</dcterms:created>
  <dcterms:modified xsi:type="dcterms:W3CDTF">2021-03-03T07:37:21Z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