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33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(16/08/2021 – 22/08/2021)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107504" y="1052736"/>
            <a:ext cx="8890766" cy="1944216"/>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11 000 </a:t>
            </a:r>
            <a:r>
              <a:rPr lang="en-US" sz="1200" b="1" dirty="0" smtClean="0"/>
              <a:t>MW </a:t>
            </a:r>
            <a:r>
              <a:rPr lang="en-US" sz="1200" b="1" dirty="0"/>
              <a:t>(12000 MW from September the end March)</a:t>
            </a:r>
            <a:endParaRPr lang="en-US" sz="1200" b="1" dirty="0" smtClean="0"/>
          </a:p>
          <a:p>
            <a:pPr algn="just">
              <a:spcBef>
                <a:spcPts val="0"/>
              </a:spcBef>
              <a:buClr>
                <a:schemeClr val="tx2">
                  <a:lumMod val="50000"/>
                </a:schemeClr>
              </a:buClr>
            </a:pPr>
            <a:r>
              <a:rPr lang="en-ZA" sz="1200" dirty="0" smtClean="0"/>
              <a:t>Reserves: OR + UA = </a:t>
            </a:r>
            <a:r>
              <a:rPr lang="en-ZA" sz="1200" b="1" dirty="0" smtClean="0"/>
              <a:t>13 200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48 585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49 590 MW </a:t>
            </a:r>
            <a:r>
              <a:rPr lang="en-ZA" sz="1200" dirty="0"/>
              <a:t>(Incl. Avon and Dedisa</a:t>
            </a:r>
            <a:r>
              <a:rPr lang="en-ZA" sz="1200" dirty="0" smtClean="0"/>
              <a:t>)</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1630" y="980727"/>
            <a:ext cx="5938521" cy="5877273"/>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2" name="Picture 11"/>
          <p:cNvPicPr>
            <a:picLocks noChangeAspect="1"/>
          </p:cNvPicPr>
          <p:nvPr/>
        </p:nvPicPr>
        <p:blipFill>
          <a:blip r:embed="rId2"/>
          <a:stretch>
            <a:fillRect/>
          </a:stretch>
        </p:blipFill>
        <p:spPr>
          <a:xfrm>
            <a:off x="5620070" y="4204400"/>
            <a:ext cx="3200402" cy="1061508"/>
          </a:xfrm>
          <a:prstGeom prst="rect">
            <a:avLst/>
          </a:prstGeom>
        </p:spPr>
      </p:pic>
      <p:pic>
        <p:nvPicPr>
          <p:cNvPr id="3" name="Picture 2"/>
          <p:cNvPicPr>
            <a:picLocks noChangeAspect="1"/>
          </p:cNvPicPr>
          <p:nvPr/>
        </p:nvPicPr>
        <p:blipFill>
          <a:blip r:embed="rId3"/>
          <a:stretch>
            <a:fillRect/>
          </a:stretch>
        </p:blipFill>
        <p:spPr>
          <a:xfrm>
            <a:off x="0" y="965091"/>
            <a:ext cx="5461483" cy="2751977"/>
          </a:xfrm>
          <a:prstGeom prst="rect">
            <a:avLst/>
          </a:prstGeom>
        </p:spPr>
      </p:pic>
      <p:pic>
        <p:nvPicPr>
          <p:cNvPr id="5" name="Picture 4"/>
          <p:cNvPicPr>
            <a:picLocks noChangeAspect="1"/>
          </p:cNvPicPr>
          <p:nvPr/>
        </p:nvPicPr>
        <p:blipFill>
          <a:blip r:embed="rId4"/>
          <a:stretch>
            <a:fillRect/>
          </a:stretch>
        </p:blipFill>
        <p:spPr>
          <a:xfrm>
            <a:off x="0" y="3848721"/>
            <a:ext cx="5461483" cy="3009279"/>
          </a:xfrm>
          <a:prstGeom prst="rect">
            <a:avLst/>
          </a:prstGeom>
        </p:spPr>
      </p:pic>
      <p:pic>
        <p:nvPicPr>
          <p:cNvPr id="9" name="Picture 8"/>
          <p:cNvPicPr>
            <a:picLocks noChangeAspect="1"/>
          </p:cNvPicPr>
          <p:nvPr/>
        </p:nvPicPr>
        <p:blipFill>
          <a:blip r:embed="rId5"/>
          <a:stretch>
            <a:fillRect/>
          </a:stretch>
        </p:blipFill>
        <p:spPr>
          <a:xfrm>
            <a:off x="5620070" y="965091"/>
            <a:ext cx="3523930" cy="2751977"/>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a:t>
            </a:r>
            <a:r>
              <a:rPr lang="en-ZA" sz="1200" dirty="0" smtClean="0"/>
              <a:t>49 590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3" name="Picture 2"/>
          <p:cNvPicPr>
            <a:picLocks noChangeAspect="1"/>
          </p:cNvPicPr>
          <p:nvPr/>
        </p:nvPicPr>
        <p:blipFill>
          <a:blip r:embed="rId2"/>
          <a:stretch>
            <a:fillRect/>
          </a:stretch>
        </p:blipFill>
        <p:spPr>
          <a:xfrm>
            <a:off x="179512" y="1062459"/>
            <a:ext cx="8784976"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70620"/>
            <a:ext cx="9144000" cy="5887380"/>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15966</TotalTime>
  <Words>623</Words>
  <Application>Microsoft Office PowerPoint</Application>
  <PresentationFormat>On-screen Show (4:3)</PresentationFormat>
  <Paragraphs>53</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33  (16/08/2021 – 22/08/2021)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1248</cp:revision>
  <dcterms:created xsi:type="dcterms:W3CDTF">2009-06-02T18:15:51Z</dcterms:created>
  <dcterms:modified xsi:type="dcterms:W3CDTF">2021-08-25T08:03:44Z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