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95" autoAdjust="0"/>
  </p:normalViewPr>
  <p:slideViewPr>
    <p:cSldViewPr snapToObjects="1">
      <p:cViewPr varScale="1">
        <p:scale>
          <a:sx n="111" d="100"/>
          <a:sy n="111" d="100"/>
        </p:scale>
        <p:origin x="178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a:t>
            </a:r>
            <a:r>
              <a:rPr lang="en-US" altLang="en-US" sz="3200" b="1" dirty="0" smtClean="0">
                <a:solidFill>
                  <a:schemeClr val="accent1"/>
                </a:solidFill>
              </a:rPr>
              <a:t>34 </a:t>
            </a:r>
            <a:r>
              <a:rPr lang="en-US" altLang="en-US" sz="3200" b="1" dirty="0" smtClean="0">
                <a:solidFill>
                  <a:schemeClr val="accent1"/>
                </a:solidFill>
              </a:rPr>
              <a:t/>
            </a:r>
            <a:br>
              <a:rPr lang="en-US" altLang="en-US" sz="3200" b="1" dirty="0" smtClean="0">
                <a:solidFill>
                  <a:schemeClr val="accent1"/>
                </a:solidFill>
              </a:rPr>
            </a:br>
            <a:r>
              <a:rPr lang="en-US" altLang="en-US" sz="2000" b="1" dirty="0">
                <a:solidFill>
                  <a:schemeClr val="accent1"/>
                </a:solidFill>
              </a:rPr>
              <a:t>(23/08/2021 – 29/08/2021)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107504" y="1124744"/>
            <a:ext cx="8890766" cy="1631429"/>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11 000 </a:t>
            </a:r>
            <a:r>
              <a:rPr lang="en-US" sz="1200" b="1" dirty="0" smtClean="0"/>
              <a:t>MW </a:t>
            </a:r>
            <a:r>
              <a:rPr lang="en-US" sz="1200" b="1" dirty="0"/>
              <a:t>(12000 MW from September the end March)</a:t>
            </a:r>
            <a:endParaRPr lang="en-US" sz="1200" b="1" dirty="0" smtClean="0"/>
          </a:p>
          <a:p>
            <a:pPr algn="just">
              <a:spcBef>
                <a:spcPts val="0"/>
              </a:spcBef>
              <a:buClr>
                <a:schemeClr val="tx2">
                  <a:lumMod val="50000"/>
                </a:schemeClr>
              </a:buClr>
            </a:pPr>
            <a:r>
              <a:rPr lang="en-ZA" sz="1200" dirty="0" smtClean="0"/>
              <a:t>Reserves: OR + UA = </a:t>
            </a:r>
            <a:r>
              <a:rPr lang="en-ZA" sz="1200" b="1" dirty="0" smtClean="0"/>
              <a:t>13 200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48 585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49 590 MW </a:t>
            </a:r>
            <a:r>
              <a:rPr lang="en-ZA" sz="1200" dirty="0"/>
              <a:t>(Incl. Avon and Dedisa</a:t>
            </a:r>
            <a:r>
              <a:rPr lang="en-ZA" sz="1200" dirty="0" smtClean="0"/>
              <a:t>)</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1" y="980728"/>
            <a:ext cx="5940153"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12" name="Picture 11"/>
          <p:cNvPicPr>
            <a:picLocks noChangeAspect="1"/>
          </p:cNvPicPr>
          <p:nvPr/>
        </p:nvPicPr>
        <p:blipFill>
          <a:blip r:embed="rId2"/>
          <a:stretch>
            <a:fillRect/>
          </a:stretch>
        </p:blipFill>
        <p:spPr>
          <a:xfrm>
            <a:off x="5620070" y="4204400"/>
            <a:ext cx="3200402" cy="1061508"/>
          </a:xfrm>
          <a:prstGeom prst="rect">
            <a:avLst/>
          </a:prstGeom>
        </p:spPr>
      </p:pic>
      <p:pic>
        <p:nvPicPr>
          <p:cNvPr id="2" name="Picture 1"/>
          <p:cNvPicPr>
            <a:picLocks noChangeAspect="1"/>
          </p:cNvPicPr>
          <p:nvPr/>
        </p:nvPicPr>
        <p:blipFill>
          <a:blip r:embed="rId3"/>
          <a:stretch>
            <a:fillRect/>
          </a:stretch>
        </p:blipFill>
        <p:spPr>
          <a:xfrm>
            <a:off x="0" y="965091"/>
            <a:ext cx="5461483" cy="2751977"/>
          </a:xfrm>
          <a:prstGeom prst="rect">
            <a:avLst/>
          </a:prstGeom>
        </p:spPr>
      </p:pic>
      <p:pic>
        <p:nvPicPr>
          <p:cNvPr id="6" name="Picture 5"/>
          <p:cNvPicPr>
            <a:picLocks noChangeAspect="1"/>
          </p:cNvPicPr>
          <p:nvPr/>
        </p:nvPicPr>
        <p:blipFill>
          <a:blip r:embed="rId4"/>
          <a:stretch>
            <a:fillRect/>
          </a:stretch>
        </p:blipFill>
        <p:spPr>
          <a:xfrm>
            <a:off x="0" y="3848721"/>
            <a:ext cx="5461483" cy="3009279"/>
          </a:xfrm>
          <a:prstGeom prst="rect">
            <a:avLst/>
          </a:prstGeom>
        </p:spPr>
      </p:pic>
      <p:pic>
        <p:nvPicPr>
          <p:cNvPr id="10" name="Picture 9"/>
          <p:cNvPicPr>
            <a:picLocks noChangeAspect="1"/>
          </p:cNvPicPr>
          <p:nvPr/>
        </p:nvPicPr>
        <p:blipFill>
          <a:blip r:embed="rId5"/>
          <a:stretch>
            <a:fillRect/>
          </a:stretch>
        </p:blipFill>
        <p:spPr>
          <a:xfrm>
            <a:off x="5620070" y="965091"/>
            <a:ext cx="3523930" cy="2751977"/>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a:t>
            </a:r>
            <a:r>
              <a:rPr lang="en-ZA" sz="1200" dirty="0" smtClean="0"/>
              <a:t>49 590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2" name="Picture 1"/>
          <p:cNvPicPr>
            <a:picLocks noChangeAspect="1"/>
          </p:cNvPicPr>
          <p:nvPr/>
        </p:nvPicPr>
        <p:blipFill>
          <a:blip r:embed="rId2"/>
          <a:stretch>
            <a:fillRect/>
          </a:stretch>
        </p:blipFill>
        <p:spPr>
          <a:xfrm>
            <a:off x="210879" y="1092739"/>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6165" y="980728"/>
            <a:ext cx="9137835"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43606"/>
            <a:ext cx="9144000" cy="5914394"/>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93866"/>
            <a:ext cx="9144000" cy="5864134"/>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69b1b3ef-f17b-48c7-a7c8-8ad8b283852f" ContentTypeId="0x0101000D8B3899A4805C44A2FA507CBAF83E58" PreviousValue="false"/>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D4D3330-2D43-40E9-B729-32D67C15E1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15973</TotalTime>
  <Words>623</Words>
  <Application>Microsoft Office PowerPoint</Application>
  <PresentationFormat>On-screen Show (4:3)</PresentationFormat>
  <Paragraphs>53</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34  (23/08/2021 – 29/08/2021)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1250</cp:revision>
  <dcterms:created xsi:type="dcterms:W3CDTF">2009-06-02T18:15:51Z</dcterms:created>
  <dcterms:modified xsi:type="dcterms:W3CDTF">2021-09-01T07:10:54Z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