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6"/>
  </p:sldMasterIdLst>
  <p:notesMasterIdLst>
    <p:notesMasterId r:id="rId20"/>
  </p:notesMasterIdLst>
  <p:handoutMasterIdLst>
    <p:handoutMasterId r:id="rId21"/>
  </p:handoutMasterIdLst>
  <p:sldIdLst>
    <p:sldId id="734" r:id="rId7"/>
    <p:sldId id="846" r:id="rId8"/>
    <p:sldId id="834" r:id="rId9"/>
    <p:sldId id="835" r:id="rId10"/>
    <p:sldId id="836" r:id="rId11"/>
    <p:sldId id="837" r:id="rId12"/>
    <p:sldId id="838" r:id="rId13"/>
    <p:sldId id="847" r:id="rId14"/>
    <p:sldId id="840" r:id="rId15"/>
    <p:sldId id="841" r:id="rId16"/>
    <p:sldId id="848" r:id="rId17"/>
    <p:sldId id="845" r:id="rId18"/>
    <p:sldId id="833" r:id="rId19"/>
  </p:sldIdLst>
  <p:sldSz cx="9144000" cy="6858000" type="screen4x3"/>
  <p:notesSz cx="10020300" cy="6888163"/>
  <p:defaultTextStyle>
    <a:defPPr>
      <a:defRPr lang="en-ZA"/>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253">
          <p15:clr>
            <a:srgbClr val="A4A3A4"/>
          </p15:clr>
        </p15:guide>
        <p15:guide id="2" orient="horz" pos="890">
          <p15:clr>
            <a:srgbClr val="A4A3A4"/>
          </p15:clr>
        </p15:guide>
        <p15:guide id="3" orient="horz" pos="3657">
          <p15:clr>
            <a:srgbClr val="A4A3A4"/>
          </p15:clr>
        </p15:guide>
        <p15:guide id="4" orient="horz" pos="1752">
          <p15:clr>
            <a:srgbClr val="A4A3A4"/>
          </p15:clr>
        </p15:guide>
        <p15:guide id="5" orient="horz" pos="4156">
          <p15:clr>
            <a:srgbClr val="A4A3A4"/>
          </p15:clr>
        </p15:guide>
        <p15:guide id="6" orient="horz" pos="3475">
          <p15:clr>
            <a:srgbClr val="A4A3A4"/>
          </p15:clr>
        </p15:guide>
        <p15:guide id="7" pos="5556">
          <p15:clr>
            <a:srgbClr val="A4A3A4"/>
          </p15:clr>
        </p15:guide>
        <p15:guide id="8" pos="5420">
          <p15:clr>
            <a:srgbClr val="A4A3A4"/>
          </p15:clr>
        </p15:guide>
        <p15:guide id="9" pos="340">
          <p15:clr>
            <a:srgbClr val="A4A3A4"/>
          </p15:clr>
        </p15:guide>
        <p15:guide id="10" pos="576">
          <p15:clr>
            <a:srgbClr val="A4A3A4"/>
          </p15:clr>
        </p15:guide>
        <p15:guide id="11" pos="4105">
          <p15:clr>
            <a:srgbClr val="A4A3A4"/>
          </p15:clr>
        </p15:guide>
      </p15:sldGuideLst>
    </p:ext>
    <p:ext uri="{2D200454-40CA-4A62-9FC3-DE9A4176ACB9}">
      <p15:notesGuideLst xmlns:p15="http://schemas.microsoft.com/office/powerpoint/2012/main">
        <p15:guide id="1" orient="horz" pos="2169">
          <p15:clr>
            <a:srgbClr val="A4A3A4"/>
          </p15:clr>
        </p15:guide>
        <p15:guide id="2" pos="315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99"/>
    <a:srgbClr val="66FFFF"/>
    <a:srgbClr val="00FF00"/>
    <a:srgbClr val="96330F"/>
    <a:srgbClr val="83725B"/>
    <a:srgbClr val="003896"/>
    <a:srgbClr val="B2B2B2"/>
    <a:srgbClr val="C0C0C0"/>
    <a:srgbClr val="EAEAEA"/>
    <a:srgbClr val="C97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644" autoAdjust="0"/>
    <p:restoredTop sz="96357" autoAdjust="0"/>
  </p:normalViewPr>
  <p:slideViewPr>
    <p:cSldViewPr snapToObjects="1">
      <p:cViewPr varScale="1">
        <p:scale>
          <a:sx n="110" d="100"/>
          <a:sy n="110" d="100"/>
        </p:scale>
        <p:origin x="1818" y="96"/>
      </p:cViewPr>
      <p:guideLst>
        <p:guide orient="horz" pos="1253"/>
        <p:guide orient="horz" pos="890"/>
        <p:guide orient="horz" pos="3657"/>
        <p:guide orient="horz" pos="1752"/>
        <p:guide orient="horz" pos="4156"/>
        <p:guide orient="horz" pos="3475"/>
        <p:guide pos="5556"/>
        <p:guide pos="5420"/>
        <p:guide pos="340"/>
        <p:guide pos="576"/>
        <p:guide pos="4105"/>
      </p:guideLst>
    </p:cSldViewPr>
  </p:slideViewPr>
  <p:outlineViewPr>
    <p:cViewPr>
      <p:scale>
        <a:sx n="33" d="100"/>
        <a:sy n="33" d="100"/>
      </p:scale>
      <p:origin x="0" y="1632"/>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80" d="100"/>
          <a:sy n="80" d="100"/>
        </p:scale>
        <p:origin x="-1260" y="-90"/>
      </p:cViewPr>
      <p:guideLst>
        <p:guide orient="horz" pos="2169"/>
        <p:guide pos="315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7602" name="Rectangle 2"/>
          <p:cNvSpPr>
            <a:spLocks noGrp="1" noChangeArrowheads="1"/>
          </p:cNvSpPr>
          <p:nvPr>
            <p:ph type="hdr" sz="quarter"/>
          </p:nvPr>
        </p:nvSpPr>
        <p:spPr bwMode="auto">
          <a:xfrm>
            <a:off x="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defTabSz="966788">
              <a:defRPr sz="1300"/>
            </a:lvl1pPr>
          </a:lstStyle>
          <a:p>
            <a:pPr>
              <a:defRPr/>
            </a:pPr>
            <a:endParaRPr lang="en-GB"/>
          </a:p>
        </p:txBody>
      </p:sp>
      <p:sp>
        <p:nvSpPr>
          <p:cNvPr id="537603" name="Rectangle 3"/>
          <p:cNvSpPr>
            <a:spLocks noGrp="1" noChangeArrowheads="1"/>
          </p:cNvSpPr>
          <p:nvPr>
            <p:ph type="dt" sz="quarter" idx="1"/>
          </p:nvPr>
        </p:nvSpPr>
        <p:spPr bwMode="auto">
          <a:xfrm>
            <a:off x="567690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algn="r" defTabSz="966788">
              <a:defRPr sz="1300"/>
            </a:lvl1pPr>
          </a:lstStyle>
          <a:p>
            <a:pPr>
              <a:defRPr/>
            </a:pPr>
            <a:endParaRPr lang="en-GB"/>
          </a:p>
        </p:txBody>
      </p:sp>
      <p:sp>
        <p:nvSpPr>
          <p:cNvPr id="537604" name="Rectangle 4"/>
          <p:cNvSpPr>
            <a:spLocks noGrp="1" noChangeArrowheads="1"/>
          </p:cNvSpPr>
          <p:nvPr>
            <p:ph type="ftr" sz="quarter" idx="2"/>
          </p:nvPr>
        </p:nvSpPr>
        <p:spPr bwMode="auto">
          <a:xfrm>
            <a:off x="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defTabSz="966788">
              <a:defRPr sz="1300"/>
            </a:lvl1pPr>
          </a:lstStyle>
          <a:p>
            <a:pPr>
              <a:defRPr/>
            </a:pPr>
            <a:endParaRPr lang="en-GB"/>
          </a:p>
        </p:txBody>
      </p:sp>
      <p:sp>
        <p:nvSpPr>
          <p:cNvPr id="537605" name="Rectangle 5"/>
          <p:cNvSpPr>
            <a:spLocks noGrp="1" noChangeArrowheads="1"/>
          </p:cNvSpPr>
          <p:nvPr>
            <p:ph type="sldNum" sz="quarter" idx="3"/>
          </p:nvPr>
        </p:nvSpPr>
        <p:spPr bwMode="auto">
          <a:xfrm>
            <a:off x="567690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algn="r" defTabSz="966788">
              <a:defRPr sz="1300"/>
            </a:lvl1pPr>
          </a:lstStyle>
          <a:p>
            <a:pPr>
              <a:defRPr/>
            </a:pPr>
            <a:fld id="{603596B3-5381-40D6-BC96-B52F29A672FE}" type="slidenum">
              <a:rPr lang="en-GB"/>
              <a:pPr>
                <a:defRPr/>
              </a:pPr>
              <a:t>‹#›</a:t>
            </a:fld>
            <a:endParaRPr lang="en-GB"/>
          </a:p>
        </p:txBody>
      </p:sp>
    </p:spTree>
    <p:extLst>
      <p:ext uri="{BB962C8B-B14F-4D97-AF65-F5344CB8AC3E}">
        <p14:creationId xmlns:p14="http://schemas.microsoft.com/office/powerpoint/2010/main" val="25387202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8386" name="Rectangle 2"/>
          <p:cNvSpPr>
            <a:spLocks noGrp="1" noChangeArrowheads="1"/>
          </p:cNvSpPr>
          <p:nvPr>
            <p:ph type="hdr" sz="quarter"/>
          </p:nvPr>
        </p:nvSpPr>
        <p:spPr bwMode="auto">
          <a:xfrm>
            <a:off x="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defTabSz="966788">
              <a:defRPr sz="1300"/>
            </a:lvl1pPr>
          </a:lstStyle>
          <a:p>
            <a:pPr>
              <a:defRPr/>
            </a:pPr>
            <a:endParaRPr lang="en-ZA"/>
          </a:p>
        </p:txBody>
      </p:sp>
      <p:sp>
        <p:nvSpPr>
          <p:cNvPr id="528387" name="Rectangle 3"/>
          <p:cNvSpPr>
            <a:spLocks noGrp="1" noChangeArrowheads="1"/>
          </p:cNvSpPr>
          <p:nvPr>
            <p:ph type="dt" idx="1"/>
          </p:nvPr>
        </p:nvSpPr>
        <p:spPr bwMode="auto">
          <a:xfrm>
            <a:off x="567690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algn="r" defTabSz="966788">
              <a:defRPr sz="1300"/>
            </a:lvl1pPr>
          </a:lstStyle>
          <a:p>
            <a:pPr>
              <a:defRPr/>
            </a:pPr>
            <a:endParaRPr lang="en-ZA"/>
          </a:p>
        </p:txBody>
      </p:sp>
      <p:sp>
        <p:nvSpPr>
          <p:cNvPr id="29700" name="Rectangle 4"/>
          <p:cNvSpPr>
            <a:spLocks noGrp="1" noRot="1" noChangeAspect="1" noChangeArrowheads="1" noTextEdit="1"/>
          </p:cNvSpPr>
          <p:nvPr>
            <p:ph type="sldImg" idx="2"/>
          </p:nvPr>
        </p:nvSpPr>
        <p:spPr bwMode="auto">
          <a:xfrm>
            <a:off x="3287713" y="515938"/>
            <a:ext cx="3446462" cy="2584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28389" name="Rectangle 5"/>
          <p:cNvSpPr>
            <a:spLocks noGrp="1" noChangeArrowheads="1"/>
          </p:cNvSpPr>
          <p:nvPr>
            <p:ph type="body" sz="quarter" idx="3"/>
          </p:nvPr>
        </p:nvSpPr>
        <p:spPr bwMode="auto">
          <a:xfrm>
            <a:off x="1001713" y="3271838"/>
            <a:ext cx="8016875" cy="310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p>
            <a:pPr lvl="0"/>
            <a:r>
              <a:rPr lang="en-ZA" noProof="0"/>
              <a:t>Click to edit Master text styles</a:t>
            </a:r>
          </a:p>
          <a:p>
            <a:pPr lvl="1"/>
            <a:r>
              <a:rPr lang="en-ZA" noProof="0"/>
              <a:t>Second level</a:t>
            </a:r>
          </a:p>
          <a:p>
            <a:pPr lvl="2"/>
            <a:r>
              <a:rPr lang="en-ZA" noProof="0"/>
              <a:t>Third level</a:t>
            </a:r>
          </a:p>
          <a:p>
            <a:pPr lvl="3"/>
            <a:r>
              <a:rPr lang="en-ZA" noProof="0"/>
              <a:t>Fourth level</a:t>
            </a:r>
          </a:p>
          <a:p>
            <a:pPr lvl="4"/>
            <a:r>
              <a:rPr lang="en-ZA" noProof="0"/>
              <a:t>Fifth level</a:t>
            </a:r>
          </a:p>
        </p:txBody>
      </p:sp>
      <p:sp>
        <p:nvSpPr>
          <p:cNvPr id="528390" name="Rectangle 6"/>
          <p:cNvSpPr>
            <a:spLocks noGrp="1" noChangeArrowheads="1"/>
          </p:cNvSpPr>
          <p:nvPr>
            <p:ph type="ftr" sz="quarter" idx="4"/>
          </p:nvPr>
        </p:nvSpPr>
        <p:spPr bwMode="auto">
          <a:xfrm>
            <a:off x="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defTabSz="966788">
              <a:defRPr sz="1300"/>
            </a:lvl1pPr>
          </a:lstStyle>
          <a:p>
            <a:pPr>
              <a:defRPr/>
            </a:pPr>
            <a:endParaRPr lang="en-ZA"/>
          </a:p>
        </p:txBody>
      </p:sp>
      <p:sp>
        <p:nvSpPr>
          <p:cNvPr id="528391" name="Rectangle 7"/>
          <p:cNvSpPr>
            <a:spLocks noGrp="1" noChangeArrowheads="1"/>
          </p:cNvSpPr>
          <p:nvPr>
            <p:ph type="sldNum" sz="quarter" idx="5"/>
          </p:nvPr>
        </p:nvSpPr>
        <p:spPr bwMode="auto">
          <a:xfrm>
            <a:off x="567690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algn="r" defTabSz="966788">
              <a:defRPr sz="1300"/>
            </a:lvl1pPr>
          </a:lstStyle>
          <a:p>
            <a:pPr>
              <a:defRPr/>
            </a:pPr>
            <a:fld id="{9E5ABD1E-08ED-4223-9BAA-C6471F8EBB32}" type="slidenum">
              <a:rPr lang="en-ZA"/>
              <a:pPr>
                <a:defRPr/>
              </a:pPr>
              <a:t>‹#›</a:t>
            </a:fld>
            <a:endParaRPr lang="en-ZA"/>
          </a:p>
        </p:txBody>
      </p:sp>
    </p:spTree>
    <p:extLst>
      <p:ext uri="{BB962C8B-B14F-4D97-AF65-F5344CB8AC3E}">
        <p14:creationId xmlns:p14="http://schemas.microsoft.com/office/powerpoint/2010/main" val="40258958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50"/>
          <p:cNvGrpSpPr>
            <a:grpSpLocks/>
          </p:cNvGrpSpPr>
          <p:nvPr userDrawn="1"/>
        </p:nvGrpSpPr>
        <p:grpSpPr bwMode="auto">
          <a:xfrm>
            <a:off x="-4763" y="0"/>
            <a:ext cx="9148763" cy="6858000"/>
            <a:chOff x="-3" y="0"/>
            <a:chExt cx="5763" cy="4320"/>
          </a:xfrm>
        </p:grpSpPr>
        <p:pic>
          <p:nvPicPr>
            <p:cNvPr id="5" name="Picture 148" descr="logo small"/>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91"/>
            <p:cNvSpPr>
              <a:spLocks noChangeArrowheads="1"/>
            </p:cNvSpPr>
            <p:nvPr userDrawn="1"/>
          </p:nvSpPr>
          <p:spPr bwMode="auto">
            <a:xfrm>
              <a:off x="-3" y="0"/>
              <a:ext cx="5763" cy="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pic>
          <p:nvPicPr>
            <p:cNvPr id="7" name="Picture 23" descr="dd"/>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101"/>
            <p:cNvSpPr>
              <a:spLocks noChangeArrowheads="1"/>
            </p:cNvSpPr>
            <p:nvPr userDrawn="1"/>
          </p:nvSpPr>
          <p:spPr bwMode="auto">
            <a:xfrm>
              <a:off x="232" y="819"/>
              <a:ext cx="1448" cy="1447"/>
            </a:xfrm>
            <a:prstGeom prst="ellipse">
              <a:avLst/>
            </a:prstGeom>
            <a:solidFill>
              <a:srgbClr val="83725B"/>
            </a:solidFill>
            <a:ln w="9525">
              <a:solidFill>
                <a:srgbClr val="83725B"/>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9" name="Oval 102" descr="coolers"/>
            <p:cNvSpPr>
              <a:spLocks noChangeArrowheads="1"/>
            </p:cNvSpPr>
            <p:nvPr userDrawn="1"/>
          </p:nvSpPr>
          <p:spPr bwMode="auto">
            <a:xfrm>
              <a:off x="275" y="858"/>
              <a:ext cx="1362" cy="1369"/>
            </a:xfrm>
            <a:prstGeom prst="ellipse">
              <a:avLst/>
            </a:prstGeom>
            <a:blipFill dpi="0" rotWithShape="1">
              <a:blip r:embed="rId4"/>
              <a:srcRect/>
              <a:stretch>
                <a:fillRect/>
              </a:stretch>
            </a:blipFill>
            <a:ln>
              <a:noFill/>
            </a:ln>
            <a:extLst>
              <a:ext uri="{91240B29-F687-4F45-9708-019B960494DF}">
                <a14:hiddenLine xmlns:a14="http://schemas.microsoft.com/office/drawing/2010/main" w="9525">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0" name="Oval 103"/>
            <p:cNvSpPr>
              <a:spLocks noChangeArrowheads="1"/>
            </p:cNvSpPr>
            <p:nvPr userDrawn="1"/>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1" name="Oval 104"/>
            <p:cNvSpPr>
              <a:spLocks noChangeArrowheads="1"/>
            </p:cNvSpPr>
            <p:nvPr userDrawn="1"/>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2" name="Oval 105"/>
            <p:cNvSpPr>
              <a:spLocks noChangeArrowheads="1"/>
            </p:cNvSpPr>
            <p:nvPr userDrawn="1"/>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3" name="Oval 106"/>
            <p:cNvSpPr>
              <a:spLocks noChangeArrowheads="1"/>
            </p:cNvSpPr>
            <p:nvPr userDrawn="1"/>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4" name="Oval 107"/>
            <p:cNvSpPr>
              <a:spLocks noChangeArrowheads="1"/>
            </p:cNvSpPr>
            <p:nvPr userDrawn="1"/>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5" name="Oval 108"/>
            <p:cNvSpPr>
              <a:spLocks noChangeArrowheads="1"/>
            </p:cNvSpPr>
            <p:nvPr userDrawn="1"/>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6" name="Oval 109"/>
            <p:cNvSpPr>
              <a:spLocks noChangeArrowheads="1"/>
            </p:cNvSpPr>
            <p:nvPr userDrawn="1"/>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7" name="Oval 110"/>
            <p:cNvSpPr>
              <a:spLocks noChangeArrowheads="1"/>
            </p:cNvSpPr>
            <p:nvPr userDrawn="1"/>
          </p:nvSpPr>
          <p:spPr bwMode="auto">
            <a:xfrm>
              <a:off x="614" y="422"/>
              <a:ext cx="739" cy="747"/>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 name="Oval 111"/>
            <p:cNvSpPr>
              <a:spLocks noChangeArrowheads="1"/>
            </p:cNvSpPr>
            <p:nvPr userDrawn="1"/>
          </p:nvSpPr>
          <p:spPr bwMode="auto">
            <a:xfrm>
              <a:off x="629" y="445"/>
              <a:ext cx="708" cy="708"/>
            </a:xfrm>
            <a:prstGeom prst="ellipse">
              <a:avLst/>
            </a:prstGeom>
            <a:solidFill>
              <a:srgbClr val="8C7F6D"/>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9" name="Oval 112"/>
            <p:cNvSpPr>
              <a:spLocks noChangeArrowheads="1"/>
            </p:cNvSpPr>
            <p:nvPr userDrawn="1"/>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0" name="Oval 113"/>
            <p:cNvSpPr>
              <a:spLocks noChangeArrowheads="1"/>
            </p:cNvSpPr>
            <p:nvPr userDrawn="1"/>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1" name="Oval 114"/>
            <p:cNvSpPr>
              <a:spLocks noChangeArrowheads="1"/>
            </p:cNvSpPr>
            <p:nvPr userDrawn="1"/>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2" name="Oval 115"/>
            <p:cNvSpPr>
              <a:spLocks noChangeArrowheads="1"/>
            </p:cNvSpPr>
            <p:nvPr userDrawn="1"/>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3" name="Oval 116"/>
            <p:cNvSpPr>
              <a:spLocks noChangeArrowheads="1"/>
            </p:cNvSpPr>
            <p:nvPr userDrawn="1"/>
          </p:nvSpPr>
          <p:spPr bwMode="auto">
            <a:xfrm>
              <a:off x="629" y="445"/>
              <a:ext cx="708" cy="708"/>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4" name="Oval 117"/>
            <p:cNvSpPr>
              <a:spLocks noChangeArrowheads="1"/>
            </p:cNvSpPr>
            <p:nvPr userDrawn="1"/>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5" name="Oval 118" descr="face"/>
            <p:cNvSpPr>
              <a:spLocks noChangeArrowheads="1"/>
            </p:cNvSpPr>
            <p:nvPr userDrawn="1"/>
          </p:nvSpPr>
          <p:spPr bwMode="auto">
            <a:xfrm>
              <a:off x="633" y="445"/>
              <a:ext cx="700" cy="701"/>
            </a:xfrm>
            <a:prstGeom prst="ellipse">
              <a:avLst/>
            </a:prstGeom>
            <a:blipFill dpi="0" rotWithShape="1">
              <a:blip r:embed="rId5">
                <a:lum contrast="6000"/>
              </a:blip>
              <a:srcRect/>
              <a:stretch>
                <a:fillRect/>
              </a:stretch>
            </a:blipFill>
            <a:ln>
              <a:noFill/>
            </a:ln>
            <a:extLst>
              <a:ext uri="{91240B29-F687-4F45-9708-019B960494DF}">
                <a14:hiddenLine xmlns:a14="http://schemas.microsoft.com/office/drawing/2010/main" w="9525">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6" name="Oval 119"/>
            <p:cNvSpPr>
              <a:spLocks noChangeArrowheads="1"/>
            </p:cNvSpPr>
            <p:nvPr userDrawn="1"/>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7" name="Oval 120"/>
            <p:cNvSpPr>
              <a:spLocks noChangeArrowheads="1"/>
            </p:cNvSpPr>
            <p:nvPr userDrawn="1"/>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8" name="Oval 121"/>
            <p:cNvSpPr>
              <a:spLocks noChangeArrowheads="1"/>
            </p:cNvSpPr>
            <p:nvPr userDrawn="1"/>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9" name="Oval 122"/>
            <p:cNvSpPr>
              <a:spLocks noChangeArrowheads="1"/>
            </p:cNvSpPr>
            <p:nvPr userDrawn="1"/>
          </p:nvSpPr>
          <p:spPr bwMode="auto">
            <a:xfrm>
              <a:off x="264" y="2002"/>
              <a:ext cx="1213" cy="1205"/>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0" name="Oval 123"/>
            <p:cNvSpPr>
              <a:spLocks noChangeArrowheads="1"/>
            </p:cNvSpPr>
            <p:nvPr userDrawn="1"/>
          </p:nvSpPr>
          <p:spPr bwMode="auto">
            <a:xfrm>
              <a:off x="303" y="2033"/>
              <a:ext cx="1135" cy="1143"/>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1" name="Oval 124"/>
            <p:cNvSpPr>
              <a:spLocks noChangeArrowheads="1"/>
            </p:cNvSpPr>
            <p:nvPr userDrawn="1"/>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2" name="Oval 125"/>
            <p:cNvSpPr>
              <a:spLocks noChangeArrowheads="1"/>
            </p:cNvSpPr>
            <p:nvPr userDrawn="1"/>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3" name="Oval 126"/>
            <p:cNvSpPr>
              <a:spLocks noChangeArrowheads="1"/>
            </p:cNvSpPr>
            <p:nvPr userDrawn="1"/>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4" name="Oval 127"/>
            <p:cNvSpPr>
              <a:spLocks noChangeArrowheads="1"/>
            </p:cNvSpPr>
            <p:nvPr userDrawn="1"/>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5" name="Oval 128" descr="new smal workers"/>
            <p:cNvSpPr>
              <a:spLocks noChangeArrowheads="1"/>
            </p:cNvSpPr>
            <p:nvPr userDrawn="1"/>
          </p:nvSpPr>
          <p:spPr bwMode="auto">
            <a:xfrm>
              <a:off x="304" y="2033"/>
              <a:ext cx="1135" cy="1143"/>
            </a:xfrm>
            <a:prstGeom prst="ellipse">
              <a:avLst/>
            </a:prstGeom>
            <a:blipFill dpi="0" rotWithShape="1">
              <a:blip r:embed="rId6">
                <a:lum contrast="12000"/>
              </a:blip>
              <a:srcRect/>
              <a:stretch>
                <a:fillRect/>
              </a:stretch>
            </a:blipFill>
            <a:ln>
              <a:noFill/>
            </a:ln>
            <a:extLst>
              <a:ext uri="{91240B29-F687-4F45-9708-019B960494DF}">
                <a14:hiddenLine xmlns:a14="http://schemas.microsoft.com/office/drawing/2010/main" w="0">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6" name="Oval 129"/>
            <p:cNvSpPr>
              <a:spLocks noChangeArrowheads="1"/>
            </p:cNvSpPr>
            <p:nvPr userDrawn="1"/>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7" name="Oval 130"/>
            <p:cNvSpPr>
              <a:spLocks noChangeArrowheads="1"/>
            </p:cNvSpPr>
            <p:nvPr userDrawn="1"/>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8" name="Oval 131"/>
            <p:cNvSpPr>
              <a:spLocks noChangeArrowheads="1"/>
            </p:cNvSpPr>
            <p:nvPr userDrawn="1"/>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9" name="Oval 132"/>
            <p:cNvSpPr>
              <a:spLocks noChangeArrowheads="1"/>
            </p:cNvSpPr>
            <p:nvPr userDrawn="1"/>
          </p:nvSpPr>
          <p:spPr bwMode="auto">
            <a:xfrm>
              <a:off x="614" y="2990"/>
              <a:ext cx="1003" cy="1011"/>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0" name="Oval 133"/>
            <p:cNvSpPr>
              <a:spLocks noChangeArrowheads="1"/>
            </p:cNvSpPr>
            <p:nvPr userDrawn="1"/>
          </p:nvSpPr>
          <p:spPr bwMode="auto">
            <a:xfrm>
              <a:off x="645" y="3021"/>
              <a:ext cx="941" cy="949"/>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1" name="Oval 134"/>
            <p:cNvSpPr>
              <a:spLocks noChangeArrowheads="1"/>
            </p:cNvSpPr>
            <p:nvPr userDrawn="1"/>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2" name="Oval 135"/>
            <p:cNvSpPr>
              <a:spLocks noChangeArrowheads="1"/>
            </p:cNvSpPr>
            <p:nvPr userDrawn="1"/>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3" name="Oval 136"/>
            <p:cNvSpPr>
              <a:spLocks noChangeArrowheads="1"/>
            </p:cNvSpPr>
            <p:nvPr userDrawn="1"/>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4" name="Oval 137"/>
            <p:cNvSpPr>
              <a:spLocks noChangeArrowheads="1"/>
            </p:cNvSpPr>
            <p:nvPr userDrawn="1"/>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5" name="Oval 138" descr="boom"/>
            <p:cNvSpPr>
              <a:spLocks noChangeArrowheads="1"/>
            </p:cNvSpPr>
            <p:nvPr userDrawn="1"/>
          </p:nvSpPr>
          <p:spPr bwMode="auto">
            <a:xfrm>
              <a:off x="638" y="3018"/>
              <a:ext cx="949" cy="957"/>
            </a:xfrm>
            <a:prstGeom prst="ellipse">
              <a:avLst/>
            </a:prstGeom>
            <a:blipFill dpi="0" rotWithShape="1">
              <a:blip r:embed="rId7">
                <a:lum contrast="6000"/>
              </a:blip>
              <a:srcRect/>
              <a:stretch>
                <a:fillRect/>
              </a:stretch>
            </a:blipFill>
            <a:ln>
              <a:noFill/>
            </a:ln>
            <a:extLst>
              <a:ext uri="{91240B29-F687-4F45-9708-019B960494DF}">
                <a14:hiddenLine xmlns:a14="http://schemas.microsoft.com/office/drawing/2010/main" w="9525">
                  <a:solidFill>
                    <a:srgbClr val="83725B"/>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6" name="Oval 139"/>
            <p:cNvSpPr>
              <a:spLocks noChangeArrowheads="1"/>
            </p:cNvSpPr>
            <p:nvPr userDrawn="1"/>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7" name="Oval 140"/>
            <p:cNvSpPr>
              <a:spLocks noChangeArrowheads="1"/>
            </p:cNvSpPr>
            <p:nvPr userDrawn="1"/>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8" name="Oval 141"/>
            <p:cNvSpPr>
              <a:spLocks noChangeArrowheads="1"/>
            </p:cNvSpPr>
            <p:nvPr userDrawn="1"/>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3075" name="Rectangle 3"/>
          <p:cNvSpPr>
            <a:spLocks noGrp="1" noChangeArrowheads="1"/>
          </p:cNvSpPr>
          <p:nvPr>
            <p:ph type="ctrTitle"/>
          </p:nvPr>
        </p:nvSpPr>
        <p:spPr>
          <a:xfrm>
            <a:off x="3059113" y="3271838"/>
            <a:ext cx="5545137" cy="676275"/>
          </a:xfrm>
        </p:spPr>
        <p:txBody>
          <a:bodyPr anchor="b"/>
          <a:lstStyle>
            <a:lvl1pPr>
              <a:defRPr>
                <a:solidFill>
                  <a:srgbClr val="003896"/>
                </a:solidFill>
              </a:defRPr>
            </a:lvl1pPr>
          </a:lstStyle>
          <a:p>
            <a:pPr lvl="0"/>
            <a:r>
              <a:rPr lang="en-ZA" noProof="0"/>
              <a:t>Click to edit Master title style</a:t>
            </a:r>
          </a:p>
        </p:txBody>
      </p:sp>
      <p:sp>
        <p:nvSpPr>
          <p:cNvPr id="3076" name="Rectangle 4"/>
          <p:cNvSpPr>
            <a:spLocks noGrp="1" noChangeArrowheads="1"/>
          </p:cNvSpPr>
          <p:nvPr>
            <p:ph type="subTitle" idx="1"/>
          </p:nvPr>
        </p:nvSpPr>
        <p:spPr>
          <a:xfrm>
            <a:off x="3059113" y="4092575"/>
            <a:ext cx="5545137" cy="2220913"/>
          </a:xfrm>
        </p:spPr>
        <p:txBody>
          <a:bodyPr/>
          <a:lstStyle>
            <a:lvl1pPr marL="0" indent="0">
              <a:buFontTx/>
              <a:buNone/>
              <a:defRPr sz="1800">
                <a:solidFill>
                  <a:srgbClr val="83725B"/>
                </a:solidFill>
              </a:defRPr>
            </a:lvl1pPr>
          </a:lstStyle>
          <a:p>
            <a:pPr lvl="0"/>
            <a:r>
              <a:rPr lang="en-ZA" noProof="0"/>
              <a:t>Click to edit Master subtitle style</a:t>
            </a:r>
          </a:p>
        </p:txBody>
      </p:sp>
    </p:spTree>
    <p:extLst>
      <p:ext uri="{BB962C8B-B14F-4D97-AF65-F5344CB8AC3E}">
        <p14:creationId xmlns:p14="http://schemas.microsoft.com/office/powerpoint/2010/main" val="2435548152"/>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5BF3CBBD-AD4C-47A6-9748-313A42329395}" type="slidenum">
              <a:rPr lang="en-ZA"/>
              <a:pPr>
                <a:defRPr/>
              </a:pPr>
              <a:t>‹#›</a:t>
            </a:fld>
            <a:endParaRPr lang="en-ZA"/>
          </a:p>
        </p:txBody>
      </p:sp>
    </p:spTree>
    <p:extLst>
      <p:ext uri="{BB962C8B-B14F-4D97-AF65-F5344CB8AC3E}">
        <p14:creationId xmlns:p14="http://schemas.microsoft.com/office/powerpoint/2010/main" val="666683780"/>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1475" y="166688"/>
            <a:ext cx="2093913" cy="631507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36563" y="166688"/>
            <a:ext cx="6132512" cy="63150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DE5B8377-E023-40AC-A772-23DEFF1CF89A}" type="slidenum">
              <a:rPr lang="en-ZA"/>
              <a:pPr>
                <a:defRPr/>
              </a:pPr>
              <a:t>‹#›</a:t>
            </a:fld>
            <a:endParaRPr lang="en-ZA"/>
          </a:p>
        </p:txBody>
      </p:sp>
    </p:spTree>
    <p:extLst>
      <p:ext uri="{BB962C8B-B14F-4D97-AF65-F5344CB8AC3E}">
        <p14:creationId xmlns:p14="http://schemas.microsoft.com/office/powerpoint/2010/main" val="1672191900"/>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36563" y="166688"/>
            <a:ext cx="8378825" cy="6315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3" name="Date Placeholder 2"/>
          <p:cNvSpPr>
            <a:spLocks noGrp="1"/>
          </p:cNvSpPr>
          <p:nvPr>
            <p:ph type="dt" sz="half" idx="10"/>
          </p:nvPr>
        </p:nvSpPr>
        <p:spPr/>
        <p:txBody>
          <a:bodyPr/>
          <a:lstStyle>
            <a:lvl1pPr>
              <a:defRPr/>
            </a:lvl1pPr>
          </a:lstStyle>
          <a:p>
            <a:pPr>
              <a:defRPr/>
            </a:pPr>
            <a:endParaRPr lang="en-ZA"/>
          </a:p>
        </p:txBody>
      </p:sp>
      <p:sp>
        <p:nvSpPr>
          <p:cNvPr id="4" name="Slide Number Placeholder 4"/>
          <p:cNvSpPr>
            <a:spLocks noGrp="1"/>
          </p:cNvSpPr>
          <p:nvPr>
            <p:ph type="sldNum" sz="quarter" idx="11"/>
          </p:nvPr>
        </p:nvSpPr>
        <p:spPr>
          <a:xfrm>
            <a:off x="3851275" y="6453188"/>
            <a:ext cx="1008063" cy="268287"/>
          </a:xfrm>
        </p:spPr>
        <p:txBody>
          <a:bodyPr/>
          <a:lstStyle>
            <a:lvl1pPr>
              <a:defRPr/>
            </a:lvl1pPr>
          </a:lstStyle>
          <a:p>
            <a:pPr>
              <a:defRPr/>
            </a:pPr>
            <a:fld id="{44B22A50-21D9-4139-9F70-095CEF76B13A}" type="slidenum">
              <a:rPr lang="en-ZA"/>
              <a:pPr>
                <a:defRPr/>
              </a:pPr>
              <a:t>‹#›</a:t>
            </a:fld>
            <a:endParaRPr lang="en-ZA"/>
          </a:p>
        </p:txBody>
      </p:sp>
    </p:spTree>
    <p:extLst>
      <p:ext uri="{BB962C8B-B14F-4D97-AF65-F5344CB8AC3E}">
        <p14:creationId xmlns:p14="http://schemas.microsoft.com/office/powerpoint/2010/main" val="4076086776"/>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3F3B61B8-3B9E-4368-8888-EE2DD895FBC0}" type="slidenum">
              <a:rPr lang="en-ZA"/>
              <a:pPr>
                <a:defRPr/>
              </a:pPr>
              <a:t>‹#›</a:t>
            </a:fld>
            <a:endParaRPr lang="en-ZA"/>
          </a:p>
        </p:txBody>
      </p:sp>
    </p:spTree>
    <p:extLst>
      <p:ext uri="{BB962C8B-B14F-4D97-AF65-F5344CB8AC3E}">
        <p14:creationId xmlns:p14="http://schemas.microsoft.com/office/powerpoint/2010/main" val="3754169545"/>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517BA891-A20F-4C93-905E-22C591962B22}" type="slidenum">
              <a:rPr lang="en-ZA"/>
              <a:pPr>
                <a:defRPr/>
              </a:pPr>
              <a:t>‹#›</a:t>
            </a:fld>
            <a:endParaRPr lang="en-ZA"/>
          </a:p>
        </p:txBody>
      </p:sp>
    </p:spTree>
    <p:extLst>
      <p:ext uri="{BB962C8B-B14F-4D97-AF65-F5344CB8AC3E}">
        <p14:creationId xmlns:p14="http://schemas.microsoft.com/office/powerpoint/2010/main" val="2690252455"/>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436563" y="1436688"/>
            <a:ext cx="4113212"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702175" y="1436688"/>
            <a:ext cx="411321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A9D3F5C8-E811-4E65-97BA-27F19E4F4292}" type="slidenum">
              <a:rPr lang="en-ZA"/>
              <a:pPr>
                <a:defRPr/>
              </a:pPr>
              <a:t>‹#›</a:t>
            </a:fld>
            <a:endParaRPr lang="en-ZA"/>
          </a:p>
        </p:txBody>
      </p:sp>
    </p:spTree>
    <p:extLst>
      <p:ext uri="{BB962C8B-B14F-4D97-AF65-F5344CB8AC3E}">
        <p14:creationId xmlns:p14="http://schemas.microsoft.com/office/powerpoint/2010/main" val="1781970883"/>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lvl1pPr>
              <a:defRPr/>
            </a:lvl1pPr>
          </a:lstStyle>
          <a:p>
            <a:pPr>
              <a:defRPr/>
            </a:pPr>
            <a:endParaRPr lang="en-ZA"/>
          </a:p>
        </p:txBody>
      </p:sp>
      <p:sp>
        <p:nvSpPr>
          <p:cNvPr id="8" name="Footer Placeholder 7"/>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9" name="Slide Number Placeholder 8"/>
          <p:cNvSpPr>
            <a:spLocks noGrp="1"/>
          </p:cNvSpPr>
          <p:nvPr>
            <p:ph type="sldNum" sz="quarter" idx="12"/>
          </p:nvPr>
        </p:nvSpPr>
        <p:spPr/>
        <p:txBody>
          <a:bodyPr/>
          <a:lstStyle>
            <a:lvl1pPr>
              <a:defRPr/>
            </a:lvl1pPr>
          </a:lstStyle>
          <a:p>
            <a:pPr>
              <a:defRPr/>
            </a:pPr>
            <a:fld id="{40D0AE60-B9FD-4F7E-B951-9A85E7460DE7}" type="slidenum">
              <a:rPr lang="en-ZA"/>
              <a:pPr>
                <a:defRPr/>
              </a:pPr>
              <a:t>‹#›</a:t>
            </a:fld>
            <a:endParaRPr lang="en-ZA"/>
          </a:p>
        </p:txBody>
      </p:sp>
    </p:spTree>
    <p:extLst>
      <p:ext uri="{BB962C8B-B14F-4D97-AF65-F5344CB8AC3E}">
        <p14:creationId xmlns:p14="http://schemas.microsoft.com/office/powerpoint/2010/main" val="2956336516"/>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lvl1pPr>
              <a:defRPr/>
            </a:lvl1pPr>
          </a:lstStyle>
          <a:p>
            <a:pPr>
              <a:defRPr/>
            </a:pPr>
            <a:endParaRPr lang="en-ZA"/>
          </a:p>
        </p:txBody>
      </p:sp>
      <p:sp>
        <p:nvSpPr>
          <p:cNvPr id="4" name="Footer Placeholder 3"/>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5" name="Slide Number Placeholder 4"/>
          <p:cNvSpPr>
            <a:spLocks noGrp="1"/>
          </p:cNvSpPr>
          <p:nvPr>
            <p:ph type="sldNum" sz="quarter" idx="12"/>
          </p:nvPr>
        </p:nvSpPr>
        <p:spPr/>
        <p:txBody>
          <a:bodyPr/>
          <a:lstStyle>
            <a:lvl1pPr>
              <a:defRPr/>
            </a:lvl1pPr>
          </a:lstStyle>
          <a:p>
            <a:pPr>
              <a:defRPr/>
            </a:pPr>
            <a:fld id="{D31DD15A-7BB3-48C3-B4B1-C8446CB662EF}" type="slidenum">
              <a:rPr lang="en-ZA"/>
              <a:pPr>
                <a:defRPr/>
              </a:pPr>
              <a:t>‹#›</a:t>
            </a:fld>
            <a:endParaRPr lang="en-ZA"/>
          </a:p>
        </p:txBody>
      </p:sp>
    </p:spTree>
    <p:extLst>
      <p:ext uri="{BB962C8B-B14F-4D97-AF65-F5344CB8AC3E}">
        <p14:creationId xmlns:p14="http://schemas.microsoft.com/office/powerpoint/2010/main" val="1835812709"/>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ZA"/>
          </a:p>
        </p:txBody>
      </p:sp>
      <p:sp>
        <p:nvSpPr>
          <p:cNvPr id="3" name="Footer Placeholder 2"/>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4" name="Slide Number Placeholder 3"/>
          <p:cNvSpPr>
            <a:spLocks noGrp="1"/>
          </p:cNvSpPr>
          <p:nvPr>
            <p:ph type="sldNum" sz="quarter" idx="12"/>
          </p:nvPr>
        </p:nvSpPr>
        <p:spPr/>
        <p:txBody>
          <a:bodyPr/>
          <a:lstStyle>
            <a:lvl1pPr>
              <a:defRPr/>
            </a:lvl1pPr>
          </a:lstStyle>
          <a:p>
            <a:pPr>
              <a:defRPr/>
            </a:pPr>
            <a:fld id="{ADA9A489-9153-4A56-8370-6342C7F5FE0B}" type="slidenum">
              <a:rPr lang="en-ZA"/>
              <a:pPr>
                <a:defRPr/>
              </a:pPr>
              <a:t>‹#›</a:t>
            </a:fld>
            <a:endParaRPr lang="en-ZA"/>
          </a:p>
        </p:txBody>
      </p:sp>
    </p:spTree>
    <p:extLst>
      <p:ext uri="{BB962C8B-B14F-4D97-AF65-F5344CB8AC3E}">
        <p14:creationId xmlns:p14="http://schemas.microsoft.com/office/powerpoint/2010/main" val="1391278187"/>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F4D319EA-168A-4094-A005-556605F3BB95}" type="slidenum">
              <a:rPr lang="en-ZA"/>
              <a:pPr>
                <a:defRPr/>
              </a:pPr>
              <a:t>‹#›</a:t>
            </a:fld>
            <a:endParaRPr lang="en-ZA"/>
          </a:p>
        </p:txBody>
      </p:sp>
    </p:spTree>
    <p:extLst>
      <p:ext uri="{BB962C8B-B14F-4D97-AF65-F5344CB8AC3E}">
        <p14:creationId xmlns:p14="http://schemas.microsoft.com/office/powerpoint/2010/main" val="836295027"/>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047E2C9D-F6BA-4AF4-9E46-D81E24623EEE}" type="slidenum">
              <a:rPr lang="en-ZA"/>
              <a:pPr>
                <a:defRPr/>
              </a:pPr>
              <a:t>‹#›</a:t>
            </a:fld>
            <a:endParaRPr lang="en-ZA"/>
          </a:p>
        </p:txBody>
      </p:sp>
    </p:spTree>
    <p:extLst>
      <p:ext uri="{BB962C8B-B14F-4D97-AF65-F5344CB8AC3E}">
        <p14:creationId xmlns:p14="http://schemas.microsoft.com/office/powerpoint/2010/main" val="1561037631"/>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43" descr="logo small"/>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662863" y="341313"/>
            <a:ext cx="1173162"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17" descr="topsolid"/>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7591425"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2"/>
          <p:cNvSpPr>
            <a:spLocks noGrp="1" noChangeArrowheads="1"/>
          </p:cNvSpPr>
          <p:nvPr>
            <p:ph type="title"/>
          </p:nvPr>
        </p:nvSpPr>
        <p:spPr bwMode="auto">
          <a:xfrm>
            <a:off x="436563" y="166688"/>
            <a:ext cx="6519862"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ZA" altLang="en-US"/>
              <a:t>Click to edit Master title style</a:t>
            </a:r>
          </a:p>
        </p:txBody>
      </p:sp>
      <p:sp>
        <p:nvSpPr>
          <p:cNvPr id="5125" name="Rectangle 3"/>
          <p:cNvSpPr>
            <a:spLocks noGrp="1" noChangeArrowheads="1"/>
          </p:cNvSpPr>
          <p:nvPr>
            <p:ph type="body" idx="1"/>
          </p:nvPr>
        </p:nvSpPr>
        <p:spPr bwMode="auto">
          <a:xfrm>
            <a:off x="436563" y="1436688"/>
            <a:ext cx="8378825" cy="504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ZA" altLang="en-US"/>
              <a:t>Click to edit Master text styles</a:t>
            </a:r>
          </a:p>
          <a:p>
            <a:pPr lvl="1"/>
            <a:r>
              <a:rPr lang="en-ZA" altLang="en-US"/>
              <a:t>Second level</a:t>
            </a:r>
          </a:p>
          <a:p>
            <a:pPr lvl="2"/>
            <a:r>
              <a:rPr lang="en-ZA" altLang="en-US"/>
              <a:t>Third level</a:t>
            </a:r>
          </a:p>
          <a:p>
            <a:pPr lvl="3"/>
            <a:r>
              <a:rPr lang="en-ZA" altLang="en-US"/>
              <a:t>Fourth level</a:t>
            </a:r>
          </a:p>
          <a:p>
            <a:pPr lvl="4"/>
            <a:r>
              <a:rPr lang="en-ZA" altLang="en-US"/>
              <a:t>Fifth level</a:t>
            </a:r>
          </a:p>
        </p:txBody>
      </p:sp>
      <p:sp>
        <p:nvSpPr>
          <p:cNvPr id="1061" name="Rectangle 37"/>
          <p:cNvSpPr>
            <a:spLocks noGrp="1" noChangeArrowheads="1"/>
          </p:cNvSpPr>
          <p:nvPr>
            <p:ph type="dt" sz="half" idx="2"/>
          </p:nvPr>
        </p:nvSpPr>
        <p:spPr bwMode="auto">
          <a:xfrm>
            <a:off x="457200" y="6453188"/>
            <a:ext cx="1738313"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000">
                <a:solidFill>
                  <a:srgbClr val="83725B"/>
                </a:solidFill>
              </a:defRPr>
            </a:lvl1pPr>
          </a:lstStyle>
          <a:p>
            <a:pPr>
              <a:defRPr/>
            </a:pPr>
            <a:endParaRPr lang="en-ZA"/>
          </a:p>
        </p:txBody>
      </p:sp>
      <p:sp>
        <p:nvSpPr>
          <p:cNvPr id="1063" name="Rectangle 39"/>
          <p:cNvSpPr>
            <a:spLocks noGrp="1" noChangeArrowheads="1"/>
          </p:cNvSpPr>
          <p:nvPr>
            <p:ph type="sldNum" sz="quarter" idx="4"/>
          </p:nvPr>
        </p:nvSpPr>
        <p:spPr bwMode="auto">
          <a:xfrm>
            <a:off x="3924300" y="6453188"/>
            <a:ext cx="935038"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000">
                <a:solidFill>
                  <a:srgbClr val="83725B"/>
                </a:solidFill>
              </a:defRPr>
            </a:lvl1pPr>
          </a:lstStyle>
          <a:p>
            <a:pPr>
              <a:defRPr/>
            </a:pPr>
            <a:fld id="{7BF669B1-E621-4841-84D0-46D10B14526D}" type="slidenum">
              <a:rPr lang="en-ZA"/>
              <a:pPr>
                <a:defRPr/>
              </a:pPr>
              <a:t>‹#›</a:t>
            </a:fld>
            <a:endParaRPr lang="en-ZA" dirty="0"/>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3876" r:id="rId12"/>
  </p:sldLayoutIdLst>
  <p:transition spd="slow">
    <p:fade/>
  </p:transition>
  <p:hf hdr="0" ftr="0"/>
  <p:txStyles>
    <p:titleStyle>
      <a:lvl1pPr algn="l" rtl="0" eaLnBrk="0" fontAlgn="base" hangingPunct="0">
        <a:lnSpc>
          <a:spcPct val="85000"/>
        </a:lnSpc>
        <a:spcBef>
          <a:spcPct val="0"/>
        </a:spcBef>
        <a:spcAft>
          <a:spcPct val="0"/>
        </a:spcAft>
        <a:defRPr sz="2400">
          <a:solidFill>
            <a:schemeClr val="bg1"/>
          </a:solidFill>
          <a:latin typeface="+mj-lt"/>
          <a:ea typeface="+mj-ea"/>
          <a:cs typeface="+mj-cs"/>
        </a:defRPr>
      </a:lvl1pPr>
      <a:lvl2pPr algn="l" rtl="0" eaLnBrk="0" fontAlgn="base" hangingPunct="0">
        <a:lnSpc>
          <a:spcPct val="85000"/>
        </a:lnSpc>
        <a:spcBef>
          <a:spcPct val="0"/>
        </a:spcBef>
        <a:spcAft>
          <a:spcPct val="0"/>
        </a:spcAft>
        <a:defRPr sz="2400">
          <a:solidFill>
            <a:schemeClr val="bg1"/>
          </a:solidFill>
          <a:latin typeface="Arial" charset="0"/>
          <a:cs typeface="Arial" charset="0"/>
        </a:defRPr>
      </a:lvl2pPr>
      <a:lvl3pPr algn="l" rtl="0" eaLnBrk="0" fontAlgn="base" hangingPunct="0">
        <a:lnSpc>
          <a:spcPct val="85000"/>
        </a:lnSpc>
        <a:spcBef>
          <a:spcPct val="0"/>
        </a:spcBef>
        <a:spcAft>
          <a:spcPct val="0"/>
        </a:spcAft>
        <a:defRPr sz="2400">
          <a:solidFill>
            <a:schemeClr val="bg1"/>
          </a:solidFill>
          <a:latin typeface="Arial" charset="0"/>
          <a:cs typeface="Arial" charset="0"/>
        </a:defRPr>
      </a:lvl3pPr>
      <a:lvl4pPr algn="l" rtl="0" eaLnBrk="0" fontAlgn="base" hangingPunct="0">
        <a:lnSpc>
          <a:spcPct val="85000"/>
        </a:lnSpc>
        <a:spcBef>
          <a:spcPct val="0"/>
        </a:spcBef>
        <a:spcAft>
          <a:spcPct val="0"/>
        </a:spcAft>
        <a:defRPr sz="2400">
          <a:solidFill>
            <a:schemeClr val="bg1"/>
          </a:solidFill>
          <a:latin typeface="Arial" charset="0"/>
          <a:cs typeface="Arial" charset="0"/>
        </a:defRPr>
      </a:lvl4pPr>
      <a:lvl5pPr algn="l" rtl="0" eaLnBrk="0" fontAlgn="base" hangingPunct="0">
        <a:lnSpc>
          <a:spcPct val="85000"/>
        </a:lnSpc>
        <a:spcBef>
          <a:spcPct val="0"/>
        </a:spcBef>
        <a:spcAft>
          <a:spcPct val="0"/>
        </a:spcAft>
        <a:defRPr sz="2400">
          <a:solidFill>
            <a:schemeClr val="bg1"/>
          </a:solidFill>
          <a:latin typeface="Arial" charset="0"/>
          <a:cs typeface="Arial" charset="0"/>
        </a:defRPr>
      </a:lvl5pPr>
      <a:lvl6pPr marL="457200" algn="l" rtl="0" fontAlgn="base">
        <a:lnSpc>
          <a:spcPct val="85000"/>
        </a:lnSpc>
        <a:spcBef>
          <a:spcPct val="0"/>
        </a:spcBef>
        <a:spcAft>
          <a:spcPct val="0"/>
        </a:spcAft>
        <a:defRPr sz="2400">
          <a:solidFill>
            <a:schemeClr val="bg1"/>
          </a:solidFill>
          <a:latin typeface="Arial" charset="0"/>
          <a:cs typeface="Arial" charset="0"/>
        </a:defRPr>
      </a:lvl6pPr>
      <a:lvl7pPr marL="914400" algn="l" rtl="0" fontAlgn="base">
        <a:lnSpc>
          <a:spcPct val="85000"/>
        </a:lnSpc>
        <a:spcBef>
          <a:spcPct val="0"/>
        </a:spcBef>
        <a:spcAft>
          <a:spcPct val="0"/>
        </a:spcAft>
        <a:defRPr sz="2400">
          <a:solidFill>
            <a:schemeClr val="bg1"/>
          </a:solidFill>
          <a:latin typeface="Arial" charset="0"/>
          <a:cs typeface="Arial" charset="0"/>
        </a:defRPr>
      </a:lvl7pPr>
      <a:lvl8pPr marL="1371600" algn="l" rtl="0" fontAlgn="base">
        <a:lnSpc>
          <a:spcPct val="85000"/>
        </a:lnSpc>
        <a:spcBef>
          <a:spcPct val="0"/>
        </a:spcBef>
        <a:spcAft>
          <a:spcPct val="0"/>
        </a:spcAft>
        <a:defRPr sz="2400">
          <a:solidFill>
            <a:schemeClr val="bg1"/>
          </a:solidFill>
          <a:latin typeface="Arial" charset="0"/>
          <a:cs typeface="Arial" charset="0"/>
        </a:defRPr>
      </a:lvl8pPr>
      <a:lvl9pPr marL="1828800" algn="l" rtl="0" fontAlgn="base">
        <a:lnSpc>
          <a:spcPct val="85000"/>
        </a:lnSpc>
        <a:spcBef>
          <a:spcPct val="0"/>
        </a:spcBef>
        <a:spcAft>
          <a:spcPct val="0"/>
        </a:spcAft>
        <a:defRPr sz="2400">
          <a:solidFill>
            <a:schemeClr val="bg1"/>
          </a:solidFill>
          <a:latin typeface="Arial" charset="0"/>
          <a:cs typeface="Arial" charset="0"/>
        </a:defRPr>
      </a:lvl9pPr>
    </p:titleStyle>
    <p:body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 Id="rId5" Type="http://schemas.openxmlformats.org/officeDocument/2006/relationships/image" Target="../media/image27.emf"/><Relationship Id="rId4" Type="http://schemas.openxmlformats.org/officeDocument/2006/relationships/image" Target="../media/image26.emf"/></Relationships>
</file>

<file path=ppt/slides/_rels/slide1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305911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18435" name="Group 162"/>
          <p:cNvGrpSpPr>
            <a:grpSpLocks/>
          </p:cNvGrpSpPr>
          <p:nvPr/>
        </p:nvGrpSpPr>
        <p:grpSpPr bwMode="auto">
          <a:xfrm>
            <a:off x="-4763" y="0"/>
            <a:ext cx="9148763" cy="6858000"/>
            <a:chOff x="-3" y="0"/>
            <a:chExt cx="5763" cy="4320"/>
          </a:xfrm>
        </p:grpSpPr>
        <p:pic>
          <p:nvPicPr>
            <p:cNvPr id="18491" name="Picture 23" descr="d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92" name="Rectangle 91"/>
            <p:cNvSpPr>
              <a:spLocks noChangeArrowheads="1"/>
            </p:cNvSpPr>
            <p:nvPr/>
          </p:nvSpPr>
          <p:spPr bwMode="auto">
            <a:xfrm>
              <a:off x="-3" y="0"/>
              <a:ext cx="5763"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pic>
          <p:nvPicPr>
            <p:cNvPr id="18493" name="Picture 161" descr="logo 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436" name="Group 155"/>
          <p:cNvGrpSpPr>
            <a:grpSpLocks/>
          </p:cNvGrpSpPr>
          <p:nvPr/>
        </p:nvGrpSpPr>
        <p:grpSpPr bwMode="auto">
          <a:xfrm>
            <a:off x="257175" y="1201738"/>
            <a:ext cx="2482850" cy="2444750"/>
            <a:chOff x="162" y="757"/>
            <a:chExt cx="1564" cy="1540"/>
          </a:xfrm>
        </p:grpSpPr>
        <p:sp>
          <p:nvSpPr>
            <p:cNvPr id="18486" name="Oval 101"/>
            <p:cNvSpPr>
              <a:spLocks noChangeArrowheads="1"/>
            </p:cNvSpPr>
            <p:nvPr/>
          </p:nvSpPr>
          <p:spPr bwMode="auto">
            <a:xfrm>
              <a:off x="232" y="819"/>
              <a:ext cx="1448" cy="1447"/>
            </a:xfrm>
            <a:prstGeom prst="ellipse">
              <a:avLst/>
            </a:prstGeom>
            <a:solidFill>
              <a:srgbClr val="83725B"/>
            </a:solidFill>
            <a:ln w="9525">
              <a:solidFill>
                <a:srgbClr val="83725B"/>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7" name="Oval 103"/>
            <p:cNvSpPr>
              <a:spLocks noChangeArrowheads="1"/>
            </p:cNvSpPr>
            <p:nvPr/>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8" name="Oval 104"/>
            <p:cNvSpPr>
              <a:spLocks noChangeArrowheads="1"/>
            </p:cNvSpPr>
            <p:nvPr/>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9" name="Oval 105"/>
            <p:cNvSpPr>
              <a:spLocks noChangeArrowheads="1"/>
            </p:cNvSpPr>
            <p:nvPr/>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90" name="Oval 106"/>
            <p:cNvSpPr>
              <a:spLocks noChangeArrowheads="1"/>
            </p:cNvSpPr>
            <p:nvPr/>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9462" name="Oval 102"/>
          <p:cNvSpPr>
            <a:spLocks noChangeArrowheads="1"/>
          </p:cNvSpPr>
          <p:nvPr/>
        </p:nvSpPr>
        <p:spPr bwMode="auto">
          <a:xfrm>
            <a:off x="436563" y="1362075"/>
            <a:ext cx="2162175" cy="2173288"/>
          </a:xfrm>
          <a:prstGeom prst="ellipse">
            <a:avLst/>
          </a:prstGeom>
          <a:blipFill dpi="0" rotWithShape="1">
            <a:blip r:embed="rId4">
              <a:extLst>
                <a:ext uri="{28A0092B-C50C-407E-A947-70E740481C1C}">
                  <a14:useLocalDpi xmlns:a14="http://schemas.microsoft.com/office/drawing/2010/main" val="0"/>
                </a:ext>
              </a:extLst>
            </a:blip>
            <a:srcRect/>
            <a:stretch>
              <a:fillRect t="-166" b="-166"/>
            </a:stretch>
          </a:blipFill>
          <a:ln>
            <a:noFill/>
          </a:ln>
        </p:spPr>
        <p:txBody>
          <a:bodyPr anchor="ctr"/>
          <a:lstStyle/>
          <a:p>
            <a:pPr algn="ctr">
              <a:defRPr/>
            </a:pPr>
            <a:endParaRPr lang="en-ZA" sz="1000" dirty="0"/>
          </a:p>
        </p:txBody>
      </p:sp>
      <p:grpSp>
        <p:nvGrpSpPr>
          <p:cNvPr id="18440" name="Group 156"/>
          <p:cNvGrpSpPr>
            <a:grpSpLocks/>
          </p:cNvGrpSpPr>
          <p:nvPr/>
        </p:nvGrpSpPr>
        <p:grpSpPr bwMode="auto">
          <a:xfrm>
            <a:off x="171450" y="1201738"/>
            <a:ext cx="2643188" cy="2493962"/>
            <a:chOff x="108" y="757"/>
            <a:chExt cx="1665" cy="1571"/>
          </a:xfrm>
        </p:grpSpPr>
        <p:sp>
          <p:nvSpPr>
            <p:cNvPr id="18483" name="Oval 107"/>
            <p:cNvSpPr>
              <a:spLocks noChangeArrowheads="1"/>
            </p:cNvSpPr>
            <p:nvPr/>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4" name="Oval 108"/>
            <p:cNvSpPr>
              <a:spLocks noChangeArrowheads="1"/>
            </p:cNvSpPr>
            <p:nvPr/>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5" name="Oval 109"/>
            <p:cNvSpPr>
              <a:spLocks noChangeArrowheads="1"/>
            </p:cNvSpPr>
            <p:nvPr/>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1" name="Group 146"/>
          <p:cNvGrpSpPr>
            <a:grpSpLocks/>
          </p:cNvGrpSpPr>
          <p:nvPr/>
        </p:nvGrpSpPr>
        <p:grpSpPr bwMode="auto">
          <a:xfrm>
            <a:off x="912813" y="620713"/>
            <a:ext cx="1284287" cy="1260475"/>
            <a:chOff x="575" y="391"/>
            <a:chExt cx="809" cy="794"/>
          </a:xfrm>
        </p:grpSpPr>
        <p:sp>
          <p:nvSpPr>
            <p:cNvPr id="18475" name="Oval 147"/>
            <p:cNvSpPr>
              <a:spLocks noChangeArrowheads="1"/>
            </p:cNvSpPr>
            <p:nvPr/>
          </p:nvSpPr>
          <p:spPr bwMode="auto">
            <a:xfrm>
              <a:off x="614" y="422"/>
              <a:ext cx="739" cy="747"/>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6" name="Oval 148"/>
            <p:cNvSpPr>
              <a:spLocks noChangeArrowheads="1"/>
            </p:cNvSpPr>
            <p:nvPr/>
          </p:nvSpPr>
          <p:spPr bwMode="auto">
            <a:xfrm>
              <a:off x="629" y="445"/>
              <a:ext cx="708" cy="708"/>
            </a:xfrm>
            <a:prstGeom prst="ellipse">
              <a:avLst/>
            </a:prstGeom>
            <a:solidFill>
              <a:srgbClr val="8C7F6D"/>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7" name="Oval 149"/>
            <p:cNvSpPr>
              <a:spLocks noChangeArrowheads="1"/>
            </p:cNvSpPr>
            <p:nvPr/>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8" name="Oval 150"/>
            <p:cNvSpPr>
              <a:spLocks noChangeArrowheads="1"/>
            </p:cNvSpPr>
            <p:nvPr/>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9" name="Oval 151"/>
            <p:cNvSpPr>
              <a:spLocks noChangeArrowheads="1"/>
            </p:cNvSpPr>
            <p:nvPr/>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0" name="Oval 152"/>
            <p:cNvSpPr>
              <a:spLocks noChangeArrowheads="1"/>
            </p:cNvSpPr>
            <p:nvPr/>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1" name="Oval 153"/>
            <p:cNvSpPr>
              <a:spLocks noChangeArrowheads="1"/>
            </p:cNvSpPr>
            <p:nvPr/>
          </p:nvSpPr>
          <p:spPr bwMode="auto">
            <a:xfrm>
              <a:off x="629" y="445"/>
              <a:ext cx="708" cy="708"/>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2" name="Oval 154"/>
            <p:cNvSpPr>
              <a:spLocks noChangeArrowheads="1"/>
            </p:cNvSpPr>
            <p:nvPr/>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8442" name="Oval 118"/>
          <p:cNvSpPr>
            <a:spLocks noChangeArrowheads="1"/>
          </p:cNvSpPr>
          <p:nvPr/>
        </p:nvSpPr>
        <p:spPr bwMode="auto">
          <a:xfrm>
            <a:off x="1004888" y="706438"/>
            <a:ext cx="1111250" cy="1112837"/>
          </a:xfrm>
          <a:prstGeom prst="ellipse">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600"/>
          </a:p>
        </p:txBody>
      </p:sp>
      <p:grpSp>
        <p:nvGrpSpPr>
          <p:cNvPr id="18443" name="Group 145"/>
          <p:cNvGrpSpPr>
            <a:grpSpLocks/>
          </p:cNvGrpSpPr>
          <p:nvPr/>
        </p:nvGrpSpPr>
        <p:grpSpPr bwMode="auto">
          <a:xfrm>
            <a:off x="863600" y="620713"/>
            <a:ext cx="1370013" cy="1284287"/>
            <a:chOff x="544" y="391"/>
            <a:chExt cx="863" cy="809"/>
          </a:xfrm>
        </p:grpSpPr>
        <p:sp>
          <p:nvSpPr>
            <p:cNvPr id="18472" name="Oval 119"/>
            <p:cNvSpPr>
              <a:spLocks noChangeArrowheads="1"/>
            </p:cNvSpPr>
            <p:nvPr/>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3" name="Oval 120"/>
            <p:cNvSpPr>
              <a:spLocks noChangeArrowheads="1"/>
            </p:cNvSpPr>
            <p:nvPr/>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4" name="Oval 121"/>
            <p:cNvSpPr>
              <a:spLocks noChangeArrowheads="1"/>
            </p:cNvSpPr>
            <p:nvPr/>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4" name="Group 157"/>
          <p:cNvGrpSpPr>
            <a:grpSpLocks/>
          </p:cNvGrpSpPr>
          <p:nvPr/>
        </p:nvGrpSpPr>
        <p:grpSpPr bwMode="auto">
          <a:xfrm>
            <a:off x="331788" y="3090863"/>
            <a:ext cx="2074862" cy="2038350"/>
            <a:chOff x="209" y="1947"/>
            <a:chExt cx="1307" cy="1284"/>
          </a:xfrm>
        </p:grpSpPr>
        <p:sp>
          <p:nvSpPr>
            <p:cNvPr id="18466" name="Oval 122"/>
            <p:cNvSpPr>
              <a:spLocks noChangeArrowheads="1"/>
            </p:cNvSpPr>
            <p:nvPr/>
          </p:nvSpPr>
          <p:spPr bwMode="auto">
            <a:xfrm>
              <a:off x="264" y="2002"/>
              <a:ext cx="1213" cy="1205"/>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7" name="Oval 123"/>
            <p:cNvSpPr>
              <a:spLocks noChangeArrowheads="1"/>
            </p:cNvSpPr>
            <p:nvPr/>
          </p:nvSpPr>
          <p:spPr bwMode="auto">
            <a:xfrm>
              <a:off x="303" y="2033"/>
              <a:ext cx="1135" cy="1143"/>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8" name="Oval 124"/>
            <p:cNvSpPr>
              <a:spLocks noChangeArrowheads="1"/>
            </p:cNvSpPr>
            <p:nvPr/>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9" name="Oval 125"/>
            <p:cNvSpPr>
              <a:spLocks noChangeArrowheads="1"/>
            </p:cNvSpPr>
            <p:nvPr/>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0" name="Oval 126"/>
            <p:cNvSpPr>
              <a:spLocks noChangeArrowheads="1"/>
            </p:cNvSpPr>
            <p:nvPr/>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1" name="Oval 127"/>
            <p:cNvSpPr>
              <a:spLocks noChangeArrowheads="1"/>
            </p:cNvSpPr>
            <p:nvPr/>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8445" name="Oval 128"/>
          <p:cNvSpPr>
            <a:spLocks noChangeArrowheads="1"/>
          </p:cNvSpPr>
          <p:nvPr/>
        </p:nvSpPr>
        <p:spPr bwMode="auto">
          <a:xfrm>
            <a:off x="482600" y="3227388"/>
            <a:ext cx="1801813" cy="1814512"/>
          </a:xfrm>
          <a:prstGeom prst="ellipse">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1000">
              <a:solidFill>
                <a:srgbClr val="C0C0C0"/>
              </a:solidFill>
            </a:endParaRPr>
          </a:p>
        </p:txBody>
      </p:sp>
      <p:grpSp>
        <p:nvGrpSpPr>
          <p:cNvPr id="18446" name="Group 158"/>
          <p:cNvGrpSpPr>
            <a:grpSpLocks/>
          </p:cNvGrpSpPr>
          <p:nvPr/>
        </p:nvGrpSpPr>
        <p:grpSpPr bwMode="auto">
          <a:xfrm>
            <a:off x="257175" y="3090863"/>
            <a:ext cx="2211388" cy="2087562"/>
            <a:chOff x="162" y="1947"/>
            <a:chExt cx="1393" cy="1315"/>
          </a:xfrm>
        </p:grpSpPr>
        <p:sp>
          <p:nvSpPr>
            <p:cNvPr id="18463" name="Oval 129"/>
            <p:cNvSpPr>
              <a:spLocks noChangeArrowheads="1"/>
            </p:cNvSpPr>
            <p:nvPr/>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4" name="Oval 130"/>
            <p:cNvSpPr>
              <a:spLocks noChangeArrowheads="1"/>
            </p:cNvSpPr>
            <p:nvPr/>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5" name="Oval 131"/>
            <p:cNvSpPr>
              <a:spLocks noChangeArrowheads="1"/>
            </p:cNvSpPr>
            <p:nvPr/>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7" name="Group 159"/>
          <p:cNvGrpSpPr>
            <a:grpSpLocks/>
          </p:cNvGrpSpPr>
          <p:nvPr/>
        </p:nvGrpSpPr>
        <p:grpSpPr bwMode="auto">
          <a:xfrm>
            <a:off x="900113" y="4684713"/>
            <a:ext cx="1717675" cy="1692275"/>
            <a:chOff x="567" y="2951"/>
            <a:chExt cx="1082" cy="1066"/>
          </a:xfrm>
        </p:grpSpPr>
        <p:sp>
          <p:nvSpPr>
            <p:cNvPr id="18457" name="Oval 132"/>
            <p:cNvSpPr>
              <a:spLocks noChangeArrowheads="1"/>
            </p:cNvSpPr>
            <p:nvPr/>
          </p:nvSpPr>
          <p:spPr bwMode="auto">
            <a:xfrm>
              <a:off x="614" y="2990"/>
              <a:ext cx="1003" cy="1011"/>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8" name="Oval 133"/>
            <p:cNvSpPr>
              <a:spLocks noChangeArrowheads="1"/>
            </p:cNvSpPr>
            <p:nvPr/>
          </p:nvSpPr>
          <p:spPr bwMode="auto">
            <a:xfrm>
              <a:off x="645" y="3021"/>
              <a:ext cx="941" cy="949"/>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9" name="Oval 134"/>
            <p:cNvSpPr>
              <a:spLocks noChangeArrowheads="1"/>
            </p:cNvSpPr>
            <p:nvPr/>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0" name="Oval 135"/>
            <p:cNvSpPr>
              <a:spLocks noChangeArrowheads="1"/>
            </p:cNvSpPr>
            <p:nvPr/>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1" name="Oval 136"/>
            <p:cNvSpPr>
              <a:spLocks noChangeArrowheads="1"/>
            </p:cNvSpPr>
            <p:nvPr/>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2" name="Oval 137"/>
            <p:cNvSpPr>
              <a:spLocks noChangeArrowheads="1"/>
            </p:cNvSpPr>
            <p:nvPr/>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9471" name="Oval 138"/>
          <p:cNvSpPr>
            <a:spLocks noChangeArrowheads="1"/>
          </p:cNvSpPr>
          <p:nvPr/>
        </p:nvSpPr>
        <p:spPr bwMode="auto">
          <a:xfrm>
            <a:off x="1014413" y="4791075"/>
            <a:ext cx="1506537" cy="1519238"/>
          </a:xfrm>
          <a:prstGeom prst="ellipse">
            <a:avLst/>
          </a:prstGeom>
          <a:blipFill dpi="0" rotWithShape="1">
            <a:blip r:embed="rId7">
              <a:extLst>
                <a:ext uri="{28A0092B-C50C-407E-A947-70E740481C1C}">
                  <a14:useLocalDpi xmlns:a14="http://schemas.microsoft.com/office/drawing/2010/main" val="0"/>
                </a:ext>
              </a:extLst>
            </a:blip>
            <a:srcRect/>
            <a:stretch>
              <a:fillRect l="-219" r="-219"/>
            </a:stretch>
          </a:blipFill>
          <a:ln>
            <a:noFill/>
          </a:ln>
        </p:spPr>
        <p:txBody>
          <a:bodyPr anchor="ctr"/>
          <a:lstStyle/>
          <a:p>
            <a:pPr algn="ctr">
              <a:defRPr/>
            </a:pPr>
            <a:endParaRPr lang="en-ZA" sz="900" dirty="0">
              <a:solidFill>
                <a:srgbClr val="C0C0C0"/>
              </a:solidFill>
            </a:endParaRPr>
          </a:p>
        </p:txBody>
      </p:sp>
      <p:grpSp>
        <p:nvGrpSpPr>
          <p:cNvPr id="18451" name="Group 160"/>
          <p:cNvGrpSpPr>
            <a:grpSpLocks/>
          </p:cNvGrpSpPr>
          <p:nvPr/>
        </p:nvGrpSpPr>
        <p:grpSpPr bwMode="auto">
          <a:xfrm>
            <a:off x="838200" y="4684713"/>
            <a:ext cx="1828800" cy="1728787"/>
            <a:chOff x="528" y="2951"/>
            <a:chExt cx="1152" cy="1089"/>
          </a:xfrm>
        </p:grpSpPr>
        <p:sp>
          <p:nvSpPr>
            <p:cNvPr id="18454" name="Oval 139"/>
            <p:cNvSpPr>
              <a:spLocks noChangeArrowheads="1"/>
            </p:cNvSpPr>
            <p:nvPr/>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5" name="Oval 140"/>
            <p:cNvSpPr>
              <a:spLocks noChangeArrowheads="1"/>
            </p:cNvSpPr>
            <p:nvPr/>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6" name="Oval 141"/>
            <p:cNvSpPr>
              <a:spLocks noChangeArrowheads="1"/>
            </p:cNvSpPr>
            <p:nvPr/>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58" name="Rectangle 2"/>
          <p:cNvSpPr>
            <a:spLocks noGrp="1" noChangeArrowheads="1"/>
          </p:cNvSpPr>
          <p:nvPr>
            <p:ph type="ctrTitle" idx="4294967295"/>
          </p:nvPr>
        </p:nvSpPr>
        <p:spPr>
          <a:xfrm>
            <a:off x="3059113" y="1759744"/>
            <a:ext cx="5689351" cy="3602038"/>
          </a:xfrm>
        </p:spPr>
        <p:txBody>
          <a:bodyPr anchor="b"/>
          <a:lstStyle/>
          <a:p>
            <a:r>
              <a:rPr lang="en-US" altLang="en-US" sz="3600" b="1" dirty="0">
                <a:solidFill>
                  <a:schemeClr val="accent1"/>
                </a:solidFill>
              </a:rPr>
              <a:t>Weekly System Status</a:t>
            </a:r>
            <a:br>
              <a:rPr lang="en-US" altLang="en-US" sz="3200" b="1" dirty="0">
                <a:solidFill>
                  <a:schemeClr val="accent1"/>
                </a:solidFill>
              </a:rPr>
            </a:br>
            <a:br>
              <a:rPr lang="en-US" altLang="en-US" sz="3200" b="1" dirty="0">
                <a:solidFill>
                  <a:schemeClr val="accent1"/>
                </a:solidFill>
              </a:rPr>
            </a:br>
            <a:r>
              <a:rPr lang="en-US" altLang="en-US" sz="3200" b="1" dirty="0">
                <a:solidFill>
                  <a:schemeClr val="accent1"/>
                </a:solidFill>
              </a:rPr>
              <a:t>2021 week 43 </a:t>
            </a:r>
            <a:br>
              <a:rPr lang="en-US" altLang="en-US" sz="3200" b="1">
                <a:solidFill>
                  <a:schemeClr val="accent1"/>
                </a:solidFill>
              </a:rPr>
            </a:br>
            <a:r>
              <a:rPr lang="en-US" altLang="en-US" sz="2000" b="1">
                <a:solidFill>
                  <a:schemeClr val="accent1"/>
                </a:solidFill>
              </a:rPr>
              <a:t>(25/10/2021 – 31/10/2021)</a:t>
            </a:r>
            <a:br>
              <a:rPr lang="en-US" altLang="en-US" sz="3200" b="1" dirty="0">
                <a:solidFill>
                  <a:schemeClr val="accent1"/>
                </a:solidFill>
              </a:rPr>
            </a:br>
            <a:br>
              <a:rPr lang="en-US" altLang="en-US" sz="3200" b="1" dirty="0">
                <a:solidFill>
                  <a:schemeClr val="accent1"/>
                </a:solidFill>
              </a:rPr>
            </a:br>
            <a:r>
              <a:rPr lang="en-US" altLang="en-US" b="1" u="sng" dirty="0">
                <a:solidFill>
                  <a:schemeClr val="accent1"/>
                </a:solidFill>
              </a:rPr>
              <a:t>System Operator</a:t>
            </a:r>
            <a:br>
              <a:rPr lang="en-US" altLang="en-US" b="1" u="sng" dirty="0">
                <a:solidFill>
                  <a:schemeClr val="accent1"/>
                </a:solidFill>
              </a:rPr>
            </a:br>
            <a:br>
              <a:rPr lang="en-US" altLang="en-US" sz="3200" dirty="0">
                <a:solidFill>
                  <a:schemeClr val="accent1"/>
                </a:solidFill>
              </a:rPr>
            </a:br>
            <a:br>
              <a:rPr lang="en-US" altLang="en-US" sz="1800" dirty="0">
                <a:solidFill>
                  <a:schemeClr val="accent1"/>
                </a:solidFill>
              </a:rPr>
            </a:br>
            <a:endParaRPr lang="en-US" altLang="en-US" sz="1800" b="1" dirty="0">
              <a:solidFill>
                <a:schemeClr val="accent1"/>
              </a:solidFill>
            </a:endParaRPr>
          </a:p>
        </p:txBody>
      </p:sp>
    </p:spTree>
    <p:extLst>
      <p:ext uri="{BB962C8B-B14F-4D97-AF65-F5344CB8AC3E}">
        <p14:creationId xmlns:p14="http://schemas.microsoft.com/office/powerpoint/2010/main" val="1620654076"/>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10</a:t>
            </a:fld>
            <a:endParaRPr lang="en-ZA" dirty="0"/>
          </a:p>
        </p:txBody>
      </p:sp>
      <p:sp>
        <p:nvSpPr>
          <p:cNvPr id="6" name="Content Placeholder 2"/>
          <p:cNvSpPr>
            <a:spLocks noGrp="1"/>
          </p:cNvSpPr>
          <p:nvPr>
            <p:ph idx="1"/>
          </p:nvPr>
        </p:nvSpPr>
        <p:spPr>
          <a:xfrm>
            <a:off x="-1" y="4725144"/>
            <a:ext cx="9144000" cy="1368152"/>
          </a:xfrm>
        </p:spPr>
        <p:txBody>
          <a:bodyPr/>
          <a:lstStyle/>
          <a:p>
            <a:pPr algn="just">
              <a:spcBef>
                <a:spcPts val="0"/>
              </a:spcBef>
              <a:buClr>
                <a:schemeClr val="tx2">
                  <a:lumMod val="50000"/>
                </a:schemeClr>
              </a:buClr>
            </a:pPr>
            <a:r>
              <a:rPr lang="en-ZA" sz="1200" b="1" dirty="0"/>
              <a:t>EAF: </a:t>
            </a:r>
            <a:r>
              <a:rPr lang="en-ZA" sz="1200" dirty="0"/>
              <a:t>Ratio of the available energy generation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Outage Factors: </a:t>
            </a:r>
            <a:r>
              <a:rPr lang="en-ZA" sz="1200" dirty="0"/>
              <a:t>Ratio of the energy losses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YTD: </a:t>
            </a:r>
            <a:r>
              <a:rPr lang="en-ZA" sz="1200" dirty="0"/>
              <a:t>Year-to-Date (01 January of current year to current week)</a:t>
            </a:r>
          </a:p>
        </p:txBody>
      </p:sp>
      <p:sp>
        <p:nvSpPr>
          <p:cNvPr id="7" name="Rectangle 2"/>
          <p:cNvSpPr txBox="1">
            <a:spLocks noChangeArrowheads="1"/>
          </p:cNvSpPr>
          <p:nvPr/>
        </p:nvSpPr>
        <p:spPr bwMode="auto">
          <a:xfrm>
            <a:off x="467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Weekly Generation Availability</a:t>
            </a:r>
            <a:endParaRPr lang="en-US" sz="2000" dirty="0">
              <a:solidFill>
                <a:schemeClr val="bg1"/>
              </a:solidFill>
            </a:endParaRPr>
          </a:p>
        </p:txBody>
      </p:sp>
      <p:pic>
        <p:nvPicPr>
          <p:cNvPr id="3" name="Picture 2">
            <a:extLst>
              <a:ext uri="{FF2B5EF4-FFF2-40B4-BE49-F238E27FC236}">
                <a16:creationId xmlns:a16="http://schemas.microsoft.com/office/drawing/2014/main" id="{16EE8C6D-405F-4C07-AE4F-B080BC7CE806}"/>
              </a:ext>
            </a:extLst>
          </p:cNvPr>
          <p:cNvPicPr>
            <a:picLocks noChangeAspect="1"/>
          </p:cNvPicPr>
          <p:nvPr/>
        </p:nvPicPr>
        <p:blipFill>
          <a:blip r:embed="rId2"/>
          <a:stretch>
            <a:fillRect/>
          </a:stretch>
        </p:blipFill>
        <p:spPr>
          <a:xfrm>
            <a:off x="0" y="980728"/>
            <a:ext cx="9144000" cy="1584176"/>
          </a:xfrm>
          <a:prstGeom prst="rect">
            <a:avLst/>
          </a:prstGeom>
        </p:spPr>
      </p:pic>
    </p:spTree>
    <p:extLst>
      <p:ext uri="{BB962C8B-B14F-4D97-AF65-F5344CB8AC3E}">
        <p14:creationId xmlns:p14="http://schemas.microsoft.com/office/powerpoint/2010/main" val="862743997"/>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11</a:t>
            </a:fld>
            <a:endParaRPr lang="en-ZA" dirty="0"/>
          </a:p>
        </p:txBody>
      </p:sp>
      <p:sp>
        <p:nvSpPr>
          <p:cNvPr id="6" name="Content Placeholder 2"/>
          <p:cNvSpPr>
            <a:spLocks noGrp="1"/>
          </p:cNvSpPr>
          <p:nvPr>
            <p:ph idx="1"/>
          </p:nvPr>
        </p:nvSpPr>
        <p:spPr>
          <a:xfrm>
            <a:off x="6012160" y="1052736"/>
            <a:ext cx="3131840" cy="4423944"/>
          </a:xfrm>
        </p:spPr>
        <p:txBody>
          <a:bodyPr/>
          <a:lstStyle/>
          <a:p>
            <a:pPr algn="just">
              <a:spcBef>
                <a:spcPts val="0"/>
              </a:spcBef>
              <a:buClr>
                <a:schemeClr val="tx2">
                  <a:lumMod val="50000"/>
                </a:schemeClr>
              </a:buClr>
            </a:pPr>
            <a:r>
              <a:rPr lang="en-ZA" sz="1200" dirty="0"/>
              <a:t>The maintenance plan included in these assumptions includes a base scenario of outages (planned risk level). As there is opportunity for further outages, these will be included. This “likely risk scenario” includes an additional 2000 MW of outages on the base plan.</a:t>
            </a:r>
          </a:p>
          <a:p>
            <a:pPr algn="just">
              <a:spcBef>
                <a:spcPts val="0"/>
              </a:spcBef>
              <a:buClr>
                <a:schemeClr val="tx2">
                  <a:lumMod val="50000"/>
                </a:schemeClr>
              </a:buClr>
            </a:pPr>
            <a:r>
              <a:rPr lang="en-ZA" sz="1200" dirty="0"/>
              <a:t>The expected import at Apollo is included. Avon and </a:t>
            </a:r>
            <a:r>
              <a:rPr lang="en-ZA" sz="1200" dirty="0" err="1"/>
              <a:t>Dedisa</a:t>
            </a:r>
            <a:r>
              <a:rPr lang="en-ZA" sz="1200" dirty="0"/>
              <a:t> is also included.</a:t>
            </a:r>
          </a:p>
          <a:p>
            <a:pPr algn="just">
              <a:spcBef>
                <a:spcPts val="0"/>
              </a:spcBef>
              <a:buClr>
                <a:schemeClr val="tx2">
                  <a:lumMod val="50000"/>
                </a:schemeClr>
              </a:buClr>
            </a:pPr>
            <a:r>
              <a:rPr lang="en-ZA" sz="1200" dirty="0"/>
              <a:t>The forecast used is the latest operational weekly residual peak forecast, which excludes the expected renewable generation.</a:t>
            </a:r>
          </a:p>
          <a:p>
            <a:pPr algn="just">
              <a:spcBef>
                <a:spcPts val="0"/>
              </a:spcBef>
              <a:buClr>
                <a:schemeClr val="tx2">
                  <a:lumMod val="50000"/>
                </a:schemeClr>
              </a:buClr>
            </a:pPr>
            <a:r>
              <a:rPr lang="en-ZA" sz="1200" dirty="0"/>
              <a:t>Operating Reserve (OR) from Generation:  </a:t>
            </a:r>
            <a:r>
              <a:rPr lang="en-ZA" sz="1200" b="1" dirty="0"/>
              <a:t>2 200 MW</a:t>
            </a:r>
          </a:p>
          <a:p>
            <a:pPr algn="just">
              <a:spcBef>
                <a:spcPts val="0"/>
              </a:spcBef>
              <a:buClr>
                <a:schemeClr val="tx2">
                  <a:lumMod val="50000"/>
                </a:schemeClr>
              </a:buClr>
            </a:pPr>
            <a:r>
              <a:rPr lang="en-ZA" sz="1200" dirty="0"/>
              <a:t>Unplanned Outage Assumption (UA): </a:t>
            </a:r>
            <a:r>
              <a:rPr lang="en-ZA" sz="1200" b="1" dirty="0"/>
              <a:t>12 000 </a:t>
            </a:r>
            <a:r>
              <a:rPr lang="en-US" sz="1200" b="1" dirty="0"/>
              <a:t>MW (11000 MW from April ‘22)</a:t>
            </a:r>
          </a:p>
          <a:p>
            <a:pPr algn="just">
              <a:spcBef>
                <a:spcPts val="0"/>
              </a:spcBef>
              <a:buClr>
                <a:schemeClr val="tx2">
                  <a:lumMod val="50000"/>
                </a:schemeClr>
              </a:buClr>
            </a:pPr>
            <a:r>
              <a:rPr lang="en-ZA" sz="1200" dirty="0"/>
              <a:t>Reserves: OR + UA = </a:t>
            </a:r>
            <a:r>
              <a:rPr lang="en-ZA" sz="1200" b="1" dirty="0"/>
              <a:t>14 200 MW</a:t>
            </a:r>
          </a:p>
          <a:p>
            <a:pPr algn="just">
              <a:spcBef>
                <a:spcPts val="0"/>
              </a:spcBef>
              <a:buClr>
                <a:schemeClr val="tx2">
                  <a:lumMod val="50000"/>
                </a:schemeClr>
              </a:buClr>
            </a:pPr>
            <a:r>
              <a:rPr lang="en-ZA" sz="1200" dirty="0"/>
              <a:t>Eskom Installed Capacity: </a:t>
            </a:r>
            <a:r>
              <a:rPr lang="en-ZA" sz="1200" b="1" dirty="0"/>
              <a:t>48 585 MW </a:t>
            </a:r>
            <a:r>
              <a:rPr lang="en-ZA" sz="1200" dirty="0"/>
              <a:t>(Incl. non-comm. Kusile units)</a:t>
            </a:r>
          </a:p>
          <a:p>
            <a:pPr algn="just">
              <a:spcBef>
                <a:spcPts val="0"/>
              </a:spcBef>
              <a:buClr>
                <a:schemeClr val="tx2">
                  <a:lumMod val="50000"/>
                </a:schemeClr>
              </a:buClr>
            </a:pPr>
            <a:r>
              <a:rPr lang="en-ZA" sz="1200" dirty="0"/>
              <a:t>Installed Dispatchable Capacity: </a:t>
            </a:r>
            <a:r>
              <a:rPr lang="en-ZA" sz="1200" b="1" dirty="0"/>
              <a:t>49 590 MW </a:t>
            </a:r>
            <a:r>
              <a:rPr lang="en-ZA" sz="1200" dirty="0"/>
              <a:t>(Incl. Avon and Dedisa)</a:t>
            </a:r>
          </a:p>
          <a:p>
            <a:pPr algn="just">
              <a:spcBef>
                <a:spcPts val="0"/>
              </a:spcBef>
              <a:buClr>
                <a:schemeClr val="tx2">
                  <a:lumMod val="50000"/>
                </a:schemeClr>
              </a:buClr>
            </a:pPr>
            <a:r>
              <a:rPr lang="en-US" sz="1200" dirty="0"/>
              <a:t>Medupi Unit 4 capacity of 720MW has been removed from the capacity planning models by including it in the committed PCLF (although it is UCLF).</a:t>
            </a:r>
          </a:p>
          <a:p>
            <a:pPr marL="0" indent="0" algn="just">
              <a:spcBef>
                <a:spcPts val="0"/>
              </a:spcBef>
              <a:buClr>
                <a:schemeClr val="tx2">
                  <a:lumMod val="50000"/>
                </a:schemeClr>
              </a:buClr>
              <a:buNone/>
            </a:pPr>
            <a:r>
              <a:rPr lang="en-ZA" sz="1200" dirty="0"/>
              <a:t>								</a:t>
            </a:r>
          </a:p>
        </p:txBody>
      </p:sp>
      <p:sp>
        <p:nvSpPr>
          <p:cNvPr id="7" name="Rectangle 2"/>
          <p:cNvSpPr txBox="1">
            <a:spLocks noChangeArrowheads="1"/>
          </p:cNvSpPr>
          <p:nvPr/>
        </p:nvSpPr>
        <p:spPr bwMode="auto">
          <a:xfrm>
            <a:off x="467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52 Week Outlook </a:t>
            </a:r>
            <a:endParaRPr lang="en-US" sz="2000" dirty="0">
              <a:solidFill>
                <a:schemeClr val="bg1"/>
              </a:solidFill>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5913743"/>
            <a:ext cx="3131840" cy="807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D45D879D-6E22-4AC3-8A2A-2B74D95AEDA4}"/>
              </a:ext>
            </a:extLst>
          </p:cNvPr>
          <p:cNvPicPr>
            <a:picLocks noChangeAspect="1"/>
          </p:cNvPicPr>
          <p:nvPr/>
        </p:nvPicPr>
        <p:blipFill>
          <a:blip r:embed="rId3"/>
          <a:stretch>
            <a:fillRect/>
          </a:stretch>
        </p:blipFill>
        <p:spPr>
          <a:xfrm>
            <a:off x="0" y="980728"/>
            <a:ext cx="5912816" cy="5877272"/>
          </a:xfrm>
          <a:prstGeom prst="rect">
            <a:avLst/>
          </a:prstGeom>
        </p:spPr>
      </p:pic>
    </p:spTree>
    <p:extLst>
      <p:ext uri="{BB962C8B-B14F-4D97-AF65-F5344CB8AC3E}">
        <p14:creationId xmlns:p14="http://schemas.microsoft.com/office/powerpoint/2010/main" val="2400453127"/>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12</a:t>
            </a:fld>
            <a:endParaRPr lang="en-ZA" dirty="0"/>
          </a:p>
        </p:txBody>
      </p:sp>
      <p:sp>
        <p:nvSpPr>
          <p:cNvPr id="7" name="Rectangle 2"/>
          <p:cNvSpPr txBox="1">
            <a:spLocks noChangeArrowheads="1"/>
          </p:cNvSpPr>
          <p:nvPr/>
        </p:nvSpPr>
        <p:spPr bwMode="auto">
          <a:xfrm>
            <a:off x="458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Renewable Energy Statistics</a:t>
            </a:r>
            <a:endParaRPr lang="en-US" sz="2000" dirty="0">
              <a:solidFill>
                <a:schemeClr val="bg1"/>
              </a:solidFill>
            </a:endParaRPr>
          </a:p>
        </p:txBody>
      </p:sp>
      <p:sp>
        <p:nvSpPr>
          <p:cNvPr id="8" name="Content Placeholder 2"/>
          <p:cNvSpPr>
            <a:spLocks noGrp="1"/>
          </p:cNvSpPr>
          <p:nvPr>
            <p:ph idx="1"/>
          </p:nvPr>
        </p:nvSpPr>
        <p:spPr>
          <a:xfrm>
            <a:off x="5703203" y="3917026"/>
            <a:ext cx="3275856" cy="611887"/>
          </a:xfrm>
        </p:spPr>
        <p:txBody>
          <a:bodyPr/>
          <a:lstStyle/>
          <a:p>
            <a:pPr marL="0" indent="0" algn="just">
              <a:spcBef>
                <a:spcPts val="0"/>
              </a:spcBef>
              <a:buClr>
                <a:schemeClr val="tx2">
                  <a:lumMod val="50000"/>
                </a:schemeClr>
              </a:buClr>
              <a:buNone/>
            </a:pPr>
            <a:r>
              <a:rPr lang="en-ZA" sz="1200" dirty="0"/>
              <a:t>Note: Times are expressed as hour beginning</a:t>
            </a:r>
          </a:p>
        </p:txBody>
      </p:sp>
      <p:pic>
        <p:nvPicPr>
          <p:cNvPr id="11" name="Picture 10">
            <a:extLst>
              <a:ext uri="{FF2B5EF4-FFF2-40B4-BE49-F238E27FC236}">
                <a16:creationId xmlns:a16="http://schemas.microsoft.com/office/drawing/2014/main" id="{C34DD81E-BA54-4874-8A53-134E994533DF}"/>
              </a:ext>
            </a:extLst>
          </p:cNvPr>
          <p:cNvPicPr>
            <a:picLocks noChangeAspect="1"/>
          </p:cNvPicPr>
          <p:nvPr/>
        </p:nvPicPr>
        <p:blipFill>
          <a:blip r:embed="rId2"/>
          <a:stretch>
            <a:fillRect/>
          </a:stretch>
        </p:blipFill>
        <p:spPr>
          <a:xfrm>
            <a:off x="5620070" y="4205502"/>
            <a:ext cx="2984378" cy="1023697"/>
          </a:xfrm>
          <a:prstGeom prst="rect">
            <a:avLst/>
          </a:prstGeom>
        </p:spPr>
      </p:pic>
      <p:pic>
        <p:nvPicPr>
          <p:cNvPr id="3" name="Picture 2">
            <a:extLst>
              <a:ext uri="{FF2B5EF4-FFF2-40B4-BE49-F238E27FC236}">
                <a16:creationId xmlns:a16="http://schemas.microsoft.com/office/drawing/2014/main" id="{9883A1DE-CB61-49DC-AF70-D1830B19FCE0}"/>
              </a:ext>
            </a:extLst>
          </p:cNvPr>
          <p:cNvPicPr>
            <a:picLocks noChangeAspect="1"/>
          </p:cNvPicPr>
          <p:nvPr/>
        </p:nvPicPr>
        <p:blipFill>
          <a:blip r:embed="rId3"/>
          <a:stretch>
            <a:fillRect/>
          </a:stretch>
        </p:blipFill>
        <p:spPr>
          <a:xfrm>
            <a:off x="0" y="967833"/>
            <a:ext cx="5460956" cy="2742585"/>
          </a:xfrm>
          <a:prstGeom prst="rect">
            <a:avLst/>
          </a:prstGeom>
        </p:spPr>
      </p:pic>
      <p:pic>
        <p:nvPicPr>
          <p:cNvPr id="5" name="Picture 4">
            <a:extLst>
              <a:ext uri="{FF2B5EF4-FFF2-40B4-BE49-F238E27FC236}">
                <a16:creationId xmlns:a16="http://schemas.microsoft.com/office/drawing/2014/main" id="{A70712C9-BC19-470F-B4C8-853DEB649201}"/>
              </a:ext>
            </a:extLst>
          </p:cNvPr>
          <p:cNvPicPr>
            <a:picLocks noChangeAspect="1"/>
          </p:cNvPicPr>
          <p:nvPr/>
        </p:nvPicPr>
        <p:blipFill>
          <a:blip r:embed="rId4"/>
          <a:stretch>
            <a:fillRect/>
          </a:stretch>
        </p:blipFill>
        <p:spPr>
          <a:xfrm>
            <a:off x="-10751" y="3829641"/>
            <a:ext cx="5471707" cy="3028360"/>
          </a:xfrm>
          <a:prstGeom prst="rect">
            <a:avLst/>
          </a:prstGeom>
        </p:spPr>
      </p:pic>
      <p:pic>
        <p:nvPicPr>
          <p:cNvPr id="9" name="Picture 8">
            <a:extLst>
              <a:ext uri="{FF2B5EF4-FFF2-40B4-BE49-F238E27FC236}">
                <a16:creationId xmlns:a16="http://schemas.microsoft.com/office/drawing/2014/main" id="{C1446568-04F9-4659-ACFF-0137A6CE93DF}"/>
              </a:ext>
            </a:extLst>
          </p:cNvPr>
          <p:cNvPicPr>
            <a:picLocks noChangeAspect="1"/>
          </p:cNvPicPr>
          <p:nvPr/>
        </p:nvPicPr>
        <p:blipFill>
          <a:blip r:embed="rId5"/>
          <a:stretch>
            <a:fillRect/>
          </a:stretch>
        </p:blipFill>
        <p:spPr>
          <a:xfrm>
            <a:off x="5580112" y="972925"/>
            <a:ext cx="3563888" cy="2737493"/>
          </a:xfrm>
          <a:prstGeom prst="rect">
            <a:avLst/>
          </a:prstGeom>
        </p:spPr>
      </p:pic>
    </p:spTree>
    <p:extLst>
      <p:ext uri="{BB962C8B-B14F-4D97-AF65-F5344CB8AC3E}">
        <p14:creationId xmlns:p14="http://schemas.microsoft.com/office/powerpoint/2010/main" val="614376345"/>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ctrTitle"/>
          </p:nvPr>
        </p:nvSpPr>
        <p:spPr/>
        <p:txBody>
          <a:bodyPr/>
          <a:lstStyle/>
          <a:p>
            <a:pPr eaLnBrk="1" hangingPunct="1"/>
            <a:r>
              <a:rPr lang="en-US" altLang="en-US" sz="4000"/>
              <a:t>Thank you</a:t>
            </a:r>
          </a:p>
        </p:txBody>
      </p:sp>
      <p:pic>
        <p:nvPicPr>
          <p:cNvPr id="28676" name="Picture 5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5600" y="6213475"/>
            <a:ext cx="3197225"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1730044"/>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2</a:t>
            </a:fld>
            <a:endParaRPr lang="en-ZA" dirty="0"/>
          </a:p>
        </p:txBody>
      </p:sp>
      <p:sp>
        <p:nvSpPr>
          <p:cNvPr id="7" name="Rectangle 2"/>
          <p:cNvSpPr txBox="1">
            <a:spLocks noChangeArrowheads="1"/>
          </p:cNvSpPr>
          <p:nvPr/>
        </p:nvSpPr>
        <p:spPr bwMode="auto">
          <a:xfrm>
            <a:off x="1043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Introduction and Disclaimer</a:t>
            </a:r>
            <a:endParaRPr lang="en-US" sz="2000" dirty="0">
              <a:solidFill>
                <a:schemeClr val="bg1"/>
              </a:solidFill>
            </a:endParaRPr>
          </a:p>
        </p:txBody>
      </p:sp>
      <p:sp>
        <p:nvSpPr>
          <p:cNvPr id="10" name="Content Placeholder 2"/>
          <p:cNvSpPr>
            <a:spLocks noGrp="1"/>
          </p:cNvSpPr>
          <p:nvPr>
            <p:ph idx="1"/>
          </p:nvPr>
        </p:nvSpPr>
        <p:spPr>
          <a:xfrm>
            <a:off x="467544" y="1340768"/>
            <a:ext cx="8208912" cy="4824536"/>
          </a:xfrm>
        </p:spPr>
        <p:txBody>
          <a:bodyPr/>
          <a:lstStyle/>
          <a:p>
            <a:pPr marL="0" indent="0" algn="just">
              <a:spcBef>
                <a:spcPts val="0"/>
              </a:spcBef>
              <a:buClr>
                <a:schemeClr val="tx2">
                  <a:lumMod val="50000"/>
                </a:schemeClr>
              </a:buClr>
              <a:buNone/>
            </a:pPr>
            <a:r>
              <a:rPr lang="en-ZA" b="1" dirty="0"/>
              <a:t>Introduction	</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dirty="0"/>
              <a:t>This document is intended to provide a general picture of the Adequacy of the National Electricity </a:t>
            </a:r>
            <a:r>
              <a:rPr lang="en-ZA"/>
              <a:t>Supply System </a:t>
            </a:r>
            <a:r>
              <a:rPr lang="en-ZA" dirty="0"/>
              <a:t>in the medium term.  The Report will be updated weekly, on Tuesdays and circulated Wednesdays, thereafter, published on the Eskom website, updated on Wednesdays. The values contained in this report are unverified and not official yet and can change at any time.</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b="1" dirty="0"/>
              <a:t>Disclaimer</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dirty="0"/>
              <a:t>The Data published here is for information purposes only. The content is subject to verification and validation. Eskom shall not be held responsible for any errors or it being misleading or incomplete and accepts no liability whatsoever for any loss, damages or expenses, howsoever, incurred or suffered, resulting or arising, from the use of this Data or any reliance placed on it.</a:t>
            </a:r>
          </a:p>
        </p:txBody>
      </p:sp>
    </p:spTree>
    <p:extLst>
      <p:ext uri="{BB962C8B-B14F-4D97-AF65-F5344CB8AC3E}">
        <p14:creationId xmlns:p14="http://schemas.microsoft.com/office/powerpoint/2010/main" val="3160022667"/>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3</a:t>
            </a:fld>
            <a:endParaRPr lang="en-ZA" dirty="0"/>
          </a:p>
        </p:txBody>
      </p:sp>
      <p:sp>
        <p:nvSpPr>
          <p:cNvPr id="7" name="Rectangle 2"/>
          <p:cNvSpPr txBox="1">
            <a:spLocks noChangeArrowheads="1"/>
          </p:cNvSpPr>
          <p:nvPr/>
        </p:nvSpPr>
        <p:spPr bwMode="auto">
          <a:xfrm>
            <a:off x="1043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Historic Daily Peak System Capacity/Demand</a:t>
            </a:r>
            <a:endParaRPr lang="en-US" sz="2000" dirty="0">
              <a:solidFill>
                <a:schemeClr val="bg1"/>
              </a:solidFill>
            </a:endParaRPr>
          </a:p>
        </p:txBody>
      </p:sp>
      <p:sp>
        <p:nvSpPr>
          <p:cNvPr id="10" name="Content Placeholder 2"/>
          <p:cNvSpPr>
            <a:spLocks noGrp="1"/>
          </p:cNvSpPr>
          <p:nvPr>
            <p:ph idx="1"/>
          </p:nvPr>
        </p:nvSpPr>
        <p:spPr>
          <a:xfrm>
            <a:off x="0" y="5085184"/>
            <a:ext cx="9144000" cy="1772816"/>
          </a:xfrm>
        </p:spPr>
        <p:txBody>
          <a:bodyPr/>
          <a:lstStyle/>
          <a:p>
            <a:pPr algn="just">
              <a:spcBef>
                <a:spcPts val="0"/>
              </a:spcBef>
              <a:buClr>
                <a:schemeClr val="tx2">
                  <a:lumMod val="50000"/>
                </a:schemeClr>
              </a:buClr>
            </a:pPr>
            <a:r>
              <a:rPr lang="en-ZA" sz="1200" dirty="0"/>
              <a:t>Available </a:t>
            </a:r>
            <a:r>
              <a:rPr lang="en-ZA" sz="1200" dirty="0" err="1"/>
              <a:t>Dispatchable</a:t>
            </a:r>
            <a:r>
              <a:rPr lang="en-ZA" sz="1200" dirty="0"/>
              <a:t> Generation means all generation resources that can be dispatched by Eskom and includes capacity available from all emergency generation resources.</a:t>
            </a:r>
          </a:p>
          <a:p>
            <a:pPr algn="just">
              <a:spcBef>
                <a:spcPts val="0"/>
              </a:spcBef>
              <a:buClr>
                <a:schemeClr val="tx2">
                  <a:lumMod val="50000"/>
                </a:schemeClr>
              </a:buClr>
            </a:pPr>
            <a:r>
              <a:rPr lang="en-ZA" sz="1200" dirty="0"/>
              <a:t>RSA Contracted Load Forecast is the total official day-ahead hourly forecast. Residual Load Forecast excludes the expected generation from renewables.</a:t>
            </a:r>
          </a:p>
          <a:p>
            <a:pPr algn="just">
              <a:spcBef>
                <a:spcPts val="0"/>
              </a:spcBef>
              <a:buClr>
                <a:schemeClr val="tx2">
                  <a:lumMod val="50000"/>
                </a:schemeClr>
              </a:buClr>
            </a:pPr>
            <a:r>
              <a:rPr lang="en-ZA" sz="1200" dirty="0"/>
              <a:t>Actual Residual Demand is the aggregated metered hourly sent-out generation and imports from </a:t>
            </a:r>
            <a:r>
              <a:rPr lang="en-ZA" sz="1200" dirty="0" err="1"/>
              <a:t>dispatchable</a:t>
            </a:r>
            <a:r>
              <a:rPr lang="en-ZA" sz="1200" dirty="0"/>
              <a:t> resources, and includes demand reductions. The Actual RSA Contracted Demand includes renewable generation.</a:t>
            </a:r>
          </a:p>
          <a:p>
            <a:pPr algn="just">
              <a:spcBef>
                <a:spcPts val="0"/>
              </a:spcBef>
              <a:buClr>
                <a:schemeClr val="tx2">
                  <a:lumMod val="50000"/>
                </a:schemeClr>
              </a:buClr>
            </a:pPr>
            <a:r>
              <a:rPr lang="en-ZA" sz="1200" dirty="0"/>
              <a:t>Net Maximum Dispatchable Capacity (including imports and emergency generation resources) = 49 590 MW (Incl. non-comm. Kusile units).</a:t>
            </a:r>
          </a:p>
          <a:p>
            <a:pPr algn="just">
              <a:spcBef>
                <a:spcPts val="0"/>
              </a:spcBef>
              <a:buClr>
                <a:schemeClr val="tx2">
                  <a:lumMod val="50000"/>
                </a:schemeClr>
              </a:buClr>
            </a:pPr>
            <a:r>
              <a:rPr lang="en-ZA" sz="1200" dirty="0"/>
              <a:t>These figures do not include any demand side products.</a:t>
            </a:r>
          </a:p>
          <a:p>
            <a:pPr algn="just">
              <a:spcBef>
                <a:spcPts val="0"/>
              </a:spcBef>
              <a:buClr>
                <a:schemeClr val="tx2">
                  <a:lumMod val="50000"/>
                </a:schemeClr>
              </a:buClr>
            </a:pPr>
            <a:r>
              <a:rPr lang="en-ZA" sz="1200" dirty="0"/>
              <a:t>The peak hours for the residual demand can differ from that of the RSA contracted demand, depending on renewable generation.							</a:t>
            </a:r>
          </a:p>
        </p:txBody>
      </p:sp>
      <p:pic>
        <p:nvPicPr>
          <p:cNvPr id="3" name="Picture 2">
            <a:extLst>
              <a:ext uri="{FF2B5EF4-FFF2-40B4-BE49-F238E27FC236}">
                <a16:creationId xmlns:a16="http://schemas.microsoft.com/office/drawing/2014/main" id="{4BE848D0-D68E-45D2-900C-2C725FB70A1E}"/>
              </a:ext>
            </a:extLst>
          </p:cNvPr>
          <p:cNvPicPr>
            <a:picLocks noChangeAspect="1"/>
          </p:cNvPicPr>
          <p:nvPr/>
        </p:nvPicPr>
        <p:blipFill>
          <a:blip r:embed="rId2"/>
          <a:stretch>
            <a:fillRect/>
          </a:stretch>
        </p:blipFill>
        <p:spPr>
          <a:xfrm>
            <a:off x="179512" y="1096963"/>
            <a:ext cx="8667750" cy="3886200"/>
          </a:xfrm>
          <a:prstGeom prst="rect">
            <a:avLst/>
          </a:prstGeom>
        </p:spPr>
      </p:pic>
    </p:spTree>
    <p:extLst>
      <p:ext uri="{BB962C8B-B14F-4D97-AF65-F5344CB8AC3E}">
        <p14:creationId xmlns:p14="http://schemas.microsoft.com/office/powerpoint/2010/main" val="3969799540"/>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4</a:t>
            </a:fld>
            <a:endParaRPr lang="en-ZA" dirty="0"/>
          </a:p>
        </p:txBody>
      </p:sp>
      <p:sp>
        <p:nvSpPr>
          <p:cNvPr id="7" name="Rectangle 2"/>
          <p:cNvSpPr txBox="1">
            <a:spLocks noChangeArrowheads="1"/>
          </p:cNvSpPr>
          <p:nvPr/>
        </p:nvSpPr>
        <p:spPr bwMode="auto">
          <a:xfrm>
            <a:off x="107504" y="166688"/>
            <a:ext cx="723976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Energy Sent Out</a:t>
            </a:r>
            <a:endParaRPr lang="en-US" sz="2000" dirty="0">
              <a:solidFill>
                <a:schemeClr val="bg1"/>
              </a:solidFill>
            </a:endParaRPr>
          </a:p>
        </p:txBody>
      </p:sp>
      <p:pic>
        <p:nvPicPr>
          <p:cNvPr id="3" name="Picture 2">
            <a:extLst>
              <a:ext uri="{FF2B5EF4-FFF2-40B4-BE49-F238E27FC236}">
                <a16:creationId xmlns:a16="http://schemas.microsoft.com/office/drawing/2014/main" id="{B636502C-E9A2-4CC9-9087-108E5CD972B7}"/>
              </a:ext>
            </a:extLst>
          </p:cNvPr>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53971396"/>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5</a:t>
            </a:fld>
            <a:endParaRPr lang="en-ZA" dirty="0"/>
          </a:p>
        </p:txBody>
      </p:sp>
      <p:sp>
        <p:nvSpPr>
          <p:cNvPr id="7" name="Rectangle 2"/>
          <p:cNvSpPr txBox="1">
            <a:spLocks noChangeArrowheads="1"/>
          </p:cNvSpPr>
          <p:nvPr/>
        </p:nvSpPr>
        <p:spPr bwMode="auto">
          <a:xfrm>
            <a:off x="539552" y="166688"/>
            <a:ext cx="576064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Residual Energy Demand	</a:t>
            </a:r>
            <a:endParaRPr lang="en-US" sz="2000" dirty="0">
              <a:solidFill>
                <a:schemeClr val="bg1"/>
              </a:solidFill>
            </a:endParaRPr>
          </a:p>
        </p:txBody>
      </p:sp>
      <p:pic>
        <p:nvPicPr>
          <p:cNvPr id="3" name="Picture 2">
            <a:extLst>
              <a:ext uri="{FF2B5EF4-FFF2-40B4-BE49-F238E27FC236}">
                <a16:creationId xmlns:a16="http://schemas.microsoft.com/office/drawing/2014/main" id="{2FC48BCC-10C7-4C73-8221-0D7B3E9D0CF2}"/>
              </a:ext>
            </a:extLst>
          </p:cNvPr>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3926263859"/>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6</a:t>
            </a:fld>
            <a:endParaRPr lang="en-ZA" dirty="0"/>
          </a:p>
        </p:txBody>
      </p:sp>
      <p:sp>
        <p:nvSpPr>
          <p:cNvPr id="7" name="Rectangle 2"/>
          <p:cNvSpPr txBox="1">
            <a:spLocks noChangeArrowheads="1"/>
          </p:cNvSpPr>
          <p:nvPr/>
        </p:nvSpPr>
        <p:spPr bwMode="auto">
          <a:xfrm>
            <a:off x="539552" y="166688"/>
            <a:ext cx="619268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Energy Demand</a:t>
            </a:r>
            <a:endParaRPr lang="en-US" sz="2000" dirty="0">
              <a:solidFill>
                <a:schemeClr val="bg1"/>
              </a:solidFill>
            </a:endParaRPr>
          </a:p>
        </p:txBody>
      </p:sp>
      <p:pic>
        <p:nvPicPr>
          <p:cNvPr id="3" name="Picture 2">
            <a:extLst>
              <a:ext uri="{FF2B5EF4-FFF2-40B4-BE49-F238E27FC236}">
                <a16:creationId xmlns:a16="http://schemas.microsoft.com/office/drawing/2014/main" id="{DD88AE02-B1C5-4881-9A79-5ABF80153CBC}"/>
              </a:ext>
            </a:extLst>
          </p:cNvPr>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3926263859"/>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7</a:t>
            </a:fld>
            <a:endParaRPr lang="en-ZA" dirty="0"/>
          </a:p>
        </p:txBody>
      </p:sp>
      <p:sp>
        <p:nvSpPr>
          <p:cNvPr id="7" name="Rectangle 2"/>
          <p:cNvSpPr txBox="1">
            <a:spLocks noChangeArrowheads="1"/>
          </p:cNvSpPr>
          <p:nvPr/>
        </p:nvSpPr>
        <p:spPr bwMode="auto">
          <a:xfrm>
            <a:off x="179512" y="166688"/>
            <a:ext cx="698477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Peak Demand</a:t>
            </a:r>
            <a:endParaRPr lang="en-US" sz="2000" dirty="0">
              <a:solidFill>
                <a:schemeClr val="bg1"/>
              </a:solidFill>
            </a:endParaRPr>
          </a:p>
        </p:txBody>
      </p:sp>
      <p:pic>
        <p:nvPicPr>
          <p:cNvPr id="2" name="Picture 1">
            <a:extLst>
              <a:ext uri="{FF2B5EF4-FFF2-40B4-BE49-F238E27FC236}">
                <a16:creationId xmlns:a16="http://schemas.microsoft.com/office/drawing/2014/main" id="{114F5CF8-CB61-4E8E-A28A-AA15D6C1D289}"/>
              </a:ext>
            </a:extLst>
          </p:cNvPr>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4143319131"/>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8</a:t>
            </a:fld>
            <a:endParaRPr lang="en-ZA" dirty="0"/>
          </a:p>
        </p:txBody>
      </p:sp>
      <p:sp>
        <p:nvSpPr>
          <p:cNvPr id="7" name="Rectangle 2"/>
          <p:cNvSpPr txBox="1">
            <a:spLocks noChangeArrowheads="1"/>
          </p:cNvSpPr>
          <p:nvPr/>
        </p:nvSpPr>
        <p:spPr bwMode="auto">
          <a:xfrm>
            <a:off x="683568" y="166688"/>
            <a:ext cx="6696744"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Week-on-Week Residual Peak Demand</a:t>
            </a:r>
            <a:endParaRPr lang="en-US" sz="2000" dirty="0">
              <a:solidFill>
                <a:schemeClr val="bg1"/>
              </a:solidFill>
            </a:endParaRPr>
          </a:p>
        </p:txBody>
      </p:sp>
      <p:pic>
        <p:nvPicPr>
          <p:cNvPr id="2" name="Picture 1">
            <a:extLst>
              <a:ext uri="{FF2B5EF4-FFF2-40B4-BE49-F238E27FC236}">
                <a16:creationId xmlns:a16="http://schemas.microsoft.com/office/drawing/2014/main" id="{717F23DB-34BF-44F4-A0C1-E4D23EFAA982}"/>
              </a:ext>
            </a:extLst>
          </p:cNvPr>
          <p:cNvPicPr>
            <a:picLocks noChangeAspect="1"/>
          </p:cNvPicPr>
          <p:nvPr/>
        </p:nvPicPr>
        <p:blipFill>
          <a:blip r:embed="rId2"/>
          <a:stretch>
            <a:fillRect/>
          </a:stretch>
        </p:blipFill>
        <p:spPr>
          <a:xfrm>
            <a:off x="0" y="980728"/>
            <a:ext cx="9057588" cy="5877272"/>
          </a:xfrm>
          <a:prstGeom prst="rect">
            <a:avLst/>
          </a:prstGeom>
        </p:spPr>
      </p:pic>
    </p:spTree>
    <p:extLst>
      <p:ext uri="{BB962C8B-B14F-4D97-AF65-F5344CB8AC3E}">
        <p14:creationId xmlns:p14="http://schemas.microsoft.com/office/powerpoint/2010/main" val="730263608"/>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9</a:t>
            </a:fld>
            <a:endParaRPr lang="en-ZA" dirty="0"/>
          </a:p>
        </p:txBody>
      </p:sp>
      <p:sp>
        <p:nvSpPr>
          <p:cNvPr id="7" name="Rectangle 2"/>
          <p:cNvSpPr txBox="1">
            <a:spLocks noChangeArrowheads="1"/>
          </p:cNvSpPr>
          <p:nvPr/>
        </p:nvSpPr>
        <p:spPr bwMode="auto">
          <a:xfrm>
            <a:off x="827584" y="166688"/>
            <a:ext cx="590465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Peak Demand</a:t>
            </a:r>
            <a:endParaRPr lang="en-US" sz="2000" dirty="0">
              <a:solidFill>
                <a:schemeClr val="bg1"/>
              </a:solidFill>
            </a:endParaRPr>
          </a:p>
        </p:txBody>
      </p:sp>
      <p:pic>
        <p:nvPicPr>
          <p:cNvPr id="2" name="Picture 1">
            <a:extLst>
              <a:ext uri="{FF2B5EF4-FFF2-40B4-BE49-F238E27FC236}">
                <a16:creationId xmlns:a16="http://schemas.microsoft.com/office/drawing/2014/main" id="{F54746CF-1E20-439D-BE8B-E907C465A147}"/>
              </a:ext>
            </a:extLst>
          </p:cNvPr>
          <p:cNvPicPr>
            <a:picLocks noChangeAspect="1"/>
          </p:cNvPicPr>
          <p:nvPr/>
        </p:nvPicPr>
        <p:blipFill>
          <a:blip r:embed="rId2"/>
          <a:stretch>
            <a:fillRect/>
          </a:stretch>
        </p:blipFill>
        <p:spPr>
          <a:xfrm>
            <a:off x="7856" y="980728"/>
            <a:ext cx="9136144" cy="5877272"/>
          </a:xfrm>
          <a:prstGeom prst="rect">
            <a:avLst/>
          </a:prstGeom>
        </p:spPr>
      </p:pic>
    </p:spTree>
    <p:extLst>
      <p:ext uri="{BB962C8B-B14F-4D97-AF65-F5344CB8AC3E}">
        <p14:creationId xmlns:p14="http://schemas.microsoft.com/office/powerpoint/2010/main" val="2531892046"/>
      </p:ext>
    </p:extLst>
  </p:cSld>
  <p:clrMapOvr>
    <a:masterClrMapping/>
  </p:clrMapOvr>
  <p:transition spd="slow">
    <p:fade/>
  </p:transition>
</p:sld>
</file>

<file path=ppt/theme/theme1.xml><?xml version="1.0" encoding="utf-8"?>
<a:theme xmlns:a="http://schemas.openxmlformats.org/drawingml/2006/main" name="Default Design">
  <a:themeElements>
    <a:clrScheme name="">
      <a:dk1>
        <a:srgbClr val="003896"/>
      </a:dk1>
      <a:lt1>
        <a:srgbClr val="FFFFFF"/>
      </a:lt1>
      <a:dk2>
        <a:srgbClr val="FFFFFF"/>
      </a:dk2>
      <a:lt2>
        <a:srgbClr val="DDDDDD"/>
      </a:lt2>
      <a:accent1>
        <a:srgbClr val="003896"/>
      </a:accent1>
      <a:accent2>
        <a:srgbClr val="83725B"/>
      </a:accent2>
      <a:accent3>
        <a:srgbClr val="FFFFFF"/>
      </a:accent3>
      <a:accent4>
        <a:srgbClr val="002E7F"/>
      </a:accent4>
      <a:accent5>
        <a:srgbClr val="AAAEC9"/>
      </a:accent5>
      <a:accent6>
        <a:srgbClr val="766752"/>
      </a:accent6>
      <a:hlink>
        <a:srgbClr val="83725B"/>
      </a:hlink>
      <a:folHlink>
        <a:srgbClr val="858705"/>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85870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haredContentType xmlns="Microsoft.SharePoint.Taxonomy.ContentTypeSync" SourceId="69b1b3ef-f17b-48c7-a7c8-8ad8b283852f" ContentTypeId="0x0101000D8B3899A4805C44A2FA507CBAF83E58" PreviousValue="false"/>
</file>

<file path=customXml/item2.xml><?xml version="1.0" encoding="utf-8"?>
<ct:contentTypeSchema xmlns:ct="http://schemas.microsoft.com/office/2006/metadata/contentType" xmlns:ma="http://schemas.microsoft.com/office/2006/metadata/properties/metaAttributes" ct:_="" ma:_="" ma:contentTypeName="Khoro Minimum metadata" ma:contentTypeID="0x0101000D8B3899A4805C44A2FA507CBAF83E58007A63E5F34A1C904ABF73B4A044044531" ma:contentTypeVersion="3" ma:contentTypeDescription="" ma:contentTypeScope="" ma:versionID="17327965f7291ab7bae5024c4d883bde">
  <xsd:schema xmlns:xsd="http://www.w3.org/2001/XMLSchema" xmlns:xs="http://www.w3.org/2001/XMLSchema" xmlns:p="http://schemas.microsoft.com/office/2006/metadata/properties" xmlns:ns2="2c7ddca0-f18f-4514-89ec-cfc256175ba5" targetNamespace="http://schemas.microsoft.com/office/2006/metadata/properties" ma:root="true" ma:fieldsID="7a3511da6a4f6d92aec1b7a4f9927643" ns2:_="">
    <xsd:import namespace="2c7ddca0-f18f-4514-89ec-cfc256175ba5"/>
    <xsd:element name="properties">
      <xsd:complexType>
        <xsd:sequence>
          <xsd:element name="documentManagement">
            <xsd:complexType>
              <xsd:all>
                <xsd:element ref="ns2:Owner"/>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7ddca0-f18f-4514-89ec-cfc256175ba5" elementFormDefault="qualified">
    <xsd:import namespace="http://schemas.microsoft.com/office/2006/documentManagement/types"/>
    <xsd:import namespace="http://schemas.microsoft.com/office/infopath/2007/PartnerControls"/>
    <xsd:element name="Owner" ma:index="8" ma:displayName="Owner" ma:list="UserInfo" ma:SharePointGroup="0" ma:internalName="Own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LongProperties xmlns="http://schemas.microsoft.com/office/2006/metadata/longProperties"/>
</file>

<file path=customXml/item4.xml><?xml version="1.0" encoding="utf-8"?>
<p:properties xmlns:p="http://schemas.microsoft.com/office/2006/metadata/properties" xmlns:xsi="http://www.w3.org/2001/XMLSchema-instance" xmlns:pc="http://schemas.microsoft.com/office/infopath/2007/PartnerControls">
  <documentManagement>
    <Owner xmlns="2c7ddca0-f18f-4514-89ec-cfc256175ba5">
      <UserInfo>
        <DisplayName/>
        <AccountId>47</AccountId>
        <AccountType/>
      </UserInfo>
    </Owner>
  </documentManagement>
</p:properties>
</file>

<file path=customXml/item5.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0433453-E674-4573-857E-D60C77CD09A3}">
  <ds:schemaRefs>
    <ds:schemaRef ds:uri="Microsoft.SharePoint.Taxonomy.ContentTypeSync"/>
  </ds:schemaRefs>
</ds:datastoreItem>
</file>

<file path=customXml/itemProps2.xml><?xml version="1.0" encoding="utf-8"?>
<ds:datastoreItem xmlns:ds="http://schemas.openxmlformats.org/officeDocument/2006/customXml" ds:itemID="{DDB9DE90-0863-4049-A983-7B8A30C6FC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7ddca0-f18f-4514-89ec-cfc256175b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F14D0AF-97AD-4236-8462-F2223B28AF6C}">
  <ds:schemaRefs>
    <ds:schemaRef ds:uri="http://schemas.microsoft.com/office/2006/metadata/longProperties"/>
  </ds:schemaRefs>
</ds:datastoreItem>
</file>

<file path=customXml/itemProps4.xml><?xml version="1.0" encoding="utf-8"?>
<ds:datastoreItem xmlns:ds="http://schemas.openxmlformats.org/officeDocument/2006/customXml" ds:itemID="{41113876-847D-462A-B1D9-9B2F65F2BA9D}">
  <ds:schemaRefs>
    <ds:schemaRef ds:uri="http://schemas.microsoft.com/office/2006/metadata/properties"/>
    <ds:schemaRef ds:uri="http://purl.org/dc/dcmitype/"/>
    <ds:schemaRef ds:uri="http://purl.org/dc/elements/1.1/"/>
    <ds:schemaRef ds:uri="http://schemas.microsoft.com/office/2006/documentManagement/types"/>
    <ds:schemaRef ds:uri="http://www.w3.org/XML/1998/namespace"/>
    <ds:schemaRef ds:uri="http://schemas.openxmlformats.org/package/2006/metadata/core-properties"/>
    <ds:schemaRef ds:uri="2c7ddca0-f18f-4514-89ec-cfc256175ba5"/>
    <ds:schemaRef ds:uri="http://schemas.microsoft.com/office/infopath/2007/PartnerControls"/>
    <ds:schemaRef ds:uri="http://purl.org/dc/terms/"/>
  </ds:schemaRefs>
</ds:datastoreItem>
</file>

<file path=customXml/itemProps5.xml><?xml version="1.0" encoding="utf-8"?>
<ds:datastoreItem xmlns:ds="http://schemas.openxmlformats.org/officeDocument/2006/customXml" ds:itemID="{FD4D3330-2D43-40E9-B729-32D67C15E1B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16042</TotalTime>
  <Words>624</Words>
  <Application>Microsoft Office PowerPoint</Application>
  <PresentationFormat>On-screen Show (4:3)</PresentationFormat>
  <Paragraphs>53</Paragraphs>
  <Slides>13</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13</vt:i4>
      </vt:variant>
    </vt:vector>
  </HeadingPairs>
  <TitlesOfParts>
    <vt:vector size="15" baseType="lpstr">
      <vt:lpstr>Arial</vt:lpstr>
      <vt:lpstr>Default Design</vt:lpstr>
      <vt:lpstr>Weekly System Status  2021 week 43  (25/10/2021 – 31/10/2021)  System Operator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Rudolph Binneman</dc:creator>
  <cp:lastModifiedBy>Rudolph Binneman</cp:lastModifiedBy>
  <cp:revision>1269</cp:revision>
  <dcterms:created xsi:type="dcterms:W3CDTF">2009-06-02T18:15:51Z</dcterms:created>
  <dcterms:modified xsi:type="dcterms:W3CDTF">2021-11-03T07:05:41Z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Owner">
    <vt:lpwstr>Vic Pretorius</vt:lpwstr>
  </property>
</Properties>
</file>