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44" autoAdjust="0"/>
    <p:restoredTop sz="96357" autoAdjust="0"/>
  </p:normalViewPr>
  <p:slideViewPr>
    <p:cSldViewPr snapToObjects="1">
      <p:cViewPr varScale="1">
        <p:scale>
          <a:sx n="122" d="100"/>
          <a:sy n="122" d="100"/>
        </p:scale>
        <p:origin x="1458"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2005100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2022 week 04 </a:t>
            </a:r>
            <a:br>
              <a:rPr lang="en-US" altLang="en-US" sz="3200" b="1" dirty="0">
                <a:solidFill>
                  <a:schemeClr val="accent1"/>
                </a:solidFill>
              </a:rPr>
            </a:br>
            <a:r>
              <a:rPr lang="en-US" altLang="en-US" sz="2000" b="1" dirty="0">
                <a:solidFill>
                  <a:schemeClr val="accent1"/>
                </a:solidFill>
              </a:rPr>
              <a:t>(24/01/2022 – 30/01/2022)</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D14D4BD0-4AFE-419F-A123-F83C9D170CE7}"/>
              </a:ext>
            </a:extLst>
          </p:cNvPr>
          <p:cNvPicPr>
            <a:picLocks noChangeAspect="1"/>
          </p:cNvPicPr>
          <p:nvPr/>
        </p:nvPicPr>
        <p:blipFill>
          <a:blip r:embed="rId2"/>
          <a:stretch>
            <a:fillRect/>
          </a:stretch>
        </p:blipFill>
        <p:spPr>
          <a:xfrm>
            <a:off x="0" y="1988840"/>
            <a:ext cx="9144000" cy="2107005"/>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6012160" y="1052736"/>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plan.</a:t>
            </a:r>
          </a:p>
          <a:p>
            <a:pPr algn="just">
              <a:spcBef>
                <a:spcPts val="0"/>
              </a:spcBef>
              <a:buClr>
                <a:schemeClr val="tx2">
                  <a:lumMod val="50000"/>
                </a:schemeClr>
              </a:buClr>
            </a:pPr>
            <a:r>
              <a:rPr lang="en-ZA" sz="1200" dirty="0"/>
              <a:t>The expected import at Apollo is included. Avon and </a:t>
            </a:r>
            <a:r>
              <a:rPr lang="en-ZA" sz="1200" dirty="0" err="1"/>
              <a:t>Dedisa</a:t>
            </a:r>
            <a:r>
              <a:rPr lang="en-ZA" sz="1200" dirty="0"/>
              <a:t> is also included.</a:t>
            </a:r>
          </a:p>
          <a:p>
            <a:pPr algn="just">
              <a:spcBef>
                <a:spcPts val="0"/>
              </a:spcBef>
              <a:buClr>
                <a:schemeClr val="tx2">
                  <a:lumMod val="50000"/>
                </a:schemeClr>
              </a:buClr>
            </a:pPr>
            <a:r>
              <a:rPr lang="en-ZA" sz="1200" dirty="0"/>
              <a:t>The forecast used is the latest operational weekly residual peak forecast, which excludes the expected renewable generation.</a:t>
            </a:r>
          </a:p>
          <a:p>
            <a:pPr algn="just">
              <a:spcBef>
                <a:spcPts val="0"/>
              </a:spcBef>
              <a:buClr>
                <a:schemeClr val="tx2">
                  <a:lumMod val="50000"/>
                </a:schemeClr>
              </a:buClr>
            </a:pPr>
            <a:r>
              <a:rPr lang="en-ZA" sz="1200" dirty="0"/>
              <a:t>Operating Reserve (OR) from Generation:  </a:t>
            </a:r>
            <a:r>
              <a:rPr lang="en-ZA" sz="1200" b="1" dirty="0"/>
              <a:t>2 200 MW</a:t>
            </a:r>
          </a:p>
          <a:p>
            <a:pPr algn="just">
              <a:spcBef>
                <a:spcPts val="0"/>
              </a:spcBef>
              <a:buClr>
                <a:schemeClr val="tx2">
                  <a:lumMod val="50000"/>
                </a:schemeClr>
              </a:buClr>
            </a:pPr>
            <a:r>
              <a:rPr lang="en-ZA" sz="1200" dirty="0"/>
              <a:t>Unplanned Outage Assumption (UA): </a:t>
            </a:r>
            <a:r>
              <a:rPr lang="en-ZA" sz="1200" b="1" dirty="0"/>
              <a:t>12 000 </a:t>
            </a:r>
            <a:r>
              <a:rPr lang="en-US" sz="1200" b="1" dirty="0"/>
              <a:t>MW (11000 MW from April ‘22)</a:t>
            </a:r>
          </a:p>
          <a:p>
            <a:pPr algn="just">
              <a:spcBef>
                <a:spcPts val="0"/>
              </a:spcBef>
              <a:buClr>
                <a:schemeClr val="tx2">
                  <a:lumMod val="50000"/>
                </a:schemeClr>
              </a:buClr>
            </a:pPr>
            <a:r>
              <a:rPr lang="en-ZA" sz="1200" dirty="0"/>
              <a:t>Reserves: OR + UA = </a:t>
            </a:r>
            <a:r>
              <a:rPr lang="en-ZA" sz="1200" b="1" dirty="0"/>
              <a:t>14 200 MW</a:t>
            </a:r>
          </a:p>
          <a:p>
            <a:pPr algn="just">
              <a:spcBef>
                <a:spcPts val="0"/>
              </a:spcBef>
              <a:buClr>
                <a:schemeClr val="tx2">
                  <a:lumMod val="50000"/>
                </a:schemeClr>
              </a:buClr>
            </a:pPr>
            <a:r>
              <a:rPr lang="en-ZA" sz="1200" dirty="0"/>
              <a:t>Eskom Installed Capacity: </a:t>
            </a:r>
            <a:r>
              <a:rPr lang="en-ZA" sz="1200" b="1" dirty="0"/>
              <a:t>48 585 MW </a:t>
            </a:r>
            <a:r>
              <a:rPr lang="en-ZA" sz="1200" dirty="0"/>
              <a:t>(Incl. non-comm. Kusile units)</a:t>
            </a:r>
          </a:p>
          <a:p>
            <a:pPr algn="just">
              <a:spcBef>
                <a:spcPts val="0"/>
              </a:spcBef>
              <a:buClr>
                <a:schemeClr val="tx2">
                  <a:lumMod val="50000"/>
                </a:schemeClr>
              </a:buClr>
            </a:pPr>
            <a:r>
              <a:rPr lang="en-ZA" sz="1200" dirty="0"/>
              <a:t>Installed Dispatchable Capacity: </a:t>
            </a:r>
            <a:r>
              <a:rPr lang="en-ZA" sz="1200" b="1" dirty="0"/>
              <a:t>49 590 MW </a:t>
            </a:r>
            <a:r>
              <a:rPr lang="en-ZA" sz="1200" dirty="0"/>
              <a:t>(Incl. Avon and Dedisa)</a:t>
            </a:r>
          </a:p>
          <a:p>
            <a:pPr algn="just">
              <a:spcBef>
                <a:spcPts val="0"/>
              </a:spcBef>
              <a:buClr>
                <a:schemeClr val="tx2">
                  <a:lumMod val="50000"/>
                </a:schemeClr>
              </a:buClr>
            </a:pPr>
            <a:r>
              <a:rPr lang="en-US" sz="1200" dirty="0"/>
              <a:t>Medupi Unit 4 capacity of 720MW has been removed from the capacity planning models by including it in the committed PCLF (although it is UCLF).</a:t>
            </a:r>
          </a:p>
          <a:p>
            <a:pPr marL="0" indent="0" algn="just">
              <a:spcBef>
                <a:spcPts val="0"/>
              </a:spcBef>
              <a:buClr>
                <a:schemeClr val="tx2">
                  <a:lumMod val="50000"/>
                </a:schemeClr>
              </a:buClr>
              <a:buNone/>
            </a:pP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913743"/>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7DC39A14-BD9B-4352-B574-7640A5479F81}"/>
              </a:ext>
            </a:extLst>
          </p:cNvPr>
          <p:cNvPicPr>
            <a:picLocks noChangeAspect="1"/>
          </p:cNvPicPr>
          <p:nvPr/>
        </p:nvPicPr>
        <p:blipFill>
          <a:blip r:embed="rId3"/>
          <a:stretch>
            <a:fillRect/>
          </a:stretch>
        </p:blipFill>
        <p:spPr>
          <a:xfrm>
            <a:off x="35496" y="980727"/>
            <a:ext cx="5912816" cy="5876601"/>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460847" y="670154"/>
            <a:ext cx="3275856" cy="611887"/>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2" name="Picture 1">
            <a:extLst>
              <a:ext uri="{FF2B5EF4-FFF2-40B4-BE49-F238E27FC236}">
                <a16:creationId xmlns:a16="http://schemas.microsoft.com/office/drawing/2014/main" id="{B52FAF0C-5CDD-4D60-AAC3-03365F2B63FB}"/>
              </a:ext>
            </a:extLst>
          </p:cNvPr>
          <p:cNvPicPr>
            <a:picLocks noChangeAspect="1"/>
          </p:cNvPicPr>
          <p:nvPr/>
        </p:nvPicPr>
        <p:blipFill>
          <a:blip r:embed="rId2"/>
          <a:stretch>
            <a:fillRect/>
          </a:stretch>
        </p:blipFill>
        <p:spPr>
          <a:xfrm>
            <a:off x="4552498" y="61913"/>
            <a:ext cx="2552700" cy="876300"/>
          </a:xfrm>
          <a:prstGeom prst="rect">
            <a:avLst/>
          </a:prstGeom>
        </p:spPr>
      </p:pic>
      <p:pic>
        <p:nvPicPr>
          <p:cNvPr id="3" name="Picture 2">
            <a:extLst>
              <a:ext uri="{FF2B5EF4-FFF2-40B4-BE49-F238E27FC236}">
                <a16:creationId xmlns:a16="http://schemas.microsoft.com/office/drawing/2014/main" id="{AD5FF237-63D0-4D40-AD6A-C1484741F310}"/>
              </a:ext>
            </a:extLst>
          </p:cNvPr>
          <p:cNvPicPr>
            <a:picLocks noChangeAspect="1"/>
          </p:cNvPicPr>
          <p:nvPr/>
        </p:nvPicPr>
        <p:blipFill>
          <a:blip r:embed="rId3"/>
          <a:stretch>
            <a:fillRect/>
          </a:stretch>
        </p:blipFill>
        <p:spPr>
          <a:xfrm>
            <a:off x="0" y="974216"/>
            <a:ext cx="5452113" cy="2835357"/>
          </a:xfrm>
          <a:prstGeom prst="rect">
            <a:avLst/>
          </a:prstGeom>
        </p:spPr>
      </p:pic>
      <p:pic>
        <p:nvPicPr>
          <p:cNvPr id="6" name="Picture 5">
            <a:extLst>
              <a:ext uri="{FF2B5EF4-FFF2-40B4-BE49-F238E27FC236}">
                <a16:creationId xmlns:a16="http://schemas.microsoft.com/office/drawing/2014/main" id="{1DEA3328-C7F9-4765-B2DE-DCB363308A10}"/>
              </a:ext>
            </a:extLst>
          </p:cNvPr>
          <p:cNvPicPr>
            <a:picLocks noChangeAspect="1"/>
          </p:cNvPicPr>
          <p:nvPr/>
        </p:nvPicPr>
        <p:blipFill>
          <a:blip r:embed="rId4"/>
          <a:stretch>
            <a:fillRect/>
          </a:stretch>
        </p:blipFill>
        <p:spPr>
          <a:xfrm>
            <a:off x="5572954" y="985764"/>
            <a:ext cx="3571046" cy="2823809"/>
          </a:xfrm>
          <a:prstGeom prst="rect">
            <a:avLst/>
          </a:prstGeom>
        </p:spPr>
      </p:pic>
      <p:pic>
        <p:nvPicPr>
          <p:cNvPr id="12" name="Picture 11">
            <a:extLst>
              <a:ext uri="{FF2B5EF4-FFF2-40B4-BE49-F238E27FC236}">
                <a16:creationId xmlns:a16="http://schemas.microsoft.com/office/drawing/2014/main" id="{B11AFE32-2676-4877-BEC2-6763FE67B01D}"/>
              </a:ext>
            </a:extLst>
          </p:cNvPr>
          <p:cNvPicPr>
            <a:picLocks noChangeAspect="1"/>
          </p:cNvPicPr>
          <p:nvPr/>
        </p:nvPicPr>
        <p:blipFill>
          <a:blip r:embed="rId5"/>
          <a:stretch>
            <a:fillRect/>
          </a:stretch>
        </p:blipFill>
        <p:spPr>
          <a:xfrm>
            <a:off x="0" y="3809572"/>
            <a:ext cx="5452113" cy="3071081"/>
          </a:xfrm>
          <a:prstGeom prst="rect">
            <a:avLst/>
          </a:prstGeom>
        </p:spPr>
      </p:pic>
      <p:pic>
        <p:nvPicPr>
          <p:cNvPr id="16" name="Picture 15">
            <a:extLst>
              <a:ext uri="{FF2B5EF4-FFF2-40B4-BE49-F238E27FC236}">
                <a16:creationId xmlns:a16="http://schemas.microsoft.com/office/drawing/2014/main" id="{38D71071-A3D4-44D4-A797-7E0D5DEE828A}"/>
              </a:ext>
            </a:extLst>
          </p:cNvPr>
          <p:cNvPicPr>
            <a:picLocks noChangeAspect="1"/>
          </p:cNvPicPr>
          <p:nvPr/>
        </p:nvPicPr>
        <p:blipFill>
          <a:blip r:embed="rId6"/>
          <a:stretch>
            <a:fillRect/>
          </a:stretch>
        </p:blipFill>
        <p:spPr>
          <a:xfrm>
            <a:off x="5587980" y="3809571"/>
            <a:ext cx="3571046" cy="3071082"/>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49 590 MW (Incl. non-comm. Kusile units).</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9C19775E-42B3-46A3-85C9-F8E680716864}"/>
              </a:ext>
            </a:extLst>
          </p:cNvPr>
          <p:cNvPicPr>
            <a:picLocks noChangeAspect="1"/>
          </p:cNvPicPr>
          <p:nvPr/>
        </p:nvPicPr>
        <p:blipFill>
          <a:blip r:embed="rId2"/>
          <a:stretch>
            <a:fillRect/>
          </a:stretch>
        </p:blipFill>
        <p:spPr>
          <a:xfrm>
            <a:off x="253223" y="1090702"/>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854C4B4C-5EA7-4584-972A-BD435EDEFFB7}"/>
              </a:ext>
            </a:extLst>
          </p:cNvPr>
          <p:cNvPicPr>
            <a:picLocks noChangeAspect="1"/>
          </p:cNvPicPr>
          <p:nvPr/>
        </p:nvPicPr>
        <p:blipFill>
          <a:blip r:embed="rId2"/>
          <a:stretch>
            <a:fillRect/>
          </a:stretch>
        </p:blipFill>
        <p:spPr>
          <a:xfrm>
            <a:off x="25188" y="980728"/>
            <a:ext cx="9144000" cy="589944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4BE04DD7-E072-48F5-8D8E-0D499F098C19}"/>
              </a:ext>
            </a:extLst>
          </p:cNvPr>
          <p:cNvPicPr>
            <a:picLocks noChangeAspect="1"/>
          </p:cNvPicPr>
          <p:nvPr/>
        </p:nvPicPr>
        <p:blipFill>
          <a:blip r:embed="rId2"/>
          <a:stretch>
            <a:fillRect/>
          </a:stretch>
        </p:blipFill>
        <p:spPr>
          <a:xfrm>
            <a:off x="0" y="980728"/>
            <a:ext cx="9144000" cy="5848064"/>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2C573C07-5297-4A49-ABA5-723B0C515845}"/>
              </a:ext>
            </a:extLst>
          </p:cNvPr>
          <p:cNvPicPr>
            <a:picLocks noChangeAspect="1"/>
          </p:cNvPicPr>
          <p:nvPr/>
        </p:nvPicPr>
        <p:blipFill>
          <a:blip r:embed="rId2"/>
          <a:stretch>
            <a:fillRect/>
          </a:stretch>
        </p:blipFill>
        <p:spPr>
          <a:xfrm>
            <a:off x="22309"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DDC9ABAA-9102-4421-A2EC-35BC2450402A}"/>
              </a:ext>
            </a:extLst>
          </p:cNvPr>
          <p:cNvPicPr>
            <a:picLocks noChangeAspect="1"/>
          </p:cNvPicPr>
          <p:nvPr/>
        </p:nvPicPr>
        <p:blipFill>
          <a:blip r:embed="rId3"/>
          <a:stretch>
            <a:fillRect/>
          </a:stretch>
        </p:blipFill>
        <p:spPr>
          <a:xfrm>
            <a:off x="0" y="980728"/>
            <a:ext cx="9144000" cy="5859687"/>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B72A0982-E838-41F9-A7D8-655F03B6AE52}"/>
              </a:ext>
            </a:extLst>
          </p:cNvPr>
          <p:cNvPicPr>
            <a:picLocks noChangeAspect="1"/>
          </p:cNvPicPr>
          <p:nvPr/>
        </p:nvPicPr>
        <p:blipFill>
          <a:blip r:embed="rId2"/>
          <a:stretch>
            <a:fillRect/>
          </a:stretch>
        </p:blipFill>
        <p:spPr>
          <a:xfrm>
            <a:off x="43206" y="980728"/>
            <a:ext cx="9057588"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3E40441F-C2CA-41F3-97B8-6C5F078CB8A7}"/>
              </a:ext>
            </a:extLst>
          </p:cNvPr>
          <p:cNvPicPr>
            <a:picLocks noChangeAspect="1"/>
          </p:cNvPicPr>
          <p:nvPr/>
        </p:nvPicPr>
        <p:blipFill>
          <a:blip r:embed="rId2"/>
          <a:stretch>
            <a:fillRect/>
          </a:stretch>
        </p:blipFill>
        <p:spPr>
          <a:xfrm>
            <a:off x="3928" y="980728"/>
            <a:ext cx="9136144"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69b1b3ef-f17b-48c7-a7c8-8ad8b283852f" ContentTypeId="0x0101000D8B3899A4805C44A2FA507CBAF83E58" PreviousValue="false"/>
</file>

<file path=customXml/item5.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2.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4.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5.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16142</TotalTime>
  <Words>625</Words>
  <Application>Microsoft Office PowerPoint</Application>
  <PresentationFormat>On-screen Show (4:3)</PresentationFormat>
  <Paragraphs>54</Paragraphs>
  <Slides>13</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2022 week 04  (24/01/2022 – 30/01/2022)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Hendri Bower</cp:lastModifiedBy>
  <cp:revision>1296</cp:revision>
  <dcterms:created xsi:type="dcterms:W3CDTF">2009-06-02T18:15:51Z</dcterms:created>
  <dcterms:modified xsi:type="dcterms:W3CDTF">2022-02-02T09:04:51Z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