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0"/>
  </p:notesMasterIdLst>
  <p:handoutMasterIdLst>
    <p:handoutMasterId r:id="rId21"/>
  </p:handoutMasterIdLst>
  <p:sldIdLst>
    <p:sldId id="734" r:id="rId7"/>
    <p:sldId id="846" r:id="rId8"/>
    <p:sldId id="834" r:id="rId9"/>
    <p:sldId id="835" r:id="rId10"/>
    <p:sldId id="836" r:id="rId11"/>
    <p:sldId id="837" r:id="rId12"/>
    <p:sldId id="838" r:id="rId13"/>
    <p:sldId id="847" r:id="rId14"/>
    <p:sldId id="840" r:id="rId15"/>
    <p:sldId id="841" r:id="rId16"/>
    <p:sldId id="848" r:id="rId17"/>
    <p:sldId id="845" r:id="rId18"/>
    <p:sldId id="833" r:id="rId19"/>
  </p:sldIdLst>
  <p:sldSz cx="9144000" cy="6858000" type="screen4x3"/>
  <p:notesSz cx="10020300" cy="6888163"/>
  <p:defaultTextStyle>
    <a:defPPr>
      <a:defRPr lang="en-Z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253">
          <p15:clr>
            <a:srgbClr val="A4A3A4"/>
          </p15:clr>
        </p15:guide>
        <p15:guide id="2" orient="horz" pos="890">
          <p15:clr>
            <a:srgbClr val="A4A3A4"/>
          </p15:clr>
        </p15:guide>
        <p15:guide id="3" orient="horz" pos="3657">
          <p15:clr>
            <a:srgbClr val="A4A3A4"/>
          </p15:clr>
        </p15:guide>
        <p15:guide id="4" orient="horz" pos="1752">
          <p15:clr>
            <a:srgbClr val="A4A3A4"/>
          </p15:clr>
        </p15:guide>
        <p15:guide id="5" orient="horz" pos="4156">
          <p15:clr>
            <a:srgbClr val="A4A3A4"/>
          </p15:clr>
        </p15:guide>
        <p15:guide id="6" orient="horz" pos="3475">
          <p15:clr>
            <a:srgbClr val="A4A3A4"/>
          </p15:clr>
        </p15:guide>
        <p15:guide id="7" pos="5556">
          <p15:clr>
            <a:srgbClr val="A4A3A4"/>
          </p15:clr>
        </p15:guide>
        <p15:guide id="8" pos="5420">
          <p15:clr>
            <a:srgbClr val="A4A3A4"/>
          </p15:clr>
        </p15:guide>
        <p15:guide id="9" pos="340">
          <p15:clr>
            <a:srgbClr val="A4A3A4"/>
          </p15:clr>
        </p15:guide>
        <p15:guide id="10" pos="576">
          <p15:clr>
            <a:srgbClr val="A4A3A4"/>
          </p15:clr>
        </p15:guide>
        <p15:guide id="11" pos="4105">
          <p15:clr>
            <a:srgbClr val="A4A3A4"/>
          </p15:clr>
        </p15:guide>
      </p15:sldGuideLst>
    </p:ext>
    <p:ext uri="{2D200454-40CA-4A62-9FC3-DE9A4176ACB9}">
      <p15:notesGuideLst xmlns:p15="http://schemas.microsoft.com/office/powerpoint/2012/main">
        <p15:guide id="1" orient="horz" pos="2169">
          <p15:clr>
            <a:srgbClr val="A4A3A4"/>
          </p15:clr>
        </p15:guide>
        <p15:guide id="2" pos="31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66FFFF"/>
    <a:srgbClr val="00FF00"/>
    <a:srgbClr val="96330F"/>
    <a:srgbClr val="83725B"/>
    <a:srgbClr val="003896"/>
    <a:srgbClr val="B2B2B2"/>
    <a:srgbClr val="C0C0C0"/>
    <a:srgbClr val="EAEAEA"/>
    <a:srgbClr val="C97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44" autoAdjust="0"/>
    <p:restoredTop sz="96357" autoAdjust="0"/>
  </p:normalViewPr>
  <p:slideViewPr>
    <p:cSldViewPr snapToObjects="1">
      <p:cViewPr varScale="1">
        <p:scale>
          <a:sx n="114" d="100"/>
          <a:sy n="114" d="100"/>
        </p:scale>
        <p:origin x="1698" y="102"/>
      </p:cViewPr>
      <p:guideLst>
        <p:guide orient="horz" pos="1253"/>
        <p:guide orient="horz" pos="890"/>
        <p:guide orient="horz" pos="3657"/>
        <p:guide orient="horz" pos="1752"/>
        <p:guide orient="horz" pos="4156"/>
        <p:guide orient="horz" pos="3475"/>
        <p:guide pos="5556"/>
        <p:guide pos="5420"/>
        <p:guide pos="340"/>
        <p:guide pos="576"/>
        <p:guide pos="4105"/>
      </p:guideLst>
    </p:cSldViewPr>
  </p:slideViewPr>
  <p:outlineViewPr>
    <p:cViewPr>
      <p:scale>
        <a:sx n="33" d="100"/>
        <a:sy n="33" d="100"/>
      </p:scale>
      <p:origin x="0" y="163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0" d="100"/>
          <a:sy n="80" d="100"/>
        </p:scale>
        <p:origin x="-1260" y="-90"/>
      </p:cViewPr>
      <p:guideLst>
        <p:guide orient="horz" pos="2169"/>
        <p:guide pos="315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7602"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GB"/>
          </a:p>
        </p:txBody>
      </p:sp>
      <p:sp>
        <p:nvSpPr>
          <p:cNvPr id="537603" name="Rectangle 3"/>
          <p:cNvSpPr>
            <a:spLocks noGrp="1" noChangeArrowheads="1"/>
          </p:cNvSpPr>
          <p:nvPr>
            <p:ph type="dt" sz="quarter"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GB"/>
          </a:p>
        </p:txBody>
      </p:sp>
      <p:sp>
        <p:nvSpPr>
          <p:cNvPr id="537604" name="Rectangle 4"/>
          <p:cNvSpPr>
            <a:spLocks noGrp="1" noChangeArrowheads="1"/>
          </p:cNvSpPr>
          <p:nvPr>
            <p:ph type="ftr" sz="quarter" idx="2"/>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GB"/>
          </a:p>
        </p:txBody>
      </p:sp>
      <p:sp>
        <p:nvSpPr>
          <p:cNvPr id="537605" name="Rectangle 5"/>
          <p:cNvSpPr>
            <a:spLocks noGrp="1" noChangeArrowheads="1"/>
          </p:cNvSpPr>
          <p:nvPr>
            <p:ph type="sldNum" sz="quarter" idx="3"/>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603596B3-5381-40D6-BC96-B52F29A672FE}" type="slidenum">
              <a:rPr lang="en-GB"/>
              <a:pPr>
                <a:defRPr/>
              </a:pPr>
              <a:t>‹#›</a:t>
            </a:fld>
            <a:endParaRPr lang="en-GB"/>
          </a:p>
        </p:txBody>
      </p:sp>
    </p:spTree>
    <p:extLst>
      <p:ext uri="{BB962C8B-B14F-4D97-AF65-F5344CB8AC3E}">
        <p14:creationId xmlns:p14="http://schemas.microsoft.com/office/powerpoint/2010/main" val="2538720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8386"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ZA"/>
          </a:p>
        </p:txBody>
      </p:sp>
      <p:sp>
        <p:nvSpPr>
          <p:cNvPr id="528387" name="Rectangle 3"/>
          <p:cNvSpPr>
            <a:spLocks noGrp="1" noChangeArrowheads="1"/>
          </p:cNvSpPr>
          <p:nvPr>
            <p:ph type="dt"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ZA"/>
          </a:p>
        </p:txBody>
      </p:sp>
      <p:sp>
        <p:nvSpPr>
          <p:cNvPr id="29700" name="Rectangle 4"/>
          <p:cNvSpPr>
            <a:spLocks noGrp="1" noRot="1" noChangeAspect="1" noChangeArrowheads="1" noTextEdit="1"/>
          </p:cNvSpPr>
          <p:nvPr>
            <p:ph type="sldImg" idx="2"/>
          </p:nvPr>
        </p:nvSpPr>
        <p:spPr bwMode="auto">
          <a:xfrm>
            <a:off x="3287713" y="515938"/>
            <a:ext cx="3446462" cy="2584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28389" name="Rectangle 5"/>
          <p:cNvSpPr>
            <a:spLocks noGrp="1" noChangeArrowheads="1"/>
          </p:cNvSpPr>
          <p:nvPr>
            <p:ph type="body" sz="quarter" idx="3"/>
          </p:nvPr>
        </p:nvSpPr>
        <p:spPr bwMode="auto">
          <a:xfrm>
            <a:off x="1001713" y="3271838"/>
            <a:ext cx="8016875" cy="310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p>
            <a:pPr lvl="0"/>
            <a:r>
              <a:rPr lang="en-ZA" noProof="0"/>
              <a:t>Click to edit Master text styles</a:t>
            </a:r>
          </a:p>
          <a:p>
            <a:pPr lvl="1"/>
            <a:r>
              <a:rPr lang="en-ZA" noProof="0"/>
              <a:t>Second level</a:t>
            </a:r>
          </a:p>
          <a:p>
            <a:pPr lvl="2"/>
            <a:r>
              <a:rPr lang="en-ZA" noProof="0"/>
              <a:t>Third level</a:t>
            </a:r>
          </a:p>
          <a:p>
            <a:pPr lvl="3"/>
            <a:r>
              <a:rPr lang="en-ZA" noProof="0"/>
              <a:t>Fourth level</a:t>
            </a:r>
          </a:p>
          <a:p>
            <a:pPr lvl="4"/>
            <a:r>
              <a:rPr lang="en-ZA" noProof="0"/>
              <a:t>Fifth level</a:t>
            </a:r>
          </a:p>
        </p:txBody>
      </p:sp>
      <p:sp>
        <p:nvSpPr>
          <p:cNvPr id="528390" name="Rectangle 6"/>
          <p:cNvSpPr>
            <a:spLocks noGrp="1" noChangeArrowheads="1"/>
          </p:cNvSpPr>
          <p:nvPr>
            <p:ph type="ftr" sz="quarter" idx="4"/>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ZA"/>
          </a:p>
        </p:txBody>
      </p:sp>
      <p:sp>
        <p:nvSpPr>
          <p:cNvPr id="528391" name="Rectangle 7"/>
          <p:cNvSpPr>
            <a:spLocks noGrp="1" noChangeArrowheads="1"/>
          </p:cNvSpPr>
          <p:nvPr>
            <p:ph type="sldNum" sz="quarter" idx="5"/>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9E5ABD1E-08ED-4223-9BAA-C6471F8EBB32}" type="slidenum">
              <a:rPr lang="en-ZA"/>
              <a:pPr>
                <a:defRPr/>
              </a:pPr>
              <a:t>‹#›</a:t>
            </a:fld>
            <a:endParaRPr lang="en-ZA"/>
          </a:p>
        </p:txBody>
      </p:sp>
    </p:spTree>
    <p:extLst>
      <p:ext uri="{BB962C8B-B14F-4D97-AF65-F5344CB8AC3E}">
        <p14:creationId xmlns:p14="http://schemas.microsoft.com/office/powerpoint/2010/main" val="40258958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20051008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83725B"/>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pPr lvl="0"/>
            <a:r>
              <a:rPr lang="en-ZA" noProof="0"/>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pPr lvl="0"/>
            <a:r>
              <a:rPr lang="en-ZA" noProof="0"/>
              <a:t>Click to edit Master subtitle style</a:t>
            </a:r>
          </a:p>
        </p:txBody>
      </p:sp>
    </p:spTree>
    <p:extLst>
      <p:ext uri="{BB962C8B-B14F-4D97-AF65-F5344CB8AC3E}">
        <p14:creationId xmlns:p14="http://schemas.microsoft.com/office/powerpoint/2010/main" val="243554815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BF3CBBD-AD4C-47A6-9748-313A42329395}" type="slidenum">
              <a:rPr lang="en-ZA"/>
              <a:pPr>
                <a:defRPr/>
              </a:pPr>
              <a:t>‹#›</a:t>
            </a:fld>
            <a:endParaRPr lang="en-ZA"/>
          </a:p>
        </p:txBody>
      </p:sp>
    </p:spTree>
    <p:extLst>
      <p:ext uri="{BB962C8B-B14F-4D97-AF65-F5344CB8AC3E}">
        <p14:creationId xmlns:p14="http://schemas.microsoft.com/office/powerpoint/2010/main" val="66668378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DE5B8377-E023-40AC-A772-23DEFF1CF89A}" type="slidenum">
              <a:rPr lang="en-ZA"/>
              <a:pPr>
                <a:defRPr/>
              </a:pPr>
              <a:t>‹#›</a:t>
            </a:fld>
            <a:endParaRPr lang="en-ZA"/>
          </a:p>
        </p:txBody>
      </p:sp>
    </p:spTree>
    <p:extLst>
      <p:ext uri="{BB962C8B-B14F-4D97-AF65-F5344CB8AC3E}">
        <p14:creationId xmlns:p14="http://schemas.microsoft.com/office/powerpoint/2010/main" val="167219190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Slide Number Placeholder 4"/>
          <p:cNvSpPr>
            <a:spLocks noGrp="1"/>
          </p:cNvSpPr>
          <p:nvPr>
            <p:ph type="sldNum" sz="quarter" idx="11"/>
          </p:nvPr>
        </p:nvSpPr>
        <p:spPr>
          <a:xfrm>
            <a:off x="3851275" y="6453188"/>
            <a:ext cx="1008063" cy="268287"/>
          </a:xfrm>
        </p:spPr>
        <p:txBody>
          <a:bodyPr/>
          <a:lstStyle>
            <a:lvl1pPr>
              <a:defRPr/>
            </a:lvl1pPr>
          </a:lstStyle>
          <a:p>
            <a:pPr>
              <a:defRPr/>
            </a:pPr>
            <a:fld id="{44B22A50-21D9-4139-9F70-095CEF76B13A}" type="slidenum">
              <a:rPr lang="en-ZA"/>
              <a:pPr>
                <a:defRPr/>
              </a:pPr>
              <a:t>‹#›</a:t>
            </a:fld>
            <a:endParaRPr lang="en-ZA"/>
          </a:p>
        </p:txBody>
      </p:sp>
    </p:spTree>
    <p:extLst>
      <p:ext uri="{BB962C8B-B14F-4D97-AF65-F5344CB8AC3E}">
        <p14:creationId xmlns:p14="http://schemas.microsoft.com/office/powerpoint/2010/main" val="407608677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375416954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17BA891-A20F-4C93-905E-22C591962B22}" type="slidenum">
              <a:rPr lang="en-ZA"/>
              <a:pPr>
                <a:defRPr/>
              </a:pPr>
              <a:t>‹#›</a:t>
            </a:fld>
            <a:endParaRPr lang="en-ZA"/>
          </a:p>
        </p:txBody>
      </p:sp>
    </p:spTree>
    <p:extLst>
      <p:ext uri="{BB962C8B-B14F-4D97-AF65-F5344CB8AC3E}">
        <p14:creationId xmlns:p14="http://schemas.microsoft.com/office/powerpoint/2010/main" val="269025245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1781970883"/>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ZA"/>
          </a:p>
        </p:txBody>
      </p:sp>
      <p:sp>
        <p:nvSpPr>
          <p:cNvPr id="8" name="Footer Placeholder 7"/>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9" name="Slide Number Placeholder 8"/>
          <p:cNvSpPr>
            <a:spLocks noGrp="1"/>
          </p:cNvSpPr>
          <p:nvPr>
            <p:ph type="sldNum" sz="quarter" idx="12"/>
          </p:nvPr>
        </p:nvSpPr>
        <p:spPr/>
        <p:txBody>
          <a:bodyPr/>
          <a:lstStyle>
            <a:lvl1pPr>
              <a:defRPr/>
            </a:lvl1pPr>
          </a:lstStyle>
          <a:p>
            <a:pPr>
              <a:defRPr/>
            </a:pPr>
            <a:fld id="{40D0AE60-B9FD-4F7E-B951-9A85E7460DE7}" type="slidenum">
              <a:rPr lang="en-ZA"/>
              <a:pPr>
                <a:defRPr/>
              </a:pPr>
              <a:t>‹#›</a:t>
            </a:fld>
            <a:endParaRPr lang="en-ZA"/>
          </a:p>
        </p:txBody>
      </p:sp>
    </p:spTree>
    <p:extLst>
      <p:ext uri="{BB962C8B-B14F-4D97-AF65-F5344CB8AC3E}">
        <p14:creationId xmlns:p14="http://schemas.microsoft.com/office/powerpoint/2010/main" val="295633651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Footer Placeholder 3"/>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5" name="Slide Number Placeholder 4"/>
          <p:cNvSpPr>
            <a:spLocks noGrp="1"/>
          </p:cNvSpPr>
          <p:nvPr>
            <p:ph type="sldNum" sz="quarter" idx="12"/>
          </p:nvPr>
        </p:nvSpPr>
        <p:spPr/>
        <p:txBody>
          <a:bodyPr/>
          <a:lstStyle>
            <a:lvl1pPr>
              <a:defRPr/>
            </a:lvl1pPr>
          </a:lstStyle>
          <a:p>
            <a:pPr>
              <a:defRPr/>
            </a:pPr>
            <a:fld id="{D31DD15A-7BB3-48C3-B4B1-C8446CB662EF}" type="slidenum">
              <a:rPr lang="en-ZA"/>
              <a:pPr>
                <a:defRPr/>
              </a:pPr>
              <a:t>‹#›</a:t>
            </a:fld>
            <a:endParaRPr lang="en-ZA"/>
          </a:p>
        </p:txBody>
      </p:sp>
    </p:spTree>
    <p:extLst>
      <p:ext uri="{BB962C8B-B14F-4D97-AF65-F5344CB8AC3E}">
        <p14:creationId xmlns:p14="http://schemas.microsoft.com/office/powerpoint/2010/main" val="183581270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a:p>
        </p:txBody>
      </p:sp>
      <p:sp>
        <p:nvSpPr>
          <p:cNvPr id="3" name="Footer Placeholder 2"/>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4" name="Slide Number Placeholder 3"/>
          <p:cNvSpPr>
            <a:spLocks noGrp="1"/>
          </p:cNvSpPr>
          <p:nvPr>
            <p:ph type="sldNum" sz="quarter" idx="12"/>
          </p:nvPr>
        </p:nvSpPr>
        <p:spPr/>
        <p:txBody>
          <a:bodyPr/>
          <a:lstStyle>
            <a:lvl1pPr>
              <a:defRPr/>
            </a:lvl1pPr>
          </a:lstStyle>
          <a:p>
            <a:pPr>
              <a:defRPr/>
            </a:pPr>
            <a:fld id="{ADA9A489-9153-4A56-8370-6342C7F5FE0B}" type="slidenum">
              <a:rPr lang="en-ZA"/>
              <a:pPr>
                <a:defRPr/>
              </a:pPr>
              <a:t>‹#›</a:t>
            </a:fld>
            <a:endParaRPr lang="en-ZA"/>
          </a:p>
        </p:txBody>
      </p:sp>
    </p:spTree>
    <p:extLst>
      <p:ext uri="{BB962C8B-B14F-4D97-AF65-F5344CB8AC3E}">
        <p14:creationId xmlns:p14="http://schemas.microsoft.com/office/powerpoint/2010/main" val="139127818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F4D319EA-168A-4094-A005-556605F3BB95}" type="slidenum">
              <a:rPr lang="en-ZA"/>
              <a:pPr>
                <a:defRPr/>
              </a:pPr>
              <a:t>‹#›</a:t>
            </a:fld>
            <a:endParaRPr lang="en-ZA"/>
          </a:p>
        </p:txBody>
      </p:sp>
    </p:spTree>
    <p:extLst>
      <p:ext uri="{BB962C8B-B14F-4D97-AF65-F5344CB8AC3E}">
        <p14:creationId xmlns:p14="http://schemas.microsoft.com/office/powerpoint/2010/main" val="83629502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047E2C9D-F6BA-4AF4-9E46-D81E24623EEE}" type="slidenum">
              <a:rPr lang="en-ZA"/>
              <a:pPr>
                <a:defRPr/>
              </a:pPr>
              <a:t>‹#›</a:t>
            </a:fld>
            <a:endParaRPr lang="en-ZA"/>
          </a:p>
        </p:txBody>
      </p:sp>
    </p:spTree>
    <p:extLst>
      <p:ext uri="{BB962C8B-B14F-4D97-AF65-F5344CB8AC3E}">
        <p14:creationId xmlns:p14="http://schemas.microsoft.com/office/powerpoint/2010/main" val="156103763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3" descr="logo smal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7" descr="topsoli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63" y="166688"/>
            <a:ext cx="6519862"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ZA" altLang="en-US"/>
              <a:t>Click to edit Master title style</a:t>
            </a:r>
          </a:p>
        </p:txBody>
      </p:sp>
      <p:sp>
        <p:nvSpPr>
          <p:cNvPr id="5125" name="Rectangle 3"/>
          <p:cNvSpPr>
            <a:spLocks noGrp="1" noChangeArrowheads="1"/>
          </p:cNvSpPr>
          <p:nvPr>
            <p:ph type="body" idx="1"/>
          </p:nvPr>
        </p:nvSpPr>
        <p:spPr bwMode="auto">
          <a:xfrm>
            <a:off x="436563" y="1436688"/>
            <a:ext cx="8378825"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ZA" altLang="en-US"/>
              <a:t>Click to edit Master text styles</a:t>
            </a:r>
          </a:p>
          <a:p>
            <a:pPr lvl="1"/>
            <a:r>
              <a:rPr lang="en-ZA" altLang="en-US"/>
              <a:t>Second level</a:t>
            </a:r>
          </a:p>
          <a:p>
            <a:pPr lvl="2"/>
            <a:r>
              <a:rPr lang="en-ZA" altLang="en-US"/>
              <a:t>Third level</a:t>
            </a:r>
          </a:p>
          <a:p>
            <a:pPr lvl="3"/>
            <a:r>
              <a:rPr lang="en-ZA" altLang="en-US"/>
              <a:t>Fourth level</a:t>
            </a:r>
          </a:p>
          <a:p>
            <a:pPr lvl="4"/>
            <a:r>
              <a:rPr lang="en-ZA" altLang="en-US"/>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a:defRPr/>
            </a:pPr>
            <a:endParaRPr lang="en-ZA"/>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a:defRPr/>
            </a:pPr>
            <a:fld id="{7BF669B1-E621-4841-84D0-46D10B14526D}" type="slidenum">
              <a:rPr lang="en-ZA"/>
              <a:pPr>
                <a:defRPr/>
              </a:pPr>
              <a:t>‹#›</a:t>
            </a:fld>
            <a:endParaRPr lang="en-ZA"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transition spd="slow">
    <p:fade/>
  </p:transition>
  <p:hf hdr="0" ftr="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0591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8435" name="Group 162"/>
          <p:cNvGrpSpPr>
            <a:grpSpLocks/>
          </p:cNvGrpSpPr>
          <p:nvPr/>
        </p:nvGrpSpPr>
        <p:grpSpPr bwMode="auto">
          <a:xfrm>
            <a:off x="-4763" y="0"/>
            <a:ext cx="9148763" cy="6858000"/>
            <a:chOff x="-3" y="0"/>
            <a:chExt cx="5763" cy="4320"/>
          </a:xfrm>
        </p:grpSpPr>
        <p:pic>
          <p:nvPicPr>
            <p:cNvPr id="18491" name="Picture 23" descr="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2" name="Rectangle 91"/>
            <p:cNvSpPr>
              <a:spLocks noChangeArrowheads="1"/>
            </p:cNvSpPr>
            <p:nvPr/>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18493" name="Picture 161" descr="logo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36" name="Group 155"/>
          <p:cNvGrpSpPr>
            <a:grpSpLocks/>
          </p:cNvGrpSpPr>
          <p:nvPr/>
        </p:nvGrpSpPr>
        <p:grpSpPr bwMode="auto">
          <a:xfrm>
            <a:off x="257175" y="1201738"/>
            <a:ext cx="2482850" cy="2444750"/>
            <a:chOff x="162" y="757"/>
            <a:chExt cx="1564" cy="1540"/>
          </a:xfrm>
        </p:grpSpPr>
        <p:sp>
          <p:nvSpPr>
            <p:cNvPr id="18486" name="Oval 101"/>
            <p:cNvSpPr>
              <a:spLocks noChangeArrowheads="1"/>
            </p:cNvSpPr>
            <p:nvPr/>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7" name="Oval 103"/>
            <p:cNvSpPr>
              <a:spLocks noChangeArrowheads="1"/>
            </p:cNvSpPr>
            <p:nvPr/>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8" name="Oval 104"/>
            <p:cNvSpPr>
              <a:spLocks noChangeArrowheads="1"/>
            </p:cNvSpPr>
            <p:nvPr/>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9" name="Oval 105"/>
            <p:cNvSpPr>
              <a:spLocks noChangeArrowheads="1"/>
            </p:cNvSpPr>
            <p:nvPr/>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90" name="Oval 106"/>
            <p:cNvSpPr>
              <a:spLocks noChangeArrowheads="1"/>
            </p:cNvSpPr>
            <p:nvPr/>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62" name="Oval 102"/>
          <p:cNvSpPr>
            <a:spLocks noChangeArrowheads="1"/>
          </p:cNvSpPr>
          <p:nvPr/>
        </p:nvSpPr>
        <p:spPr bwMode="auto">
          <a:xfrm>
            <a:off x="436563" y="1362075"/>
            <a:ext cx="2162175" cy="2173288"/>
          </a:xfrm>
          <a:prstGeom prst="ellipse">
            <a:avLst/>
          </a:prstGeom>
          <a:blipFill dpi="0" rotWithShape="1">
            <a:blip r:embed="rId4">
              <a:extLst>
                <a:ext uri="{28A0092B-C50C-407E-A947-70E740481C1C}">
                  <a14:useLocalDpi xmlns:a14="http://schemas.microsoft.com/office/drawing/2010/main" val="0"/>
                </a:ext>
              </a:extLst>
            </a:blip>
            <a:srcRect/>
            <a:stretch>
              <a:fillRect t="-166" b="-166"/>
            </a:stretch>
          </a:blipFill>
          <a:ln>
            <a:noFill/>
          </a:ln>
        </p:spPr>
        <p:txBody>
          <a:bodyPr anchor="ctr"/>
          <a:lstStyle/>
          <a:p>
            <a:pPr algn="ctr">
              <a:defRPr/>
            </a:pPr>
            <a:endParaRPr lang="en-ZA" sz="1000" dirty="0"/>
          </a:p>
        </p:txBody>
      </p:sp>
      <p:grpSp>
        <p:nvGrpSpPr>
          <p:cNvPr id="18440" name="Group 156"/>
          <p:cNvGrpSpPr>
            <a:grpSpLocks/>
          </p:cNvGrpSpPr>
          <p:nvPr/>
        </p:nvGrpSpPr>
        <p:grpSpPr bwMode="auto">
          <a:xfrm>
            <a:off x="171450" y="1201738"/>
            <a:ext cx="2643188" cy="2493962"/>
            <a:chOff x="108" y="757"/>
            <a:chExt cx="1665" cy="1571"/>
          </a:xfrm>
        </p:grpSpPr>
        <p:sp>
          <p:nvSpPr>
            <p:cNvPr id="18483" name="Oval 107"/>
            <p:cNvSpPr>
              <a:spLocks noChangeArrowheads="1"/>
            </p:cNvSpPr>
            <p:nvPr/>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4" name="Oval 108"/>
            <p:cNvSpPr>
              <a:spLocks noChangeArrowheads="1"/>
            </p:cNvSpPr>
            <p:nvPr/>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5" name="Oval 109"/>
            <p:cNvSpPr>
              <a:spLocks noChangeArrowheads="1"/>
            </p:cNvSpPr>
            <p:nvPr/>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1" name="Group 146"/>
          <p:cNvGrpSpPr>
            <a:grpSpLocks/>
          </p:cNvGrpSpPr>
          <p:nvPr/>
        </p:nvGrpSpPr>
        <p:grpSpPr bwMode="auto">
          <a:xfrm>
            <a:off x="912813" y="620713"/>
            <a:ext cx="1284287" cy="1260475"/>
            <a:chOff x="575" y="391"/>
            <a:chExt cx="809" cy="794"/>
          </a:xfrm>
        </p:grpSpPr>
        <p:sp>
          <p:nvSpPr>
            <p:cNvPr id="18475" name="Oval 147"/>
            <p:cNvSpPr>
              <a:spLocks noChangeArrowheads="1"/>
            </p:cNvSpPr>
            <p:nvPr/>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6" name="Oval 148"/>
            <p:cNvSpPr>
              <a:spLocks noChangeArrowheads="1"/>
            </p:cNvSpPr>
            <p:nvPr/>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7" name="Oval 149"/>
            <p:cNvSpPr>
              <a:spLocks noChangeArrowheads="1"/>
            </p:cNvSpPr>
            <p:nvPr/>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8" name="Oval 150"/>
            <p:cNvSpPr>
              <a:spLocks noChangeArrowheads="1"/>
            </p:cNvSpPr>
            <p:nvPr/>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9" name="Oval 151"/>
            <p:cNvSpPr>
              <a:spLocks noChangeArrowheads="1"/>
            </p:cNvSpPr>
            <p:nvPr/>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0" name="Oval 152"/>
            <p:cNvSpPr>
              <a:spLocks noChangeArrowheads="1"/>
            </p:cNvSpPr>
            <p:nvPr/>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1" name="Oval 153"/>
            <p:cNvSpPr>
              <a:spLocks noChangeArrowheads="1"/>
            </p:cNvSpPr>
            <p:nvPr/>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2" name="Oval 154"/>
            <p:cNvSpPr>
              <a:spLocks noChangeArrowheads="1"/>
            </p:cNvSpPr>
            <p:nvPr/>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2" name="Oval 118"/>
          <p:cNvSpPr>
            <a:spLocks noChangeArrowheads="1"/>
          </p:cNvSpPr>
          <p:nvPr/>
        </p:nvSpPr>
        <p:spPr bwMode="auto">
          <a:xfrm>
            <a:off x="1004888" y="706438"/>
            <a:ext cx="1111250" cy="1112837"/>
          </a:xfrm>
          <a:prstGeom prst="ellipse">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600"/>
          </a:p>
        </p:txBody>
      </p:sp>
      <p:grpSp>
        <p:nvGrpSpPr>
          <p:cNvPr id="18443" name="Group 145"/>
          <p:cNvGrpSpPr>
            <a:grpSpLocks/>
          </p:cNvGrpSpPr>
          <p:nvPr/>
        </p:nvGrpSpPr>
        <p:grpSpPr bwMode="auto">
          <a:xfrm>
            <a:off x="863600" y="620713"/>
            <a:ext cx="1370013" cy="1284287"/>
            <a:chOff x="544" y="391"/>
            <a:chExt cx="863" cy="809"/>
          </a:xfrm>
        </p:grpSpPr>
        <p:sp>
          <p:nvSpPr>
            <p:cNvPr id="18472" name="Oval 119"/>
            <p:cNvSpPr>
              <a:spLocks noChangeArrowheads="1"/>
            </p:cNvSpPr>
            <p:nvPr/>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3" name="Oval 120"/>
            <p:cNvSpPr>
              <a:spLocks noChangeArrowheads="1"/>
            </p:cNvSpPr>
            <p:nvPr/>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4" name="Oval 121"/>
            <p:cNvSpPr>
              <a:spLocks noChangeArrowheads="1"/>
            </p:cNvSpPr>
            <p:nvPr/>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4" name="Group 157"/>
          <p:cNvGrpSpPr>
            <a:grpSpLocks/>
          </p:cNvGrpSpPr>
          <p:nvPr/>
        </p:nvGrpSpPr>
        <p:grpSpPr bwMode="auto">
          <a:xfrm>
            <a:off x="331788" y="3090863"/>
            <a:ext cx="2074862" cy="2038350"/>
            <a:chOff x="209" y="1947"/>
            <a:chExt cx="1307" cy="1284"/>
          </a:xfrm>
        </p:grpSpPr>
        <p:sp>
          <p:nvSpPr>
            <p:cNvPr id="18466" name="Oval 122"/>
            <p:cNvSpPr>
              <a:spLocks noChangeArrowheads="1"/>
            </p:cNvSpPr>
            <p:nvPr/>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7" name="Oval 123"/>
            <p:cNvSpPr>
              <a:spLocks noChangeArrowheads="1"/>
            </p:cNvSpPr>
            <p:nvPr/>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8" name="Oval 124"/>
            <p:cNvSpPr>
              <a:spLocks noChangeArrowheads="1"/>
            </p:cNvSpPr>
            <p:nvPr/>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9" name="Oval 125"/>
            <p:cNvSpPr>
              <a:spLocks noChangeArrowheads="1"/>
            </p:cNvSpPr>
            <p:nvPr/>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0" name="Oval 126"/>
            <p:cNvSpPr>
              <a:spLocks noChangeArrowheads="1"/>
            </p:cNvSpPr>
            <p:nvPr/>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1" name="Oval 127"/>
            <p:cNvSpPr>
              <a:spLocks noChangeArrowheads="1"/>
            </p:cNvSpPr>
            <p:nvPr/>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5" name="Oval 128"/>
          <p:cNvSpPr>
            <a:spLocks noChangeArrowheads="1"/>
          </p:cNvSpPr>
          <p:nvPr/>
        </p:nvSpPr>
        <p:spPr bwMode="auto">
          <a:xfrm>
            <a:off x="482600" y="3227388"/>
            <a:ext cx="1801813" cy="1814512"/>
          </a:xfrm>
          <a:prstGeom prst="ellipse">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solidFill>
                <a:srgbClr val="C0C0C0"/>
              </a:solidFill>
            </a:endParaRPr>
          </a:p>
        </p:txBody>
      </p:sp>
      <p:grpSp>
        <p:nvGrpSpPr>
          <p:cNvPr id="18446" name="Group 158"/>
          <p:cNvGrpSpPr>
            <a:grpSpLocks/>
          </p:cNvGrpSpPr>
          <p:nvPr/>
        </p:nvGrpSpPr>
        <p:grpSpPr bwMode="auto">
          <a:xfrm>
            <a:off x="257175" y="3090863"/>
            <a:ext cx="2211388" cy="2087562"/>
            <a:chOff x="162" y="1947"/>
            <a:chExt cx="1393" cy="1315"/>
          </a:xfrm>
        </p:grpSpPr>
        <p:sp>
          <p:nvSpPr>
            <p:cNvPr id="18463" name="Oval 129"/>
            <p:cNvSpPr>
              <a:spLocks noChangeArrowheads="1"/>
            </p:cNvSpPr>
            <p:nvPr/>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4" name="Oval 130"/>
            <p:cNvSpPr>
              <a:spLocks noChangeArrowheads="1"/>
            </p:cNvSpPr>
            <p:nvPr/>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5" name="Oval 131"/>
            <p:cNvSpPr>
              <a:spLocks noChangeArrowheads="1"/>
            </p:cNvSpPr>
            <p:nvPr/>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7" name="Group 159"/>
          <p:cNvGrpSpPr>
            <a:grpSpLocks/>
          </p:cNvGrpSpPr>
          <p:nvPr/>
        </p:nvGrpSpPr>
        <p:grpSpPr bwMode="auto">
          <a:xfrm>
            <a:off x="900113" y="4684713"/>
            <a:ext cx="1717675" cy="1692275"/>
            <a:chOff x="567" y="2951"/>
            <a:chExt cx="1082" cy="1066"/>
          </a:xfrm>
        </p:grpSpPr>
        <p:sp>
          <p:nvSpPr>
            <p:cNvPr id="18457" name="Oval 132"/>
            <p:cNvSpPr>
              <a:spLocks noChangeArrowheads="1"/>
            </p:cNvSpPr>
            <p:nvPr/>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8" name="Oval 133"/>
            <p:cNvSpPr>
              <a:spLocks noChangeArrowheads="1"/>
            </p:cNvSpPr>
            <p:nvPr/>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9" name="Oval 134"/>
            <p:cNvSpPr>
              <a:spLocks noChangeArrowheads="1"/>
            </p:cNvSpPr>
            <p:nvPr/>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0" name="Oval 135"/>
            <p:cNvSpPr>
              <a:spLocks noChangeArrowheads="1"/>
            </p:cNvSpPr>
            <p:nvPr/>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1" name="Oval 136"/>
            <p:cNvSpPr>
              <a:spLocks noChangeArrowheads="1"/>
            </p:cNvSpPr>
            <p:nvPr/>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2" name="Oval 137"/>
            <p:cNvSpPr>
              <a:spLocks noChangeArrowheads="1"/>
            </p:cNvSpPr>
            <p:nvPr/>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71" name="Oval 138"/>
          <p:cNvSpPr>
            <a:spLocks noChangeArrowheads="1"/>
          </p:cNvSpPr>
          <p:nvPr/>
        </p:nvSpPr>
        <p:spPr bwMode="auto">
          <a:xfrm>
            <a:off x="1014413" y="4791075"/>
            <a:ext cx="1506537" cy="1519238"/>
          </a:xfrm>
          <a:prstGeom prst="ellipse">
            <a:avLst/>
          </a:prstGeom>
          <a:blipFill dpi="0" rotWithShape="1">
            <a:blip r:embed="rId7">
              <a:extLst>
                <a:ext uri="{28A0092B-C50C-407E-A947-70E740481C1C}">
                  <a14:useLocalDpi xmlns:a14="http://schemas.microsoft.com/office/drawing/2010/main" val="0"/>
                </a:ext>
              </a:extLst>
            </a:blip>
            <a:srcRect/>
            <a:stretch>
              <a:fillRect l="-219" r="-219"/>
            </a:stretch>
          </a:blipFill>
          <a:ln>
            <a:noFill/>
          </a:ln>
        </p:spPr>
        <p:txBody>
          <a:bodyPr anchor="ctr"/>
          <a:lstStyle/>
          <a:p>
            <a:pPr algn="ctr">
              <a:defRPr/>
            </a:pPr>
            <a:endParaRPr lang="en-ZA" sz="900" dirty="0">
              <a:solidFill>
                <a:srgbClr val="C0C0C0"/>
              </a:solidFill>
            </a:endParaRPr>
          </a:p>
        </p:txBody>
      </p:sp>
      <p:grpSp>
        <p:nvGrpSpPr>
          <p:cNvPr id="18451" name="Group 160"/>
          <p:cNvGrpSpPr>
            <a:grpSpLocks/>
          </p:cNvGrpSpPr>
          <p:nvPr/>
        </p:nvGrpSpPr>
        <p:grpSpPr bwMode="auto">
          <a:xfrm>
            <a:off x="838200" y="4684713"/>
            <a:ext cx="1828800" cy="1728787"/>
            <a:chOff x="528" y="2951"/>
            <a:chExt cx="1152" cy="1089"/>
          </a:xfrm>
        </p:grpSpPr>
        <p:sp>
          <p:nvSpPr>
            <p:cNvPr id="18454" name="Oval 139"/>
            <p:cNvSpPr>
              <a:spLocks noChangeArrowheads="1"/>
            </p:cNvSpPr>
            <p:nvPr/>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5" name="Oval 140"/>
            <p:cNvSpPr>
              <a:spLocks noChangeArrowheads="1"/>
            </p:cNvSpPr>
            <p:nvPr/>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6" name="Oval 141"/>
            <p:cNvSpPr>
              <a:spLocks noChangeArrowheads="1"/>
            </p:cNvSpPr>
            <p:nvPr/>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58" name="Rectangle 2"/>
          <p:cNvSpPr>
            <a:spLocks noGrp="1" noChangeArrowheads="1"/>
          </p:cNvSpPr>
          <p:nvPr>
            <p:ph type="ctrTitle" idx="4294967295"/>
          </p:nvPr>
        </p:nvSpPr>
        <p:spPr>
          <a:xfrm>
            <a:off x="3059113" y="1759744"/>
            <a:ext cx="5689351" cy="3602038"/>
          </a:xfrm>
        </p:spPr>
        <p:txBody>
          <a:bodyPr anchor="b"/>
          <a:lstStyle/>
          <a:p>
            <a:r>
              <a:rPr lang="en-US" altLang="en-US" sz="3600" b="1" dirty="0">
                <a:solidFill>
                  <a:schemeClr val="accent1"/>
                </a:solidFill>
              </a:rPr>
              <a:t>Weekly System Status</a:t>
            </a:r>
            <a:br>
              <a:rPr lang="en-US" altLang="en-US" sz="3200" b="1" dirty="0">
                <a:solidFill>
                  <a:schemeClr val="accent1"/>
                </a:solidFill>
              </a:rPr>
            </a:br>
            <a:br>
              <a:rPr lang="en-US" altLang="en-US" sz="3200" b="1" dirty="0">
                <a:solidFill>
                  <a:schemeClr val="accent1"/>
                </a:solidFill>
              </a:rPr>
            </a:br>
            <a:r>
              <a:rPr lang="en-US" altLang="en-US" sz="3200" b="1" dirty="0">
                <a:solidFill>
                  <a:schemeClr val="accent1"/>
                </a:solidFill>
              </a:rPr>
              <a:t>2022 week 10 </a:t>
            </a:r>
            <a:br>
              <a:rPr lang="en-US" altLang="en-US" sz="3200" b="1" dirty="0">
                <a:solidFill>
                  <a:schemeClr val="accent1"/>
                </a:solidFill>
              </a:rPr>
            </a:br>
            <a:r>
              <a:rPr lang="en-US" altLang="en-US" sz="2000" b="1" dirty="0">
                <a:solidFill>
                  <a:schemeClr val="accent1"/>
                </a:solidFill>
              </a:rPr>
              <a:t>(07/03/2022 – 13/03/2022)</a:t>
            </a:r>
            <a:br>
              <a:rPr lang="en-US" altLang="en-US" sz="3200" b="1" dirty="0">
                <a:solidFill>
                  <a:schemeClr val="accent1"/>
                </a:solidFill>
              </a:rPr>
            </a:br>
            <a:br>
              <a:rPr lang="en-US" altLang="en-US" sz="3200" b="1" dirty="0">
                <a:solidFill>
                  <a:schemeClr val="accent1"/>
                </a:solidFill>
              </a:rPr>
            </a:br>
            <a:r>
              <a:rPr lang="en-US" altLang="en-US" b="1" u="sng" dirty="0">
                <a:solidFill>
                  <a:schemeClr val="accent1"/>
                </a:solidFill>
              </a:rPr>
              <a:t>System Operator</a:t>
            </a:r>
            <a:br>
              <a:rPr lang="en-US" altLang="en-US" b="1" u="sng" dirty="0">
                <a:solidFill>
                  <a:schemeClr val="accent1"/>
                </a:solidFill>
              </a:rPr>
            </a:br>
            <a:br>
              <a:rPr lang="en-US" altLang="en-US" sz="3200" dirty="0">
                <a:solidFill>
                  <a:schemeClr val="accent1"/>
                </a:solidFill>
              </a:rPr>
            </a:br>
            <a:br>
              <a:rPr lang="en-US" altLang="en-US" sz="1800" dirty="0">
                <a:solidFill>
                  <a:schemeClr val="accent1"/>
                </a:solidFill>
              </a:rPr>
            </a:br>
            <a:endParaRPr lang="en-US" altLang="en-US" sz="1800" b="1" dirty="0">
              <a:solidFill>
                <a:schemeClr val="accent1"/>
              </a:solidFill>
            </a:endParaRPr>
          </a:p>
        </p:txBody>
      </p:sp>
    </p:spTree>
    <p:extLst>
      <p:ext uri="{BB962C8B-B14F-4D97-AF65-F5344CB8AC3E}">
        <p14:creationId xmlns:p14="http://schemas.microsoft.com/office/powerpoint/2010/main" val="162065407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10</a:t>
            </a:fld>
            <a:endParaRPr lang="en-ZA" dirty="0"/>
          </a:p>
        </p:txBody>
      </p:sp>
      <p:sp>
        <p:nvSpPr>
          <p:cNvPr id="6" name="Content Placeholder 2"/>
          <p:cNvSpPr>
            <a:spLocks noGrp="1"/>
          </p:cNvSpPr>
          <p:nvPr>
            <p:ph idx="1"/>
          </p:nvPr>
        </p:nvSpPr>
        <p:spPr>
          <a:xfrm>
            <a:off x="-1"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2" name="Picture 1">
            <a:extLst>
              <a:ext uri="{FF2B5EF4-FFF2-40B4-BE49-F238E27FC236}">
                <a16:creationId xmlns:a16="http://schemas.microsoft.com/office/drawing/2014/main" id="{0D228582-D77E-481C-ABBE-1347E55F39C7}"/>
              </a:ext>
            </a:extLst>
          </p:cNvPr>
          <p:cNvPicPr>
            <a:picLocks noChangeAspect="1"/>
          </p:cNvPicPr>
          <p:nvPr/>
        </p:nvPicPr>
        <p:blipFill>
          <a:blip r:embed="rId2"/>
          <a:stretch>
            <a:fillRect/>
          </a:stretch>
        </p:blipFill>
        <p:spPr>
          <a:xfrm>
            <a:off x="0" y="980728"/>
            <a:ext cx="9144000" cy="1728192"/>
          </a:xfrm>
          <a:prstGeom prst="rect">
            <a:avLst/>
          </a:prstGeom>
        </p:spPr>
      </p:pic>
    </p:spTree>
    <p:extLst>
      <p:ext uri="{BB962C8B-B14F-4D97-AF65-F5344CB8AC3E}">
        <p14:creationId xmlns:p14="http://schemas.microsoft.com/office/powerpoint/2010/main" val="862743997"/>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11</a:t>
            </a:fld>
            <a:endParaRPr lang="en-ZA" dirty="0"/>
          </a:p>
        </p:txBody>
      </p:sp>
      <p:sp>
        <p:nvSpPr>
          <p:cNvPr id="6" name="Content Placeholder 2"/>
          <p:cNvSpPr>
            <a:spLocks noGrp="1"/>
          </p:cNvSpPr>
          <p:nvPr>
            <p:ph idx="1"/>
          </p:nvPr>
        </p:nvSpPr>
        <p:spPr>
          <a:xfrm>
            <a:off x="6012160" y="1052736"/>
            <a:ext cx="3131840" cy="4423944"/>
          </a:xfrm>
        </p:spPr>
        <p:txBody>
          <a:bodyPr/>
          <a:lstStyle/>
          <a:p>
            <a:pPr algn="just">
              <a:spcBef>
                <a:spcPts val="0"/>
              </a:spcBef>
              <a:buClr>
                <a:schemeClr val="tx2">
                  <a:lumMod val="50000"/>
                </a:schemeClr>
              </a:buClr>
            </a:pPr>
            <a:r>
              <a:rPr lang="en-ZA" sz="1200" dirty="0"/>
              <a:t>The maintenance plan included in these assumptions includes a base scenario of outages (planned risk level). As there is opportunity for further outages, these will be included. This “likely risk scenario” includes an additional 2000 MW of outages on the base plan.</a:t>
            </a:r>
          </a:p>
          <a:p>
            <a:pPr algn="just">
              <a:spcBef>
                <a:spcPts val="0"/>
              </a:spcBef>
              <a:buClr>
                <a:schemeClr val="tx2">
                  <a:lumMod val="50000"/>
                </a:schemeClr>
              </a:buClr>
            </a:pPr>
            <a:r>
              <a:rPr lang="en-ZA" sz="1200" dirty="0"/>
              <a:t>The expected import at Apollo is included. Avon and </a:t>
            </a:r>
            <a:r>
              <a:rPr lang="en-ZA" sz="1200" dirty="0" err="1"/>
              <a:t>Dedisa</a:t>
            </a:r>
            <a:r>
              <a:rPr lang="en-ZA" sz="1200" dirty="0"/>
              <a:t> is also included.</a:t>
            </a:r>
          </a:p>
          <a:p>
            <a:pPr algn="just">
              <a:spcBef>
                <a:spcPts val="0"/>
              </a:spcBef>
              <a:buClr>
                <a:schemeClr val="tx2">
                  <a:lumMod val="50000"/>
                </a:schemeClr>
              </a:buClr>
            </a:pPr>
            <a:r>
              <a:rPr lang="en-ZA" sz="1200" dirty="0"/>
              <a:t>The forecast used is the latest operational weekly residual peak forecast, which excludes the expected renewable generation.</a:t>
            </a:r>
          </a:p>
          <a:p>
            <a:pPr algn="just">
              <a:spcBef>
                <a:spcPts val="0"/>
              </a:spcBef>
              <a:buClr>
                <a:schemeClr val="tx2">
                  <a:lumMod val="50000"/>
                </a:schemeClr>
              </a:buClr>
            </a:pPr>
            <a:r>
              <a:rPr lang="en-ZA" sz="1200" dirty="0"/>
              <a:t>Operating Reserve (OR) from Generation:  </a:t>
            </a:r>
            <a:r>
              <a:rPr lang="en-ZA" sz="1200" b="1" dirty="0"/>
              <a:t>2 200 MW</a:t>
            </a:r>
          </a:p>
          <a:p>
            <a:pPr algn="just">
              <a:spcBef>
                <a:spcPts val="0"/>
              </a:spcBef>
              <a:buClr>
                <a:schemeClr val="tx2">
                  <a:lumMod val="50000"/>
                </a:schemeClr>
              </a:buClr>
            </a:pPr>
            <a:r>
              <a:rPr lang="en-ZA" sz="1200" dirty="0"/>
              <a:t>Unplanned Outage Assumption (UA): </a:t>
            </a:r>
            <a:r>
              <a:rPr lang="en-ZA" sz="1200" b="1" dirty="0"/>
              <a:t>12 000 </a:t>
            </a:r>
            <a:r>
              <a:rPr lang="en-US" sz="1200" b="1" dirty="0"/>
              <a:t>MW (11000 MW from April ‘22)</a:t>
            </a:r>
          </a:p>
          <a:p>
            <a:pPr algn="just">
              <a:spcBef>
                <a:spcPts val="0"/>
              </a:spcBef>
              <a:buClr>
                <a:schemeClr val="tx2">
                  <a:lumMod val="50000"/>
                </a:schemeClr>
              </a:buClr>
            </a:pPr>
            <a:r>
              <a:rPr lang="en-ZA" sz="1200" dirty="0"/>
              <a:t>Reserves: OR + UA = </a:t>
            </a:r>
            <a:r>
              <a:rPr lang="en-ZA" sz="1200" b="1" dirty="0"/>
              <a:t>14 200 MW</a:t>
            </a:r>
          </a:p>
          <a:p>
            <a:pPr algn="just">
              <a:spcBef>
                <a:spcPts val="0"/>
              </a:spcBef>
              <a:buClr>
                <a:schemeClr val="tx2">
                  <a:lumMod val="50000"/>
                </a:schemeClr>
              </a:buClr>
            </a:pPr>
            <a:r>
              <a:rPr lang="en-ZA" sz="1200" dirty="0"/>
              <a:t>Eskom Installed Capacity: </a:t>
            </a:r>
            <a:r>
              <a:rPr lang="en-ZA" sz="1200" b="1" dirty="0"/>
              <a:t>48 585 MW </a:t>
            </a:r>
            <a:r>
              <a:rPr lang="en-ZA" sz="1200" dirty="0"/>
              <a:t>(Incl. non-comm. Kusile units)</a:t>
            </a:r>
          </a:p>
          <a:p>
            <a:pPr algn="just">
              <a:spcBef>
                <a:spcPts val="0"/>
              </a:spcBef>
              <a:buClr>
                <a:schemeClr val="tx2">
                  <a:lumMod val="50000"/>
                </a:schemeClr>
              </a:buClr>
            </a:pPr>
            <a:r>
              <a:rPr lang="en-ZA" sz="1200" dirty="0"/>
              <a:t>Installed Dispatchable Capacity: </a:t>
            </a:r>
            <a:r>
              <a:rPr lang="en-ZA" sz="1200" b="1" dirty="0"/>
              <a:t>49 590 MW </a:t>
            </a:r>
            <a:r>
              <a:rPr lang="en-ZA" sz="1200" dirty="0"/>
              <a:t>(Incl. Avon and Dedisa)</a:t>
            </a:r>
          </a:p>
          <a:p>
            <a:pPr algn="just">
              <a:spcBef>
                <a:spcPts val="0"/>
              </a:spcBef>
              <a:buClr>
                <a:schemeClr val="tx2">
                  <a:lumMod val="50000"/>
                </a:schemeClr>
              </a:buClr>
            </a:pPr>
            <a:r>
              <a:rPr lang="en-US" sz="1200" dirty="0"/>
              <a:t>Medupi Unit 4 capacity of 720MW has been removed from the capacity planning models by including it in the committed PCLF (although it is UCLF).</a:t>
            </a:r>
          </a:p>
          <a:p>
            <a:pPr marL="0" indent="0" algn="just">
              <a:spcBef>
                <a:spcPts val="0"/>
              </a:spcBef>
              <a:buClr>
                <a:schemeClr val="tx2">
                  <a:lumMod val="50000"/>
                </a:schemeClr>
              </a:buClr>
              <a:buNone/>
            </a:pPr>
            <a:r>
              <a:rPr lang="en-ZA" sz="1200" dirty="0"/>
              <a:t>								</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5913743"/>
            <a:ext cx="3131840" cy="807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4DC54719-B4FC-41AD-8D70-6E64B8B46FAF}"/>
              </a:ext>
            </a:extLst>
          </p:cNvPr>
          <p:cNvPicPr>
            <a:picLocks noChangeAspect="1"/>
          </p:cNvPicPr>
          <p:nvPr/>
        </p:nvPicPr>
        <p:blipFill>
          <a:blip r:embed="rId3"/>
          <a:stretch>
            <a:fillRect/>
          </a:stretch>
        </p:blipFill>
        <p:spPr>
          <a:xfrm>
            <a:off x="0" y="980728"/>
            <a:ext cx="5912816" cy="5877272"/>
          </a:xfrm>
          <a:prstGeom prst="rect">
            <a:avLst/>
          </a:prstGeom>
        </p:spPr>
      </p:pic>
    </p:spTree>
    <p:extLst>
      <p:ext uri="{BB962C8B-B14F-4D97-AF65-F5344CB8AC3E}">
        <p14:creationId xmlns:p14="http://schemas.microsoft.com/office/powerpoint/2010/main" val="2400453127"/>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12</a:t>
            </a:fld>
            <a:endParaRPr lang="en-ZA" dirty="0"/>
          </a:p>
        </p:txBody>
      </p:sp>
      <p:sp>
        <p:nvSpPr>
          <p:cNvPr id="7" name="Rectangle 2"/>
          <p:cNvSpPr txBox="1">
            <a:spLocks noChangeArrowheads="1"/>
          </p:cNvSpPr>
          <p:nvPr/>
        </p:nvSpPr>
        <p:spPr bwMode="auto">
          <a:xfrm>
            <a:off x="458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1"/>
          </p:nvPr>
        </p:nvSpPr>
        <p:spPr>
          <a:xfrm>
            <a:off x="460847" y="670154"/>
            <a:ext cx="3275856" cy="611887"/>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5" name="Picture 4">
            <a:extLst>
              <a:ext uri="{FF2B5EF4-FFF2-40B4-BE49-F238E27FC236}">
                <a16:creationId xmlns:a16="http://schemas.microsoft.com/office/drawing/2014/main" id="{7FCEE023-12DB-4DFA-A9CE-532F585559CD}"/>
              </a:ext>
            </a:extLst>
          </p:cNvPr>
          <p:cNvPicPr>
            <a:picLocks noChangeAspect="1"/>
          </p:cNvPicPr>
          <p:nvPr/>
        </p:nvPicPr>
        <p:blipFill>
          <a:blip r:embed="rId2"/>
          <a:stretch>
            <a:fillRect/>
          </a:stretch>
        </p:blipFill>
        <p:spPr>
          <a:xfrm>
            <a:off x="0" y="976591"/>
            <a:ext cx="5440231" cy="2834306"/>
          </a:xfrm>
          <a:prstGeom prst="rect">
            <a:avLst/>
          </a:prstGeom>
        </p:spPr>
      </p:pic>
      <p:pic>
        <p:nvPicPr>
          <p:cNvPr id="10" name="Picture 9">
            <a:extLst>
              <a:ext uri="{FF2B5EF4-FFF2-40B4-BE49-F238E27FC236}">
                <a16:creationId xmlns:a16="http://schemas.microsoft.com/office/drawing/2014/main" id="{CA4EB34E-765D-4276-A23A-B90500383B3A}"/>
              </a:ext>
            </a:extLst>
          </p:cNvPr>
          <p:cNvPicPr>
            <a:picLocks noChangeAspect="1"/>
          </p:cNvPicPr>
          <p:nvPr/>
        </p:nvPicPr>
        <p:blipFill>
          <a:blip r:embed="rId3"/>
          <a:stretch>
            <a:fillRect/>
          </a:stretch>
        </p:blipFill>
        <p:spPr>
          <a:xfrm>
            <a:off x="5444351" y="979357"/>
            <a:ext cx="3699649" cy="2829493"/>
          </a:xfrm>
          <a:prstGeom prst="rect">
            <a:avLst/>
          </a:prstGeom>
        </p:spPr>
      </p:pic>
      <p:pic>
        <p:nvPicPr>
          <p:cNvPr id="11" name="Picture 10">
            <a:extLst>
              <a:ext uri="{FF2B5EF4-FFF2-40B4-BE49-F238E27FC236}">
                <a16:creationId xmlns:a16="http://schemas.microsoft.com/office/drawing/2014/main" id="{91EE6CDA-56C0-4180-B072-53593EB30E4F}"/>
              </a:ext>
            </a:extLst>
          </p:cNvPr>
          <p:cNvPicPr>
            <a:picLocks noChangeAspect="1"/>
          </p:cNvPicPr>
          <p:nvPr/>
        </p:nvPicPr>
        <p:blipFill>
          <a:blip r:embed="rId4"/>
          <a:stretch>
            <a:fillRect/>
          </a:stretch>
        </p:blipFill>
        <p:spPr>
          <a:xfrm>
            <a:off x="5444351" y="3808850"/>
            <a:ext cx="3699649" cy="3049153"/>
          </a:xfrm>
          <a:prstGeom prst="rect">
            <a:avLst/>
          </a:prstGeom>
        </p:spPr>
      </p:pic>
      <p:pic>
        <p:nvPicPr>
          <p:cNvPr id="13" name="Picture 12">
            <a:extLst>
              <a:ext uri="{FF2B5EF4-FFF2-40B4-BE49-F238E27FC236}">
                <a16:creationId xmlns:a16="http://schemas.microsoft.com/office/drawing/2014/main" id="{8C30E6D4-4397-4CC6-AB66-F25F2D2E2A4B}"/>
              </a:ext>
            </a:extLst>
          </p:cNvPr>
          <p:cNvPicPr>
            <a:picLocks noChangeAspect="1"/>
          </p:cNvPicPr>
          <p:nvPr/>
        </p:nvPicPr>
        <p:blipFill>
          <a:blip r:embed="rId5"/>
          <a:stretch>
            <a:fillRect/>
          </a:stretch>
        </p:blipFill>
        <p:spPr>
          <a:xfrm>
            <a:off x="4572000" y="61913"/>
            <a:ext cx="2552700" cy="876300"/>
          </a:xfrm>
          <a:prstGeom prst="rect">
            <a:avLst/>
          </a:prstGeom>
          <a:solidFill>
            <a:schemeClr val="bg1"/>
          </a:solidFill>
        </p:spPr>
      </p:pic>
      <p:pic>
        <p:nvPicPr>
          <p:cNvPr id="2" name="Picture 1">
            <a:extLst>
              <a:ext uri="{FF2B5EF4-FFF2-40B4-BE49-F238E27FC236}">
                <a16:creationId xmlns:a16="http://schemas.microsoft.com/office/drawing/2014/main" id="{FEC3A583-A943-4535-B039-7E8885C4E723}"/>
              </a:ext>
            </a:extLst>
          </p:cNvPr>
          <p:cNvPicPr>
            <a:picLocks noChangeAspect="1"/>
          </p:cNvPicPr>
          <p:nvPr/>
        </p:nvPicPr>
        <p:blipFill>
          <a:blip r:embed="rId6"/>
          <a:stretch>
            <a:fillRect/>
          </a:stretch>
        </p:blipFill>
        <p:spPr>
          <a:xfrm>
            <a:off x="0" y="3810898"/>
            <a:ext cx="5440231" cy="3047106"/>
          </a:xfrm>
          <a:prstGeom prst="rect">
            <a:avLst/>
          </a:prstGeom>
        </p:spPr>
      </p:pic>
    </p:spTree>
    <p:extLst>
      <p:ext uri="{BB962C8B-B14F-4D97-AF65-F5344CB8AC3E}">
        <p14:creationId xmlns:p14="http://schemas.microsoft.com/office/powerpoint/2010/main" val="614376345"/>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p:txBody>
          <a:bodyPr/>
          <a:lstStyle/>
          <a:p>
            <a:pPr eaLnBrk="1" hangingPunct="1"/>
            <a:r>
              <a:rPr lang="en-US" altLang="en-US" sz="4000"/>
              <a:t>Thank you</a:t>
            </a:r>
          </a:p>
        </p:txBody>
      </p:sp>
      <p:pic>
        <p:nvPicPr>
          <p:cNvPr id="28676" name="Picture 5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5600" y="6213475"/>
            <a:ext cx="31972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73004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2</a:t>
            </a:fld>
            <a:endParaRPr lang="en-ZA" dirty="0"/>
          </a:p>
        </p:txBody>
      </p:sp>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467544" y="1340768"/>
            <a:ext cx="8208912" cy="4824536"/>
          </a:xfrm>
        </p:spPr>
        <p:txBody>
          <a:bodyPr/>
          <a:lstStyle/>
          <a:p>
            <a:pPr marL="0" indent="0" algn="just">
              <a:spcBef>
                <a:spcPts val="0"/>
              </a:spcBef>
              <a:buClr>
                <a:schemeClr val="tx2">
                  <a:lumMod val="50000"/>
                </a:schemeClr>
              </a:buClr>
              <a:buNone/>
            </a:pPr>
            <a:r>
              <a:rPr lang="en-ZA" b="1" dirty="0"/>
              <a:t>Introduction	</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This document is intended to provide a general picture of the Adequacy of the National Electricity </a:t>
            </a:r>
            <a:r>
              <a:rPr lang="en-ZA"/>
              <a:t>Supply System </a:t>
            </a:r>
            <a:r>
              <a:rPr lang="en-ZA" dirty="0"/>
              <a:t>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b="1" dirty="0"/>
              <a:t>Disclaimer</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3</a:t>
            </a:fld>
            <a:endParaRPr lang="en-ZA" dirty="0"/>
          </a:p>
        </p:txBody>
      </p:sp>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1"/>
          </p:nvPr>
        </p:nvSpPr>
        <p:spPr>
          <a:xfrm>
            <a:off x="0" y="5085184"/>
            <a:ext cx="9144000" cy="1772816"/>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49 590 MW (Incl. non-comm. Kusile units).</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2" name="Picture 1">
            <a:extLst>
              <a:ext uri="{FF2B5EF4-FFF2-40B4-BE49-F238E27FC236}">
                <a16:creationId xmlns:a16="http://schemas.microsoft.com/office/drawing/2014/main" id="{6637BE2B-9B40-4118-A71E-20181BE27628}"/>
              </a:ext>
            </a:extLst>
          </p:cNvPr>
          <p:cNvPicPr>
            <a:picLocks noChangeAspect="1"/>
          </p:cNvPicPr>
          <p:nvPr/>
        </p:nvPicPr>
        <p:blipFill>
          <a:blip r:embed="rId2"/>
          <a:stretch>
            <a:fillRect/>
          </a:stretch>
        </p:blipFill>
        <p:spPr>
          <a:xfrm>
            <a:off x="238125" y="1172376"/>
            <a:ext cx="8667750" cy="3886200"/>
          </a:xfrm>
          <a:prstGeom prst="rect">
            <a:avLst/>
          </a:prstGeom>
        </p:spPr>
      </p:pic>
    </p:spTree>
    <p:extLst>
      <p:ext uri="{BB962C8B-B14F-4D97-AF65-F5344CB8AC3E}">
        <p14:creationId xmlns:p14="http://schemas.microsoft.com/office/powerpoint/2010/main" val="3969799540"/>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07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2" name="Picture 1">
            <a:extLst>
              <a:ext uri="{FF2B5EF4-FFF2-40B4-BE49-F238E27FC236}">
                <a16:creationId xmlns:a16="http://schemas.microsoft.com/office/drawing/2014/main" id="{EDE8414D-031E-4227-8966-8BE283BE18F0}"/>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53971396"/>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5</a:t>
            </a:fld>
            <a:endParaRPr lang="en-ZA" dirty="0"/>
          </a:p>
        </p:txBody>
      </p:sp>
      <p:sp>
        <p:nvSpPr>
          <p:cNvPr id="7" name="Rectangle 2"/>
          <p:cNvSpPr txBox="1">
            <a:spLocks noChangeArrowheads="1"/>
          </p:cNvSpPr>
          <p:nvPr/>
        </p:nvSpPr>
        <p:spPr bwMode="auto">
          <a:xfrm>
            <a:off x="539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2" name="Picture 1">
            <a:extLst>
              <a:ext uri="{FF2B5EF4-FFF2-40B4-BE49-F238E27FC236}">
                <a16:creationId xmlns:a16="http://schemas.microsoft.com/office/drawing/2014/main" id="{0CF30260-18A2-4C58-A5ED-3A1DA10965FA}"/>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6</a:t>
            </a:fld>
            <a:endParaRPr lang="en-ZA" dirty="0"/>
          </a:p>
        </p:txBody>
      </p:sp>
      <p:sp>
        <p:nvSpPr>
          <p:cNvPr id="7" name="Rectangle 2"/>
          <p:cNvSpPr txBox="1">
            <a:spLocks noChangeArrowheads="1"/>
          </p:cNvSpPr>
          <p:nvPr/>
        </p:nvSpPr>
        <p:spPr bwMode="auto">
          <a:xfrm>
            <a:off x="539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2" name="Picture 1">
            <a:extLst>
              <a:ext uri="{FF2B5EF4-FFF2-40B4-BE49-F238E27FC236}">
                <a16:creationId xmlns:a16="http://schemas.microsoft.com/office/drawing/2014/main" id="{E0A34DA0-CAD2-46BF-8E86-FDA718659659}"/>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7</a:t>
            </a:fld>
            <a:endParaRPr lang="en-ZA" dirty="0"/>
          </a:p>
        </p:txBody>
      </p:sp>
      <p:sp>
        <p:nvSpPr>
          <p:cNvPr id="7" name="Rectangle 2"/>
          <p:cNvSpPr txBox="1">
            <a:spLocks noChangeArrowheads="1"/>
          </p:cNvSpPr>
          <p:nvPr/>
        </p:nvSpPr>
        <p:spPr bwMode="auto">
          <a:xfrm>
            <a:off x="179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3" name="Picture 2">
            <a:extLst>
              <a:ext uri="{FF2B5EF4-FFF2-40B4-BE49-F238E27FC236}">
                <a16:creationId xmlns:a16="http://schemas.microsoft.com/office/drawing/2014/main" id="{686194DB-B40B-44A8-B865-90BA49FAFBB0}"/>
              </a:ext>
            </a:extLst>
          </p:cNvPr>
          <p:cNvPicPr>
            <a:picLocks noChangeAspect="1"/>
          </p:cNvPicPr>
          <p:nvPr/>
        </p:nvPicPr>
        <p:blipFill>
          <a:blip r:embed="rId3"/>
          <a:stretch>
            <a:fillRect/>
          </a:stretch>
        </p:blipFill>
        <p:spPr>
          <a:xfrm>
            <a:off x="0" y="980728"/>
            <a:ext cx="9144000" cy="5877271"/>
          </a:xfrm>
          <a:prstGeom prst="rect">
            <a:avLst/>
          </a:prstGeom>
        </p:spPr>
      </p:pic>
    </p:spTree>
    <p:extLst>
      <p:ext uri="{BB962C8B-B14F-4D97-AF65-F5344CB8AC3E}">
        <p14:creationId xmlns:p14="http://schemas.microsoft.com/office/powerpoint/2010/main" val="4143319131"/>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8</a:t>
            </a:fld>
            <a:endParaRPr lang="en-ZA" dirty="0"/>
          </a:p>
        </p:txBody>
      </p:sp>
      <p:sp>
        <p:nvSpPr>
          <p:cNvPr id="7" name="Rectangle 2"/>
          <p:cNvSpPr txBox="1">
            <a:spLocks noChangeArrowheads="1"/>
          </p:cNvSpPr>
          <p:nvPr/>
        </p:nvSpPr>
        <p:spPr bwMode="auto">
          <a:xfrm>
            <a:off x="683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3" name="Picture 2">
            <a:extLst>
              <a:ext uri="{FF2B5EF4-FFF2-40B4-BE49-F238E27FC236}">
                <a16:creationId xmlns:a16="http://schemas.microsoft.com/office/drawing/2014/main" id="{4DF93DC5-9612-47E7-AE68-3CF985A77789}"/>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730263608"/>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9</a:t>
            </a:fld>
            <a:endParaRPr lang="en-ZA" dirty="0"/>
          </a:p>
        </p:txBody>
      </p:sp>
      <p:sp>
        <p:nvSpPr>
          <p:cNvPr id="7" name="Rectangle 2"/>
          <p:cNvSpPr txBox="1">
            <a:spLocks noChangeArrowheads="1"/>
          </p:cNvSpPr>
          <p:nvPr/>
        </p:nvSpPr>
        <p:spPr bwMode="auto">
          <a:xfrm>
            <a:off x="827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3" name="Picture 2">
            <a:extLst>
              <a:ext uri="{FF2B5EF4-FFF2-40B4-BE49-F238E27FC236}">
                <a16:creationId xmlns:a16="http://schemas.microsoft.com/office/drawing/2014/main" id="{2A9B5DA1-C391-42BB-8083-B7AA01464978}"/>
              </a:ext>
            </a:extLst>
          </p:cNvPr>
          <p:cNvPicPr>
            <a:picLocks noChangeAspect="1"/>
          </p:cNvPicPr>
          <p:nvPr/>
        </p:nvPicPr>
        <p:blipFill>
          <a:blip r:embed="rId2"/>
          <a:stretch>
            <a:fillRect/>
          </a:stretch>
        </p:blipFill>
        <p:spPr>
          <a:xfrm>
            <a:off x="0" y="980728"/>
            <a:ext cx="9136144" cy="5877272"/>
          </a:xfrm>
          <a:prstGeom prst="rect">
            <a:avLst/>
          </a:prstGeom>
        </p:spPr>
      </p:pic>
    </p:spTree>
    <p:extLst>
      <p:ext uri="{BB962C8B-B14F-4D97-AF65-F5344CB8AC3E}">
        <p14:creationId xmlns:p14="http://schemas.microsoft.com/office/powerpoint/2010/main" val="2531892046"/>
      </p:ext>
    </p:extLst>
  </p:cSld>
  <p:clrMapOvr>
    <a:masterClrMapping/>
  </p:clrMapOvr>
  <p:transition spd="slow">
    <p:fade/>
  </p:transition>
</p:sld>
</file>

<file path=ppt/theme/theme1.xml><?xml version="1.0" encoding="utf-8"?>
<a:theme xmlns:a="http://schemas.openxmlformats.org/drawingml/2006/main" name="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LongProperties xmlns="http://schemas.microsoft.com/office/2006/metadata/longProperties"/>
</file>

<file path=customXml/item2.xml><?xml version="1.0" encoding="utf-8"?>
<p:properties xmlns:p="http://schemas.microsoft.com/office/2006/metadata/properties" xmlns:xsi="http://www.w3.org/2001/XMLSchema-instance" xmlns:pc="http://schemas.microsoft.com/office/infopath/2007/PartnerControls">
  <documentManagement>
    <Owner xmlns="2c7ddca0-f18f-4514-89ec-cfc256175ba5">
      <UserInfo>
        <DisplayName/>
        <AccountId>47</AccountId>
        <AccountType/>
      </UserInfo>
    </Owner>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69b1b3ef-f17b-48c7-a7c8-8ad8b283852f" ContentTypeId="0x0101000D8B3899A4805C44A2FA507CBAF83E58" PreviousValue="false"/>
</file>

<file path=customXml/item5.xml><?xml version="1.0" encoding="utf-8"?>
<ct:contentTypeSchema xmlns:ct="http://schemas.microsoft.com/office/2006/metadata/contentType" xmlns:ma="http://schemas.microsoft.com/office/2006/metadata/properties/metaAttributes" ct:_="" ma:_="" ma:contentTypeName="Khoro Minimum metadata" ma:contentTypeID="0x0101000D8B3899A4805C44A2FA507CBAF83E58007A63E5F34A1C904ABF73B4A044044531" ma:contentTypeVersion="3" ma:contentTypeDescription="" ma:contentTypeScope="" ma:versionID="17327965f7291ab7bae5024c4d883bde">
  <xsd:schema xmlns:xsd="http://www.w3.org/2001/XMLSchema" xmlns:xs="http://www.w3.org/2001/XMLSchema" xmlns:p="http://schemas.microsoft.com/office/2006/metadata/properties" xmlns:ns2="2c7ddca0-f18f-4514-89ec-cfc256175ba5" targetNamespace="http://schemas.microsoft.com/office/2006/metadata/properties" ma:root="true" ma:fieldsID="7a3511da6a4f6d92aec1b7a4f9927643" ns2:_="">
    <xsd:import namespace="2c7ddca0-f18f-4514-89ec-cfc256175ba5"/>
    <xsd:element name="properties">
      <xsd:complexType>
        <xsd:sequence>
          <xsd:element name="documentManagement">
            <xsd:complexType>
              <xsd:all>
                <xsd:element ref="ns2:Own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ca0-f18f-4514-89ec-cfc256175ba5" elementFormDefault="qualified">
    <xsd:import namespace="http://schemas.microsoft.com/office/2006/documentManagement/types"/>
    <xsd:import namespace="http://schemas.microsoft.com/office/infopath/2007/PartnerControls"/>
    <xsd:element name="Owner" ma:index="8"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F14D0AF-97AD-4236-8462-F2223B28AF6C}">
  <ds:schemaRefs>
    <ds:schemaRef ds:uri="http://schemas.microsoft.com/office/2006/metadata/longProperties"/>
  </ds:schemaRefs>
</ds:datastoreItem>
</file>

<file path=customXml/itemProps2.xml><?xml version="1.0" encoding="utf-8"?>
<ds:datastoreItem xmlns:ds="http://schemas.openxmlformats.org/officeDocument/2006/customXml" ds:itemID="{41113876-847D-462A-B1D9-9B2F65F2BA9D}">
  <ds:schemaRefs>
    <ds:schemaRef ds:uri="http://schemas.microsoft.com/office/2006/metadata/properties"/>
    <ds:schemaRef ds:uri="http://purl.org/dc/dcmitype/"/>
    <ds:schemaRef ds:uri="http://purl.org/dc/elements/1.1/"/>
    <ds:schemaRef ds:uri="http://schemas.microsoft.com/office/2006/documentManagement/types"/>
    <ds:schemaRef ds:uri="http://www.w3.org/XML/1998/namespace"/>
    <ds:schemaRef ds:uri="http://schemas.openxmlformats.org/package/2006/metadata/core-properties"/>
    <ds:schemaRef ds:uri="2c7ddca0-f18f-4514-89ec-cfc256175ba5"/>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FD4D3330-2D43-40E9-B729-32D67C15E1B7}">
  <ds:schemaRefs>
    <ds:schemaRef ds:uri="http://schemas.microsoft.com/sharepoint/v3/contenttype/forms"/>
  </ds:schemaRefs>
</ds:datastoreItem>
</file>

<file path=customXml/itemProps4.xml><?xml version="1.0" encoding="utf-8"?>
<ds:datastoreItem xmlns:ds="http://schemas.openxmlformats.org/officeDocument/2006/customXml" ds:itemID="{60433453-E674-4573-857E-D60C77CD09A3}">
  <ds:schemaRefs>
    <ds:schemaRef ds:uri="Microsoft.SharePoint.Taxonomy.ContentTypeSync"/>
  </ds:schemaRefs>
</ds:datastoreItem>
</file>

<file path=customXml/itemProps5.xml><?xml version="1.0" encoding="utf-8"?>
<ds:datastoreItem xmlns:ds="http://schemas.openxmlformats.org/officeDocument/2006/customXml" ds:itemID="{DDB9DE90-0863-4049-A983-7B8A30C6FC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ca0-f18f-4514-89ec-cfc256175b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16198</TotalTime>
  <Words>625</Words>
  <Application>Microsoft Office PowerPoint</Application>
  <PresentationFormat>On-screen Show (4:3)</PresentationFormat>
  <Paragraphs>54</Paragraphs>
  <Slides>13</Slides>
  <Notes>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Default Design</vt:lpstr>
      <vt:lpstr>Weekly System Status  2022 week 10  (07/03/2022 – 13/03/2022)  System Operator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Rudolph Binneman</dc:creator>
  <cp:lastModifiedBy>Rudolph Binneman</cp:lastModifiedBy>
  <cp:revision>1309</cp:revision>
  <dcterms:created xsi:type="dcterms:W3CDTF">2009-06-02T18:15:51Z</dcterms:created>
  <dcterms:modified xsi:type="dcterms:W3CDTF">2022-03-16T07:15:57Z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Owner">
    <vt:lpwstr>Vic Pretorius</vt:lpwstr>
  </property>
</Properties>
</file>