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44" autoAdjust="0"/>
    <p:restoredTop sz="96357" autoAdjust="0"/>
  </p:normalViewPr>
  <p:slideViewPr>
    <p:cSldViewPr snapToObjects="1">
      <p:cViewPr varScale="1">
        <p:scale>
          <a:sx n="122" d="100"/>
          <a:sy n="122" d="100"/>
        </p:scale>
        <p:origin x="1458" y="102"/>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a:t>Click to edit Master text styles</a:t>
            </a:r>
          </a:p>
          <a:p>
            <a:pPr lvl="1"/>
            <a:r>
              <a:rPr lang="en-ZA" noProof="0"/>
              <a:t>Second level</a:t>
            </a:r>
          </a:p>
          <a:p>
            <a:pPr lvl="2"/>
            <a:r>
              <a:rPr lang="en-ZA" noProof="0"/>
              <a:t>Third level</a:t>
            </a:r>
          </a:p>
          <a:p>
            <a:pPr lvl="3"/>
            <a:r>
              <a:rPr lang="en-ZA" noProof="0"/>
              <a:t>Fourth level</a:t>
            </a:r>
          </a:p>
          <a:p>
            <a:pPr lvl="4"/>
            <a:r>
              <a:rPr lang="en-ZA" noProof="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2005100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a:t>Click to edit Master text styles</a:t>
            </a:r>
          </a:p>
          <a:p>
            <a:pPr lvl="1"/>
            <a:r>
              <a:rPr lang="en-ZA" altLang="en-US"/>
              <a:t>Second level</a:t>
            </a:r>
          </a:p>
          <a:p>
            <a:pPr lvl="2"/>
            <a:r>
              <a:rPr lang="en-ZA" altLang="en-US"/>
              <a:t>Third level</a:t>
            </a:r>
          </a:p>
          <a:p>
            <a:pPr lvl="3"/>
            <a:r>
              <a:rPr lang="en-ZA" altLang="en-US"/>
              <a:t>Fourth level</a:t>
            </a:r>
          </a:p>
          <a:p>
            <a:pPr lvl="4"/>
            <a:r>
              <a:rPr lang="en-ZA" altLang="en-US"/>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a:solidFill>
                  <a:schemeClr val="accent1"/>
                </a:solidFill>
              </a:rPr>
              <a:t>Weekly System Status</a:t>
            </a:r>
            <a:br>
              <a:rPr lang="en-US" altLang="en-US" sz="3200" b="1" dirty="0">
                <a:solidFill>
                  <a:schemeClr val="accent1"/>
                </a:solidFill>
              </a:rPr>
            </a:br>
            <a:br>
              <a:rPr lang="en-US" altLang="en-US" sz="3200" b="1" dirty="0">
                <a:solidFill>
                  <a:schemeClr val="accent1"/>
                </a:solidFill>
              </a:rPr>
            </a:br>
            <a:r>
              <a:rPr lang="en-US" altLang="en-US" sz="3200" b="1" dirty="0">
                <a:solidFill>
                  <a:schemeClr val="accent1"/>
                </a:solidFill>
              </a:rPr>
              <a:t>2022 week 14 </a:t>
            </a:r>
            <a:br>
              <a:rPr lang="en-US" altLang="en-US" sz="3200" b="1" dirty="0">
                <a:solidFill>
                  <a:schemeClr val="accent1"/>
                </a:solidFill>
              </a:rPr>
            </a:br>
            <a:r>
              <a:rPr lang="en-US" altLang="en-US" sz="2000" b="1" dirty="0">
                <a:solidFill>
                  <a:schemeClr val="accent1"/>
                </a:solidFill>
              </a:rPr>
              <a:t>(04/04/2022 – 10/04/2022)</a:t>
            </a:r>
            <a:br>
              <a:rPr lang="en-US" altLang="en-US" sz="3200" b="1" dirty="0">
                <a:solidFill>
                  <a:schemeClr val="accent1"/>
                </a:solidFill>
              </a:rPr>
            </a:br>
            <a:br>
              <a:rPr lang="en-US" altLang="en-US" sz="3200" b="1" dirty="0">
                <a:solidFill>
                  <a:schemeClr val="accent1"/>
                </a:solidFill>
              </a:rPr>
            </a:br>
            <a:r>
              <a:rPr lang="en-US" altLang="en-US" b="1" u="sng" dirty="0">
                <a:solidFill>
                  <a:schemeClr val="accent1"/>
                </a:solidFill>
              </a:rPr>
              <a:t>System Operator</a:t>
            </a:r>
            <a:br>
              <a:rPr lang="en-US" altLang="en-US" b="1" u="sng" dirty="0">
                <a:solidFill>
                  <a:schemeClr val="accent1"/>
                </a:solidFill>
              </a:rPr>
            </a:br>
            <a:br>
              <a:rPr lang="en-US" altLang="en-US" sz="3200" dirty="0">
                <a:solidFill>
                  <a:schemeClr val="accent1"/>
                </a:solidFill>
              </a:rPr>
            </a:br>
            <a:br>
              <a:rPr lang="en-US" altLang="en-US" sz="1800" dirty="0">
                <a:solidFill>
                  <a:schemeClr val="accent1"/>
                </a:solidFill>
              </a:rPr>
            </a:br>
            <a:endParaRPr lang="en-US" altLang="en-US" sz="1800" b="1" dirty="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3318446C-17E8-45DA-8646-1B80276A84BD}"/>
              </a:ext>
            </a:extLst>
          </p:cNvPr>
          <p:cNvPicPr>
            <a:picLocks noChangeAspect="1"/>
          </p:cNvPicPr>
          <p:nvPr/>
        </p:nvPicPr>
        <p:blipFill>
          <a:blip r:embed="rId2"/>
          <a:stretch>
            <a:fillRect/>
          </a:stretch>
        </p:blipFill>
        <p:spPr>
          <a:xfrm>
            <a:off x="0" y="1916832"/>
            <a:ext cx="9144000" cy="2179013"/>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6012160" y="1052736"/>
            <a:ext cx="3131840" cy="4423944"/>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plan.</a:t>
            </a:r>
          </a:p>
          <a:p>
            <a:pPr algn="just">
              <a:spcBef>
                <a:spcPts val="0"/>
              </a:spcBef>
              <a:buClr>
                <a:schemeClr val="tx2">
                  <a:lumMod val="50000"/>
                </a:schemeClr>
              </a:buClr>
            </a:pPr>
            <a:r>
              <a:rPr lang="en-ZA" sz="1200" dirty="0"/>
              <a:t>The expected import at Apollo is included. Avon and </a:t>
            </a:r>
            <a:r>
              <a:rPr lang="en-ZA" sz="1200" dirty="0" err="1"/>
              <a:t>Dedisa</a:t>
            </a:r>
            <a:r>
              <a:rPr lang="en-ZA" sz="1200" dirty="0"/>
              <a:t> is also included.</a:t>
            </a:r>
          </a:p>
          <a:p>
            <a:pPr algn="just">
              <a:spcBef>
                <a:spcPts val="0"/>
              </a:spcBef>
              <a:buClr>
                <a:schemeClr val="tx2">
                  <a:lumMod val="50000"/>
                </a:schemeClr>
              </a:buClr>
            </a:pPr>
            <a:r>
              <a:rPr lang="en-ZA" sz="1200" dirty="0"/>
              <a:t>The forecast used is the latest operational weekly residual peak forecast, which excludes the expected renewable generation.</a:t>
            </a:r>
          </a:p>
          <a:p>
            <a:pPr algn="just">
              <a:spcBef>
                <a:spcPts val="0"/>
              </a:spcBef>
              <a:buClr>
                <a:schemeClr val="tx2">
                  <a:lumMod val="50000"/>
                </a:schemeClr>
              </a:buClr>
            </a:pPr>
            <a:r>
              <a:rPr lang="en-ZA" sz="1200" dirty="0"/>
              <a:t>Operating Reserve (OR) from Generation:  </a:t>
            </a:r>
            <a:r>
              <a:rPr lang="en-ZA" sz="1200" b="1" dirty="0"/>
              <a:t>2 200 MW</a:t>
            </a:r>
          </a:p>
          <a:p>
            <a:pPr algn="just">
              <a:spcBef>
                <a:spcPts val="0"/>
              </a:spcBef>
              <a:buClr>
                <a:schemeClr val="tx2">
                  <a:lumMod val="50000"/>
                </a:schemeClr>
              </a:buClr>
            </a:pPr>
            <a:r>
              <a:rPr lang="en-ZA" sz="1200" dirty="0"/>
              <a:t>Unplanned Outage Assumption (UA): </a:t>
            </a:r>
            <a:r>
              <a:rPr lang="en-ZA" sz="1200" b="1" dirty="0"/>
              <a:t>12 000 </a:t>
            </a:r>
            <a:r>
              <a:rPr lang="en-US" sz="1200" b="1" dirty="0"/>
              <a:t>MW (13 000 MW from Sep’ 22)</a:t>
            </a:r>
          </a:p>
          <a:p>
            <a:pPr algn="just">
              <a:spcBef>
                <a:spcPts val="0"/>
              </a:spcBef>
              <a:buClr>
                <a:schemeClr val="tx2">
                  <a:lumMod val="50000"/>
                </a:schemeClr>
              </a:buClr>
            </a:pPr>
            <a:r>
              <a:rPr lang="en-ZA" sz="1200" dirty="0"/>
              <a:t>Reserves: OR + UA = </a:t>
            </a:r>
            <a:r>
              <a:rPr lang="en-ZA" sz="1200" b="1" dirty="0"/>
              <a:t>14 200 MW</a:t>
            </a:r>
          </a:p>
          <a:p>
            <a:pPr algn="just">
              <a:spcBef>
                <a:spcPts val="0"/>
              </a:spcBef>
              <a:buClr>
                <a:schemeClr val="tx2">
                  <a:lumMod val="50000"/>
                </a:schemeClr>
              </a:buClr>
            </a:pPr>
            <a:r>
              <a:rPr lang="en-ZA" sz="1200" dirty="0"/>
              <a:t>Eskom Installed Capacity: </a:t>
            </a:r>
            <a:r>
              <a:rPr lang="en-ZA" sz="1200" b="1" dirty="0"/>
              <a:t>48 507 MW </a:t>
            </a:r>
            <a:r>
              <a:rPr lang="en-ZA" sz="1200" dirty="0"/>
              <a:t>(Incl. non-comm. Kusile units)</a:t>
            </a:r>
          </a:p>
          <a:p>
            <a:pPr algn="just">
              <a:spcBef>
                <a:spcPts val="0"/>
              </a:spcBef>
              <a:buClr>
                <a:schemeClr val="tx2">
                  <a:lumMod val="50000"/>
                </a:schemeClr>
              </a:buClr>
            </a:pPr>
            <a:r>
              <a:rPr lang="en-ZA" sz="1200" dirty="0"/>
              <a:t>Installed Dispatchable Capacity: </a:t>
            </a:r>
            <a:r>
              <a:rPr lang="en-ZA" sz="1200" b="1" dirty="0"/>
              <a:t>49 512 MW </a:t>
            </a:r>
            <a:r>
              <a:rPr lang="en-ZA" sz="1200" dirty="0"/>
              <a:t>(Incl. Avon and Dedisa)</a:t>
            </a:r>
          </a:p>
          <a:p>
            <a:pPr algn="just">
              <a:spcBef>
                <a:spcPts val="0"/>
              </a:spcBef>
              <a:buClr>
                <a:schemeClr val="tx2">
                  <a:lumMod val="50000"/>
                </a:schemeClr>
              </a:buClr>
            </a:pPr>
            <a:r>
              <a:rPr lang="en-US" sz="1200" dirty="0"/>
              <a:t>Medupi Unit 4 capacity of 720MW has been removed from the capacity planning models by including it in the committed PCLF (although it is UCLF).</a:t>
            </a:r>
          </a:p>
          <a:p>
            <a:pPr marL="0" indent="0" algn="just">
              <a:spcBef>
                <a:spcPts val="0"/>
              </a:spcBef>
              <a:buClr>
                <a:schemeClr val="tx2">
                  <a:lumMod val="50000"/>
                </a:schemeClr>
              </a:buClr>
              <a:buNone/>
            </a:pPr>
            <a:r>
              <a:rPr lang="en-ZA" sz="1200" dirty="0"/>
              <a:t>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2282" y="5883580"/>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A570D7B9-759A-47F3-9FB5-0A9A94EAC532}"/>
              </a:ext>
            </a:extLst>
          </p:cNvPr>
          <p:cNvPicPr>
            <a:picLocks noChangeAspect="1"/>
          </p:cNvPicPr>
          <p:nvPr/>
        </p:nvPicPr>
        <p:blipFill>
          <a:blip r:embed="rId3"/>
          <a:stretch>
            <a:fillRect/>
          </a:stretch>
        </p:blipFill>
        <p:spPr>
          <a:xfrm>
            <a:off x="0" y="980728"/>
            <a:ext cx="5868144" cy="5877272"/>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460847" y="670154"/>
            <a:ext cx="3275856" cy="611887"/>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2" name="Picture 1">
            <a:extLst>
              <a:ext uri="{FF2B5EF4-FFF2-40B4-BE49-F238E27FC236}">
                <a16:creationId xmlns:a16="http://schemas.microsoft.com/office/drawing/2014/main" id="{AEE75848-DDF1-4759-9D4D-600302762EC7}"/>
              </a:ext>
            </a:extLst>
          </p:cNvPr>
          <p:cNvPicPr>
            <a:picLocks noChangeAspect="1"/>
          </p:cNvPicPr>
          <p:nvPr/>
        </p:nvPicPr>
        <p:blipFill>
          <a:blip r:embed="rId2"/>
          <a:stretch>
            <a:fillRect/>
          </a:stretch>
        </p:blipFill>
        <p:spPr>
          <a:xfrm>
            <a:off x="4591430" y="40693"/>
            <a:ext cx="2552700" cy="876300"/>
          </a:xfrm>
          <a:prstGeom prst="rect">
            <a:avLst/>
          </a:prstGeom>
          <a:solidFill>
            <a:schemeClr val="bg1"/>
          </a:solidFill>
        </p:spPr>
      </p:pic>
      <p:pic>
        <p:nvPicPr>
          <p:cNvPr id="3" name="Picture 2">
            <a:extLst>
              <a:ext uri="{FF2B5EF4-FFF2-40B4-BE49-F238E27FC236}">
                <a16:creationId xmlns:a16="http://schemas.microsoft.com/office/drawing/2014/main" id="{43D35E6D-E532-4863-9D8E-03003455A9BD}"/>
              </a:ext>
            </a:extLst>
          </p:cNvPr>
          <p:cNvPicPr>
            <a:picLocks noChangeAspect="1"/>
          </p:cNvPicPr>
          <p:nvPr/>
        </p:nvPicPr>
        <p:blipFill>
          <a:blip r:embed="rId3"/>
          <a:stretch>
            <a:fillRect/>
          </a:stretch>
        </p:blipFill>
        <p:spPr>
          <a:xfrm>
            <a:off x="-2" y="976097"/>
            <a:ext cx="5408247" cy="2837811"/>
          </a:xfrm>
          <a:prstGeom prst="rect">
            <a:avLst/>
          </a:prstGeom>
        </p:spPr>
      </p:pic>
      <p:pic>
        <p:nvPicPr>
          <p:cNvPr id="4" name="Picture 3">
            <a:extLst>
              <a:ext uri="{FF2B5EF4-FFF2-40B4-BE49-F238E27FC236}">
                <a16:creationId xmlns:a16="http://schemas.microsoft.com/office/drawing/2014/main" id="{429DC86C-7EE7-4E26-9DAA-5B4335B9CC5C}"/>
              </a:ext>
            </a:extLst>
          </p:cNvPr>
          <p:cNvPicPr>
            <a:picLocks noChangeAspect="1"/>
          </p:cNvPicPr>
          <p:nvPr/>
        </p:nvPicPr>
        <p:blipFill>
          <a:blip r:embed="rId4"/>
          <a:stretch>
            <a:fillRect/>
          </a:stretch>
        </p:blipFill>
        <p:spPr>
          <a:xfrm>
            <a:off x="5465063" y="976097"/>
            <a:ext cx="3700714" cy="2837811"/>
          </a:xfrm>
          <a:prstGeom prst="rect">
            <a:avLst/>
          </a:prstGeom>
        </p:spPr>
      </p:pic>
      <p:pic>
        <p:nvPicPr>
          <p:cNvPr id="11" name="Picture 10">
            <a:extLst>
              <a:ext uri="{FF2B5EF4-FFF2-40B4-BE49-F238E27FC236}">
                <a16:creationId xmlns:a16="http://schemas.microsoft.com/office/drawing/2014/main" id="{9B2538BD-8A27-4521-A32E-F7776108869C}"/>
              </a:ext>
            </a:extLst>
          </p:cNvPr>
          <p:cNvPicPr>
            <a:picLocks noChangeAspect="1"/>
          </p:cNvPicPr>
          <p:nvPr/>
        </p:nvPicPr>
        <p:blipFill>
          <a:blip r:embed="rId5"/>
          <a:stretch>
            <a:fillRect/>
          </a:stretch>
        </p:blipFill>
        <p:spPr>
          <a:xfrm>
            <a:off x="5129" y="3868375"/>
            <a:ext cx="5403116" cy="3006208"/>
          </a:xfrm>
          <a:prstGeom prst="rect">
            <a:avLst/>
          </a:prstGeom>
        </p:spPr>
      </p:pic>
      <p:pic>
        <p:nvPicPr>
          <p:cNvPr id="12" name="Picture 11">
            <a:extLst>
              <a:ext uri="{FF2B5EF4-FFF2-40B4-BE49-F238E27FC236}">
                <a16:creationId xmlns:a16="http://schemas.microsoft.com/office/drawing/2014/main" id="{491DC582-0149-40C8-8B6C-2AA49B618116}"/>
              </a:ext>
            </a:extLst>
          </p:cNvPr>
          <p:cNvPicPr>
            <a:picLocks noChangeAspect="1"/>
          </p:cNvPicPr>
          <p:nvPr/>
        </p:nvPicPr>
        <p:blipFill>
          <a:blip r:embed="rId6"/>
          <a:stretch>
            <a:fillRect/>
          </a:stretch>
        </p:blipFill>
        <p:spPr>
          <a:xfrm>
            <a:off x="5465063" y="3868374"/>
            <a:ext cx="3673808" cy="3025079"/>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System </a:t>
            </a:r>
            <a:r>
              <a:rPr lang="en-ZA" dirty="0"/>
              <a:t>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49 512 MW (Incl. non-comm. Kusile units).</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2" name="Picture 1">
            <a:extLst>
              <a:ext uri="{FF2B5EF4-FFF2-40B4-BE49-F238E27FC236}">
                <a16:creationId xmlns:a16="http://schemas.microsoft.com/office/drawing/2014/main" id="{408A249D-8358-4B4C-B655-FBE4DEDF6793}"/>
              </a:ext>
            </a:extLst>
          </p:cNvPr>
          <p:cNvPicPr>
            <a:picLocks noChangeAspect="1"/>
          </p:cNvPicPr>
          <p:nvPr/>
        </p:nvPicPr>
        <p:blipFill>
          <a:blip r:embed="rId2"/>
          <a:stretch>
            <a:fillRect/>
          </a:stretch>
        </p:blipFill>
        <p:spPr>
          <a:xfrm>
            <a:off x="234254" y="1124744"/>
            <a:ext cx="8667750"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A5AD583E-4A80-4B04-A0B7-047E0909C34B}"/>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D7E42853-A77B-483F-8893-A444B7BAD901}"/>
              </a:ext>
            </a:extLst>
          </p:cNvPr>
          <p:cNvPicPr>
            <a:picLocks noChangeAspect="1"/>
          </p:cNvPicPr>
          <p:nvPr/>
        </p:nvPicPr>
        <p:blipFill>
          <a:blip r:embed="rId2"/>
          <a:stretch>
            <a:fillRect/>
          </a:stretch>
        </p:blipFill>
        <p:spPr>
          <a:xfrm>
            <a:off x="0" y="980728"/>
            <a:ext cx="9144000" cy="5848064"/>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59C94B75-CEC6-437B-A567-2011B1B36C20}"/>
              </a:ext>
            </a:extLst>
          </p:cNvPr>
          <p:cNvPicPr>
            <a:picLocks noChangeAspect="1"/>
          </p:cNvPicPr>
          <p:nvPr/>
        </p:nvPicPr>
        <p:blipFill>
          <a:blip r:embed="rId2"/>
          <a:stretch>
            <a:fillRect/>
          </a:stretch>
        </p:blipFill>
        <p:spPr>
          <a:xfrm>
            <a:off x="17905"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30852EE9-0059-4038-91BB-1995DDEDC31D}"/>
              </a:ext>
            </a:extLst>
          </p:cNvPr>
          <p:cNvPicPr>
            <a:picLocks noChangeAspect="1"/>
          </p:cNvPicPr>
          <p:nvPr/>
        </p:nvPicPr>
        <p:blipFill>
          <a:blip r:embed="rId3"/>
          <a:stretch>
            <a:fillRect/>
          </a:stretch>
        </p:blipFill>
        <p:spPr>
          <a:xfrm>
            <a:off x="0" y="980728"/>
            <a:ext cx="9144000" cy="5859687"/>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76673EE0-B1F5-4FF7-B0CC-E7EDDF11393C}"/>
              </a:ext>
            </a:extLst>
          </p:cNvPr>
          <p:cNvPicPr>
            <a:picLocks noChangeAspect="1"/>
          </p:cNvPicPr>
          <p:nvPr/>
        </p:nvPicPr>
        <p:blipFill>
          <a:blip r:embed="rId2"/>
          <a:stretch>
            <a:fillRect/>
          </a:stretch>
        </p:blipFill>
        <p:spPr>
          <a:xfrm>
            <a:off x="43206" y="980728"/>
            <a:ext cx="9057588" cy="5877272"/>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9E581007-6F3F-4F35-A3BF-14A92CEC0665}"/>
              </a:ext>
            </a:extLst>
          </p:cNvPr>
          <p:cNvPicPr>
            <a:picLocks noChangeAspect="1"/>
          </p:cNvPicPr>
          <p:nvPr/>
        </p:nvPicPr>
        <p:blipFill>
          <a:blip r:embed="rId2"/>
          <a:stretch>
            <a:fillRect/>
          </a:stretch>
        </p:blipFill>
        <p:spPr>
          <a:xfrm>
            <a:off x="3928" y="980728"/>
            <a:ext cx="9136144" cy="5877272"/>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69b1b3ef-f17b-48c7-a7c8-8ad8b283852f" ContentTypeId="0x0101000D8B3899A4805C44A2FA507CBAF83E58" PreviousValue="false"/>
</file>

<file path=customXml/item5.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14D0AF-97AD-4236-8462-F2223B28AF6C}">
  <ds:schemaRefs>
    <ds:schemaRef ds:uri="http://schemas.microsoft.com/office/2006/metadata/longProperties"/>
  </ds:schemaRefs>
</ds:datastoreItem>
</file>

<file path=customXml/itemProps2.xml><?xml version="1.0" encoding="utf-8"?>
<ds:datastoreItem xmlns:ds="http://schemas.openxmlformats.org/officeDocument/2006/customXml" ds:itemID="{41113876-847D-462A-B1D9-9B2F65F2BA9D}">
  <ds:schemaRefs>
    <ds:schemaRef ds:uri="http://schemas.microsoft.com/office/2006/metadata/propertie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2c7ddca0-f18f-4514-89ec-cfc256175ba5"/>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FD4D3330-2D43-40E9-B729-32D67C15E1B7}">
  <ds:schemaRefs>
    <ds:schemaRef ds:uri="http://schemas.microsoft.com/sharepoint/v3/contenttype/forms"/>
  </ds:schemaRefs>
</ds:datastoreItem>
</file>

<file path=customXml/itemProps4.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5.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16235</TotalTime>
  <Words>621</Words>
  <Application>Microsoft Office PowerPoint</Application>
  <PresentationFormat>On-screen Show (4:3)</PresentationFormat>
  <Paragraphs>49</Paragraphs>
  <Slides>13</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2022 week 14  (04/04/2022 – 10/04/2022)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Hendri Bower</cp:lastModifiedBy>
  <cp:revision>1316</cp:revision>
  <dcterms:created xsi:type="dcterms:W3CDTF">2009-06-02T18:15:51Z</dcterms:created>
  <dcterms:modified xsi:type="dcterms:W3CDTF">2022-04-13T12:22:37Z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