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83549" autoAdjust="0"/>
  </p:normalViewPr>
  <p:slideViewPr>
    <p:cSldViewPr snapToObjects="1">
      <p:cViewPr varScale="1">
        <p:scale>
          <a:sx n="95" d="100"/>
          <a:sy n="95" d="100"/>
        </p:scale>
        <p:origin x="2238" y="84"/>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35 </a:t>
            </a:r>
            <a:br>
              <a:rPr lang="en-US" altLang="en-US" sz="3200" b="1" dirty="0">
                <a:solidFill>
                  <a:schemeClr val="accent1"/>
                </a:solidFill>
              </a:rPr>
            </a:br>
            <a:r>
              <a:rPr lang="en-US" altLang="en-US" sz="2000" b="1" dirty="0">
                <a:solidFill>
                  <a:schemeClr val="accent1"/>
                </a:solidFill>
              </a:rPr>
              <a:t>(29/08/2022 – 04/09/2022)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17974235-36BF-480E-B55E-93394352AECD}"/>
              </a:ext>
            </a:extLst>
          </p:cNvPr>
          <p:cNvPicPr>
            <a:picLocks noChangeAspect="1"/>
          </p:cNvPicPr>
          <p:nvPr/>
        </p:nvPicPr>
        <p:blipFill>
          <a:blip r:embed="rId2"/>
          <a:stretch>
            <a:fillRect/>
          </a:stretch>
        </p:blipFill>
        <p:spPr>
          <a:xfrm>
            <a:off x="-1" y="980728"/>
            <a:ext cx="9144000" cy="1800200"/>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13 000 </a:t>
            </a:r>
            <a:r>
              <a:rPr lang="en-US" sz="1200" b="1" dirty="0"/>
              <a:t>MW </a:t>
            </a:r>
          </a:p>
          <a:p>
            <a:pPr algn="just">
              <a:spcBef>
                <a:spcPts val="0"/>
              </a:spcBef>
              <a:buClr>
                <a:schemeClr val="tx2">
                  <a:lumMod val="50000"/>
                </a:schemeClr>
              </a:buClr>
            </a:pPr>
            <a:r>
              <a:rPr lang="en-ZA" sz="1200" dirty="0"/>
              <a:t>Reserves: OR + UA = </a:t>
            </a:r>
            <a:r>
              <a:rPr lang="en-ZA" sz="1200" b="1" dirty="0"/>
              <a:t>15 200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0802FC4D-4476-4BCC-B773-D8AE09700D28}"/>
              </a:ext>
            </a:extLst>
          </p:cNvPr>
          <p:cNvPicPr>
            <a:picLocks noChangeAspect="1"/>
          </p:cNvPicPr>
          <p:nvPr/>
        </p:nvPicPr>
        <p:blipFill>
          <a:blip r:embed="rId3"/>
          <a:stretch>
            <a:fillRect/>
          </a:stretch>
        </p:blipFill>
        <p:spPr>
          <a:xfrm>
            <a:off x="0" y="980728"/>
            <a:ext cx="579613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9360010C-F843-4ABA-944E-952C469637F6}"/>
              </a:ext>
            </a:extLst>
          </p:cNvPr>
          <p:cNvPicPr>
            <a:picLocks noChangeAspect="1"/>
          </p:cNvPicPr>
          <p:nvPr/>
        </p:nvPicPr>
        <p:blipFill>
          <a:blip r:embed="rId2"/>
          <a:stretch>
            <a:fillRect/>
          </a:stretch>
        </p:blipFill>
        <p:spPr>
          <a:xfrm>
            <a:off x="4499992" y="61913"/>
            <a:ext cx="2552700" cy="876300"/>
          </a:xfrm>
          <a:prstGeom prst="rect">
            <a:avLst/>
          </a:prstGeom>
          <a:solidFill>
            <a:schemeClr val="bg1"/>
          </a:solidFill>
        </p:spPr>
      </p:pic>
      <p:pic>
        <p:nvPicPr>
          <p:cNvPr id="4" name="Picture 3">
            <a:extLst>
              <a:ext uri="{FF2B5EF4-FFF2-40B4-BE49-F238E27FC236}">
                <a16:creationId xmlns:a16="http://schemas.microsoft.com/office/drawing/2014/main" id="{8003108C-250F-45CE-9F7C-56A255E68F58}"/>
              </a:ext>
            </a:extLst>
          </p:cNvPr>
          <p:cNvPicPr>
            <a:picLocks noChangeAspect="1"/>
          </p:cNvPicPr>
          <p:nvPr/>
        </p:nvPicPr>
        <p:blipFill>
          <a:blip r:embed="rId3"/>
          <a:stretch>
            <a:fillRect/>
          </a:stretch>
        </p:blipFill>
        <p:spPr>
          <a:xfrm>
            <a:off x="0" y="972418"/>
            <a:ext cx="5407298" cy="2791081"/>
          </a:xfrm>
          <a:prstGeom prst="rect">
            <a:avLst/>
          </a:prstGeom>
        </p:spPr>
      </p:pic>
      <p:pic>
        <p:nvPicPr>
          <p:cNvPr id="6" name="Picture 5">
            <a:extLst>
              <a:ext uri="{FF2B5EF4-FFF2-40B4-BE49-F238E27FC236}">
                <a16:creationId xmlns:a16="http://schemas.microsoft.com/office/drawing/2014/main" id="{7FB76B50-01E4-4680-A6C3-CC9DEE381AB2}"/>
              </a:ext>
            </a:extLst>
          </p:cNvPr>
          <p:cNvPicPr>
            <a:picLocks noChangeAspect="1"/>
          </p:cNvPicPr>
          <p:nvPr/>
        </p:nvPicPr>
        <p:blipFill>
          <a:blip r:embed="rId4"/>
          <a:stretch>
            <a:fillRect/>
          </a:stretch>
        </p:blipFill>
        <p:spPr>
          <a:xfrm>
            <a:off x="0" y="3868274"/>
            <a:ext cx="5407298" cy="2989726"/>
          </a:xfrm>
          <a:prstGeom prst="rect">
            <a:avLst/>
          </a:prstGeom>
        </p:spPr>
      </p:pic>
      <p:pic>
        <p:nvPicPr>
          <p:cNvPr id="9" name="Picture 8">
            <a:extLst>
              <a:ext uri="{FF2B5EF4-FFF2-40B4-BE49-F238E27FC236}">
                <a16:creationId xmlns:a16="http://schemas.microsoft.com/office/drawing/2014/main" id="{9FE38FED-F06C-4BA1-81E2-1BD270F7423C}"/>
              </a:ext>
            </a:extLst>
          </p:cNvPr>
          <p:cNvPicPr>
            <a:picLocks noChangeAspect="1"/>
          </p:cNvPicPr>
          <p:nvPr/>
        </p:nvPicPr>
        <p:blipFill>
          <a:blip r:embed="rId5"/>
          <a:stretch>
            <a:fillRect/>
          </a:stretch>
        </p:blipFill>
        <p:spPr>
          <a:xfrm>
            <a:off x="5465064" y="972418"/>
            <a:ext cx="3692124" cy="2785694"/>
          </a:xfrm>
          <a:prstGeom prst="rect">
            <a:avLst/>
          </a:prstGeom>
        </p:spPr>
      </p:pic>
      <p:pic>
        <p:nvPicPr>
          <p:cNvPr id="11" name="Picture 10">
            <a:extLst>
              <a:ext uri="{FF2B5EF4-FFF2-40B4-BE49-F238E27FC236}">
                <a16:creationId xmlns:a16="http://schemas.microsoft.com/office/drawing/2014/main" id="{D977C264-92C6-4BAA-96DC-28364B032E13}"/>
              </a:ext>
            </a:extLst>
          </p:cNvPr>
          <p:cNvPicPr>
            <a:picLocks noChangeAspect="1"/>
          </p:cNvPicPr>
          <p:nvPr/>
        </p:nvPicPr>
        <p:blipFill>
          <a:blip r:embed="rId6"/>
          <a:stretch>
            <a:fillRect/>
          </a:stretch>
        </p:blipFill>
        <p:spPr>
          <a:xfrm>
            <a:off x="5465064" y="3868274"/>
            <a:ext cx="3692124" cy="298972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A4038CBD-8159-485C-8F09-0EBE91EA120B}"/>
              </a:ext>
            </a:extLst>
          </p:cNvPr>
          <p:cNvPicPr>
            <a:picLocks noChangeAspect="1"/>
          </p:cNvPicPr>
          <p:nvPr/>
        </p:nvPicPr>
        <p:blipFill>
          <a:blip r:embed="rId2"/>
          <a:stretch>
            <a:fillRect/>
          </a:stretch>
        </p:blipFill>
        <p:spPr>
          <a:xfrm>
            <a:off x="238125"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75E32977-D7B4-4CAA-9C8A-C8368B9921FE}"/>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31FFCC44-8860-43F6-ABF7-C6684BDE6212}"/>
              </a:ext>
            </a:extLst>
          </p:cNvPr>
          <p:cNvPicPr>
            <a:picLocks noChangeAspect="1"/>
          </p:cNvPicPr>
          <p:nvPr/>
        </p:nvPicPr>
        <p:blipFill>
          <a:blip r:embed="rId2"/>
          <a:stretch>
            <a:fillRect/>
          </a:stretch>
        </p:blipFill>
        <p:spPr>
          <a:xfrm>
            <a:off x="8359"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031501A6-473C-4450-9EBF-AF707376C02F}"/>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730201F9-23B4-4E66-B9BE-AF690B5CDAFA}"/>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F697D83B-7C1F-49D5-9F2B-02F17958623E}"/>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58DB3CFB-76A6-410D-B8C3-DB2717FF9D2E}"/>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16369</TotalTime>
  <Words>612</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35  (29/08/2022 – 04/09/2022)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1352</cp:revision>
  <dcterms:created xsi:type="dcterms:W3CDTF">2009-06-02T18:15:51Z</dcterms:created>
  <dcterms:modified xsi:type="dcterms:W3CDTF">2022-09-07T06:05:40Z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