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38 </a:t>
            </a:r>
            <a:br>
              <a:rPr lang="en-US" altLang="en-US" sz="3200" b="1" dirty="0">
                <a:solidFill>
                  <a:schemeClr val="accent1"/>
                </a:solidFill>
              </a:rPr>
            </a:br>
            <a:r>
              <a:rPr lang="en-US" altLang="en-US" sz="2000" b="1" dirty="0">
                <a:solidFill>
                  <a:schemeClr val="accent1"/>
                </a:solidFill>
              </a:rPr>
              <a:t>(19/09/2022 – 25/09/2022)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70FA9B7D-C0FF-45C2-B4A7-516083470981}"/>
              </a:ext>
            </a:extLst>
          </p:cNvPr>
          <p:cNvPicPr>
            <a:picLocks noChangeAspect="1"/>
          </p:cNvPicPr>
          <p:nvPr/>
        </p:nvPicPr>
        <p:blipFill>
          <a:blip r:embed="rId2"/>
          <a:stretch>
            <a:fillRect/>
          </a:stretch>
        </p:blipFill>
        <p:spPr>
          <a:xfrm>
            <a:off x="0" y="980728"/>
            <a:ext cx="9144000" cy="187220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13 000 </a:t>
            </a:r>
            <a:r>
              <a:rPr lang="en-US" sz="1200" b="1" dirty="0"/>
              <a:t>MW </a:t>
            </a:r>
          </a:p>
          <a:p>
            <a:pPr algn="just">
              <a:spcBef>
                <a:spcPts val="0"/>
              </a:spcBef>
              <a:buClr>
                <a:schemeClr val="tx2">
                  <a:lumMod val="50000"/>
                </a:schemeClr>
              </a:buClr>
            </a:pPr>
            <a:r>
              <a:rPr lang="en-ZA" sz="1200" dirty="0"/>
              <a:t>Reserves: OR + UA = </a:t>
            </a:r>
            <a:r>
              <a:rPr lang="en-ZA" sz="1200" b="1" dirty="0"/>
              <a:t>15 200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9C219C0C-852D-48DC-BB5B-F2A6270C6994}"/>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9360010C-F843-4ABA-944E-952C469637F6}"/>
              </a:ext>
            </a:extLst>
          </p:cNvPr>
          <p:cNvPicPr>
            <a:picLocks noChangeAspect="1"/>
          </p:cNvPicPr>
          <p:nvPr/>
        </p:nvPicPr>
        <p:blipFill>
          <a:blip r:embed="rId2"/>
          <a:stretch>
            <a:fillRect/>
          </a:stretch>
        </p:blipFill>
        <p:spPr>
          <a:xfrm>
            <a:off x="4499992" y="61913"/>
            <a:ext cx="2552700" cy="876300"/>
          </a:xfrm>
          <a:prstGeom prst="rect">
            <a:avLst/>
          </a:prstGeom>
          <a:solidFill>
            <a:schemeClr val="bg1"/>
          </a:solidFill>
        </p:spPr>
      </p:pic>
      <p:pic>
        <p:nvPicPr>
          <p:cNvPr id="9" name="Picture 8">
            <a:extLst>
              <a:ext uri="{FF2B5EF4-FFF2-40B4-BE49-F238E27FC236}">
                <a16:creationId xmlns:a16="http://schemas.microsoft.com/office/drawing/2014/main" id="{9FE38FED-F06C-4BA1-81E2-1BD270F7423C}"/>
              </a:ext>
            </a:extLst>
          </p:cNvPr>
          <p:cNvPicPr>
            <a:picLocks noChangeAspect="1"/>
          </p:cNvPicPr>
          <p:nvPr/>
        </p:nvPicPr>
        <p:blipFill>
          <a:blip r:embed="rId3"/>
          <a:stretch>
            <a:fillRect/>
          </a:stretch>
        </p:blipFill>
        <p:spPr>
          <a:xfrm>
            <a:off x="5465064" y="972418"/>
            <a:ext cx="3692124" cy="2785694"/>
          </a:xfrm>
          <a:prstGeom prst="rect">
            <a:avLst/>
          </a:prstGeom>
        </p:spPr>
      </p:pic>
      <p:pic>
        <p:nvPicPr>
          <p:cNvPr id="5" name="Picture 4">
            <a:extLst>
              <a:ext uri="{FF2B5EF4-FFF2-40B4-BE49-F238E27FC236}">
                <a16:creationId xmlns:a16="http://schemas.microsoft.com/office/drawing/2014/main" id="{5CAB93E3-8890-4F4E-B223-D3386ABE9009}"/>
              </a:ext>
            </a:extLst>
          </p:cNvPr>
          <p:cNvPicPr>
            <a:picLocks noChangeAspect="1"/>
          </p:cNvPicPr>
          <p:nvPr/>
        </p:nvPicPr>
        <p:blipFill>
          <a:blip r:embed="rId4"/>
          <a:stretch>
            <a:fillRect/>
          </a:stretch>
        </p:blipFill>
        <p:spPr>
          <a:xfrm>
            <a:off x="5478252" y="3868274"/>
            <a:ext cx="3678936" cy="2989726"/>
          </a:xfrm>
          <a:prstGeom prst="rect">
            <a:avLst/>
          </a:prstGeom>
        </p:spPr>
      </p:pic>
      <p:pic>
        <p:nvPicPr>
          <p:cNvPr id="2" name="Picture 1">
            <a:extLst>
              <a:ext uri="{FF2B5EF4-FFF2-40B4-BE49-F238E27FC236}">
                <a16:creationId xmlns:a16="http://schemas.microsoft.com/office/drawing/2014/main" id="{44713AE3-FEC4-41A1-9B22-428F5FD18156}"/>
              </a:ext>
            </a:extLst>
          </p:cNvPr>
          <p:cNvPicPr>
            <a:picLocks noChangeAspect="1"/>
          </p:cNvPicPr>
          <p:nvPr/>
        </p:nvPicPr>
        <p:blipFill>
          <a:blip r:embed="rId5"/>
          <a:stretch>
            <a:fillRect/>
          </a:stretch>
        </p:blipFill>
        <p:spPr>
          <a:xfrm>
            <a:off x="0" y="972418"/>
            <a:ext cx="5407298" cy="2785694"/>
          </a:xfrm>
          <a:prstGeom prst="rect">
            <a:avLst/>
          </a:prstGeom>
        </p:spPr>
      </p:pic>
      <p:pic>
        <p:nvPicPr>
          <p:cNvPr id="3" name="Picture 2">
            <a:extLst>
              <a:ext uri="{FF2B5EF4-FFF2-40B4-BE49-F238E27FC236}">
                <a16:creationId xmlns:a16="http://schemas.microsoft.com/office/drawing/2014/main" id="{F55DFCB0-7992-44BE-8EC3-0630CC26CBEA}"/>
              </a:ext>
            </a:extLst>
          </p:cNvPr>
          <p:cNvPicPr>
            <a:picLocks noChangeAspect="1"/>
          </p:cNvPicPr>
          <p:nvPr/>
        </p:nvPicPr>
        <p:blipFill>
          <a:blip r:embed="rId6"/>
          <a:stretch>
            <a:fillRect/>
          </a:stretch>
        </p:blipFill>
        <p:spPr>
          <a:xfrm>
            <a:off x="0" y="3868274"/>
            <a:ext cx="5407298" cy="2989726"/>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0E361B1E-02AF-4836-B5B5-4F740299E7C3}"/>
              </a:ext>
            </a:extLst>
          </p:cNvPr>
          <p:cNvPicPr>
            <a:picLocks noChangeAspect="1"/>
          </p:cNvPicPr>
          <p:nvPr/>
        </p:nvPicPr>
        <p:blipFill>
          <a:blip r:embed="rId2"/>
          <a:stretch>
            <a:fillRect/>
          </a:stretch>
        </p:blipFill>
        <p:spPr>
          <a:xfrm>
            <a:off x="233838"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A06B135D-7832-4E05-8C75-222AC13CF805}"/>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2B63F003-08A0-42B2-A6E2-390111B0E397}"/>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8C4E1283-73F3-439D-AB2E-F6B4DA9712BF}"/>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B2873E18-EFAF-411C-B969-1E3C0D07F7DB}"/>
              </a:ext>
            </a:extLst>
          </p:cNvPr>
          <p:cNvPicPr>
            <a:picLocks noChangeAspect="1"/>
          </p:cNvPicPr>
          <p:nvPr/>
        </p:nvPicPr>
        <p:blipFill>
          <a:blip r:embed="rId3"/>
          <a:stretch>
            <a:fillRect/>
          </a:stretch>
        </p:blipFill>
        <p:spPr>
          <a:xfrm>
            <a:off x="1433"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4537B893-E20E-40E8-A5B5-236526AEDE49}"/>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4F9C2A1E-27D7-4BCB-B028-1DFEAC3EADC2}"/>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16390</TotalTime>
  <Words>613</Words>
  <Application>Microsoft Office PowerPoint</Application>
  <PresentationFormat>On-screen Show (4:3)</PresentationFormat>
  <Paragraphs>50</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38  (19/09/2022 – 25/09/2022)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1357</cp:revision>
  <dcterms:created xsi:type="dcterms:W3CDTF">2009-06-02T18:15:51Z</dcterms:created>
  <dcterms:modified xsi:type="dcterms:W3CDTF">2022-09-28T08:48:31Z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