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6357" autoAdjust="0"/>
  </p:normalViewPr>
  <p:slideViewPr>
    <p:cSldViewPr snapToObjects="1">
      <p:cViewPr varScale="1">
        <p:scale>
          <a:sx n="114" d="100"/>
          <a:sy n="114" d="100"/>
        </p:scale>
        <p:origin x="94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41 </a:t>
            </a:r>
            <a:br>
              <a:rPr lang="en-US" altLang="en-US" sz="3200" b="1" dirty="0">
                <a:solidFill>
                  <a:schemeClr val="accent1"/>
                </a:solidFill>
              </a:rPr>
            </a:br>
            <a:r>
              <a:rPr lang="en-US" altLang="en-US" sz="2000" b="1" dirty="0">
                <a:solidFill>
                  <a:schemeClr val="accent1"/>
                </a:solidFill>
              </a:rPr>
              <a:t>(10/10/2022 – 16/10/2022)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7584A132-B828-462C-8365-43286FE5F31D}"/>
              </a:ext>
            </a:extLst>
          </p:cNvPr>
          <p:cNvPicPr>
            <a:picLocks noChangeAspect="1"/>
          </p:cNvPicPr>
          <p:nvPr/>
        </p:nvPicPr>
        <p:blipFill>
          <a:blip r:embed="rId2"/>
          <a:stretch>
            <a:fillRect/>
          </a:stretch>
        </p:blipFill>
        <p:spPr>
          <a:xfrm>
            <a:off x="-1" y="980728"/>
            <a:ext cx="9144000" cy="1872208"/>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13 000 </a:t>
            </a:r>
            <a:r>
              <a:rPr lang="en-US" sz="1200" b="1" dirty="0"/>
              <a:t>MW </a:t>
            </a:r>
          </a:p>
          <a:p>
            <a:pPr algn="just">
              <a:spcBef>
                <a:spcPts val="0"/>
              </a:spcBef>
              <a:buClr>
                <a:schemeClr val="tx2">
                  <a:lumMod val="50000"/>
                </a:schemeClr>
              </a:buClr>
            </a:pPr>
            <a:r>
              <a:rPr lang="en-ZA" sz="1200" dirty="0"/>
              <a:t>Reserves: OR + UA = </a:t>
            </a:r>
            <a:r>
              <a:rPr lang="en-ZA" sz="1200" b="1" dirty="0"/>
              <a:t>15 200 MW</a:t>
            </a:r>
          </a:p>
          <a:p>
            <a:pPr algn="just">
              <a:spcBef>
                <a:spcPts val="0"/>
              </a:spcBef>
              <a:buClr>
                <a:schemeClr val="tx2">
                  <a:lumMod val="50000"/>
                </a:schemeClr>
              </a:buClr>
            </a:pPr>
            <a:r>
              <a:rPr lang="en-ZA" sz="1200" dirty="0"/>
              <a:t>Eskom Installed Capacity: </a:t>
            </a:r>
            <a:r>
              <a:rPr lang="en-ZA" sz="1200" b="1" dirty="0"/>
              <a:t>49 020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50 025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AF9F205D-AAFF-4BB6-AB5C-D42A00BED83E}"/>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5" name="Picture 4">
            <a:extLst>
              <a:ext uri="{FF2B5EF4-FFF2-40B4-BE49-F238E27FC236}">
                <a16:creationId xmlns:a16="http://schemas.microsoft.com/office/drawing/2014/main" id="{5CAB93E3-8890-4F4E-B223-D3386ABE9009}"/>
              </a:ext>
            </a:extLst>
          </p:cNvPr>
          <p:cNvPicPr>
            <a:picLocks noChangeAspect="1"/>
          </p:cNvPicPr>
          <p:nvPr/>
        </p:nvPicPr>
        <p:blipFill>
          <a:blip r:embed="rId2"/>
          <a:stretch>
            <a:fillRect/>
          </a:stretch>
        </p:blipFill>
        <p:spPr>
          <a:xfrm>
            <a:off x="5478252" y="3868274"/>
            <a:ext cx="3678936" cy="2989726"/>
          </a:xfrm>
          <a:prstGeom prst="rect">
            <a:avLst/>
          </a:prstGeom>
        </p:spPr>
      </p:pic>
      <p:pic>
        <p:nvPicPr>
          <p:cNvPr id="4" name="Picture 3">
            <a:extLst>
              <a:ext uri="{FF2B5EF4-FFF2-40B4-BE49-F238E27FC236}">
                <a16:creationId xmlns:a16="http://schemas.microsoft.com/office/drawing/2014/main" id="{74F2C603-0165-4061-BDCE-5F103196C50C}"/>
              </a:ext>
            </a:extLst>
          </p:cNvPr>
          <p:cNvPicPr>
            <a:picLocks noChangeAspect="1"/>
          </p:cNvPicPr>
          <p:nvPr/>
        </p:nvPicPr>
        <p:blipFill>
          <a:blip r:embed="rId3"/>
          <a:stretch>
            <a:fillRect/>
          </a:stretch>
        </p:blipFill>
        <p:spPr>
          <a:xfrm>
            <a:off x="0" y="972419"/>
            <a:ext cx="5407298" cy="2785694"/>
          </a:xfrm>
          <a:prstGeom prst="rect">
            <a:avLst/>
          </a:prstGeom>
        </p:spPr>
      </p:pic>
      <p:pic>
        <p:nvPicPr>
          <p:cNvPr id="6" name="Picture 5">
            <a:extLst>
              <a:ext uri="{FF2B5EF4-FFF2-40B4-BE49-F238E27FC236}">
                <a16:creationId xmlns:a16="http://schemas.microsoft.com/office/drawing/2014/main" id="{97B01DC0-1308-4FFE-B9D3-A86B3F1C1DB4}"/>
              </a:ext>
            </a:extLst>
          </p:cNvPr>
          <p:cNvPicPr>
            <a:picLocks noChangeAspect="1"/>
          </p:cNvPicPr>
          <p:nvPr/>
        </p:nvPicPr>
        <p:blipFill>
          <a:blip r:embed="rId4"/>
          <a:stretch>
            <a:fillRect/>
          </a:stretch>
        </p:blipFill>
        <p:spPr>
          <a:xfrm>
            <a:off x="0" y="3873849"/>
            <a:ext cx="5407298" cy="2984151"/>
          </a:xfrm>
          <a:prstGeom prst="rect">
            <a:avLst/>
          </a:prstGeom>
        </p:spPr>
      </p:pic>
      <p:pic>
        <p:nvPicPr>
          <p:cNvPr id="10" name="Picture 9">
            <a:extLst>
              <a:ext uri="{FF2B5EF4-FFF2-40B4-BE49-F238E27FC236}">
                <a16:creationId xmlns:a16="http://schemas.microsoft.com/office/drawing/2014/main" id="{A11E5C67-B8A7-4092-B7BB-CF9D029447C2}"/>
              </a:ext>
            </a:extLst>
          </p:cNvPr>
          <p:cNvPicPr>
            <a:picLocks noChangeAspect="1"/>
          </p:cNvPicPr>
          <p:nvPr/>
        </p:nvPicPr>
        <p:blipFill>
          <a:blip r:embed="rId5"/>
          <a:stretch>
            <a:fillRect/>
          </a:stretch>
        </p:blipFill>
        <p:spPr>
          <a:xfrm>
            <a:off x="5478252" y="972420"/>
            <a:ext cx="3678936" cy="2785694"/>
          </a:xfrm>
          <a:prstGeom prst="rect">
            <a:avLst/>
          </a:prstGeom>
        </p:spPr>
      </p:pic>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6"/>
          <a:stretch>
            <a:fillRect/>
          </a:stretch>
        </p:blipFill>
        <p:spPr>
          <a:xfrm>
            <a:off x="4499992" y="38251"/>
            <a:ext cx="2552700" cy="876300"/>
          </a:xfrm>
          <a:prstGeom prst="rect">
            <a:avLst/>
          </a:prstGeom>
          <a:solidFill>
            <a:schemeClr val="bg1"/>
          </a:solidFill>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50 025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3D51A590-CF13-4852-AAD9-719AEDBBAC9B}"/>
              </a:ext>
            </a:extLst>
          </p:cNvPr>
          <p:cNvPicPr>
            <a:picLocks noChangeAspect="1"/>
          </p:cNvPicPr>
          <p:nvPr/>
        </p:nvPicPr>
        <p:blipFill>
          <a:blip r:embed="rId2"/>
          <a:stretch>
            <a:fillRect/>
          </a:stretch>
        </p:blipFill>
        <p:spPr>
          <a:xfrm>
            <a:off x="238125" y="119898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42643318-8177-4B0E-80CD-61D4BEBA1C3F}"/>
              </a:ext>
            </a:extLst>
          </p:cNvPr>
          <p:cNvPicPr>
            <a:picLocks noChangeAspect="1"/>
          </p:cNvPicPr>
          <p:nvPr/>
        </p:nvPicPr>
        <p:blipFill>
          <a:blip r:embed="rId3"/>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D129B627-2CAB-45FF-908D-0EE87D6172C3}"/>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0202669D-EA44-4A50-AE6D-4C81215DD9CA}"/>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6CC41B55-2089-46EE-AB2F-E9A234552BDD}"/>
              </a:ext>
            </a:extLst>
          </p:cNvPr>
          <p:cNvPicPr>
            <a:picLocks noChangeAspect="1"/>
          </p:cNvPicPr>
          <p:nvPr/>
        </p:nvPicPr>
        <p:blipFill>
          <a:blip r:embed="rId3"/>
          <a:stretch>
            <a:fillRect/>
          </a:stretch>
        </p:blipFill>
        <p:spPr>
          <a:xfrm>
            <a:off x="415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BE281B9E-BE8A-4063-BAE5-48309412EE6E}"/>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AF40F27F-202B-4665-9109-CC980C324669}"/>
              </a:ext>
            </a:extLst>
          </p:cNvPr>
          <p:cNvPicPr>
            <a:picLocks noChangeAspect="1"/>
          </p:cNvPicPr>
          <p:nvPr/>
        </p:nvPicPr>
        <p:blipFill>
          <a:blip r:embed="rId2"/>
          <a:stretch>
            <a:fillRect/>
          </a:stretch>
        </p:blipFill>
        <p:spPr>
          <a:xfrm>
            <a:off x="7856"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F14D0AF-97AD-4236-8462-F2223B28AF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16459</TotalTime>
  <Words>613</Words>
  <Application>Microsoft Office PowerPoint</Application>
  <PresentationFormat>On-screen Show (4:3)</PresentationFormat>
  <Paragraphs>50</Paragraphs>
  <Slides>13</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41  (10/10/2022 – 16/10/2022)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1364</cp:revision>
  <dcterms:created xsi:type="dcterms:W3CDTF">2009-06-02T18:15:51Z</dcterms:created>
  <dcterms:modified xsi:type="dcterms:W3CDTF">2022-10-19T07:47:38Z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