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43 </a:t>
            </a:r>
            <a:br>
              <a:rPr lang="en-US" altLang="en-US" sz="3200" b="1" dirty="0">
                <a:solidFill>
                  <a:schemeClr val="accent1"/>
                </a:solidFill>
              </a:rPr>
            </a:br>
            <a:r>
              <a:rPr lang="en-US" altLang="en-US" sz="2000" b="1" dirty="0">
                <a:solidFill>
                  <a:schemeClr val="accent1"/>
                </a:solidFill>
              </a:rPr>
              <a:t>(24/10/2022 – 30/10/2022)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7A556918-9196-455D-BED4-01412BE0F841}"/>
              </a:ext>
            </a:extLst>
          </p:cNvPr>
          <p:cNvPicPr>
            <a:picLocks noChangeAspect="1"/>
          </p:cNvPicPr>
          <p:nvPr/>
        </p:nvPicPr>
        <p:blipFill>
          <a:blip r:embed="rId2"/>
          <a:stretch>
            <a:fillRect/>
          </a:stretch>
        </p:blipFill>
        <p:spPr>
          <a:xfrm>
            <a:off x="0" y="98072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48 186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49 191 MW </a:t>
            </a:r>
            <a:r>
              <a:rPr lang="en-ZA" sz="1200" dirty="0"/>
              <a:t>(Incl. Avon and Dedisa)</a:t>
            </a:r>
          </a:p>
          <a:p>
            <a:pPr algn="just">
              <a:spcBef>
                <a:spcPts val="0"/>
              </a:spcBef>
              <a:buClr>
                <a:schemeClr val="tx2">
                  <a:lumMod val="50000"/>
                </a:schemeClr>
              </a:buClr>
            </a:pPr>
            <a:r>
              <a:rPr lang="en-US" sz="1200" dirty="0"/>
              <a:t>Komati Power Station units and Medupi Unit 4 capacity of 720MW has been removed from the capacity planning models.</a:t>
            </a: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9B0A048-1FA8-4527-93B8-AE97ABE340B2}"/>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2"/>
          <a:stretch>
            <a:fillRect/>
          </a:stretch>
        </p:blipFill>
        <p:spPr>
          <a:xfrm>
            <a:off x="5478252" y="3868274"/>
            <a:ext cx="3678936" cy="2989726"/>
          </a:xfrm>
          <a:prstGeom prst="rect">
            <a:avLst/>
          </a:prstGeom>
        </p:spPr>
      </p:pic>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3"/>
          <a:stretch>
            <a:fillRect/>
          </a:stretch>
        </p:blipFill>
        <p:spPr>
          <a:xfrm>
            <a:off x="4499992" y="38251"/>
            <a:ext cx="2552700" cy="876300"/>
          </a:xfrm>
          <a:prstGeom prst="rect">
            <a:avLst/>
          </a:prstGeom>
          <a:solidFill>
            <a:schemeClr val="bg1"/>
          </a:solidFill>
        </p:spPr>
      </p:pic>
      <p:pic>
        <p:nvPicPr>
          <p:cNvPr id="9" name="Picture 8">
            <a:extLst>
              <a:ext uri="{FF2B5EF4-FFF2-40B4-BE49-F238E27FC236}">
                <a16:creationId xmlns:a16="http://schemas.microsoft.com/office/drawing/2014/main" id="{B896C799-C575-4E7F-82C0-649ACBE11A50}"/>
              </a:ext>
            </a:extLst>
          </p:cNvPr>
          <p:cNvPicPr>
            <a:picLocks noChangeAspect="1"/>
          </p:cNvPicPr>
          <p:nvPr/>
        </p:nvPicPr>
        <p:blipFill>
          <a:blip r:embed="rId4"/>
          <a:stretch>
            <a:fillRect/>
          </a:stretch>
        </p:blipFill>
        <p:spPr>
          <a:xfrm>
            <a:off x="5485270" y="972421"/>
            <a:ext cx="3658730" cy="2785693"/>
          </a:xfrm>
          <a:prstGeom prst="rect">
            <a:avLst/>
          </a:prstGeom>
        </p:spPr>
      </p:pic>
      <p:pic>
        <p:nvPicPr>
          <p:cNvPr id="4" name="Picture 3">
            <a:extLst>
              <a:ext uri="{FF2B5EF4-FFF2-40B4-BE49-F238E27FC236}">
                <a16:creationId xmlns:a16="http://schemas.microsoft.com/office/drawing/2014/main" id="{47E96854-A0AF-4802-A85C-5C54E1E0FB31}"/>
              </a:ext>
            </a:extLst>
          </p:cNvPr>
          <p:cNvPicPr>
            <a:picLocks noChangeAspect="1"/>
          </p:cNvPicPr>
          <p:nvPr/>
        </p:nvPicPr>
        <p:blipFill>
          <a:blip r:embed="rId5"/>
          <a:stretch>
            <a:fillRect/>
          </a:stretch>
        </p:blipFill>
        <p:spPr>
          <a:xfrm>
            <a:off x="527" y="972421"/>
            <a:ext cx="5406771" cy="2785693"/>
          </a:xfrm>
          <a:prstGeom prst="rect">
            <a:avLst/>
          </a:prstGeom>
        </p:spPr>
      </p:pic>
      <p:pic>
        <p:nvPicPr>
          <p:cNvPr id="6" name="Picture 5">
            <a:extLst>
              <a:ext uri="{FF2B5EF4-FFF2-40B4-BE49-F238E27FC236}">
                <a16:creationId xmlns:a16="http://schemas.microsoft.com/office/drawing/2014/main" id="{B47F6C68-A7B6-48AD-A882-F3517C91DA29}"/>
              </a:ext>
            </a:extLst>
          </p:cNvPr>
          <p:cNvPicPr>
            <a:picLocks noChangeAspect="1"/>
          </p:cNvPicPr>
          <p:nvPr/>
        </p:nvPicPr>
        <p:blipFill>
          <a:blip r:embed="rId6"/>
          <a:stretch>
            <a:fillRect/>
          </a:stretch>
        </p:blipFill>
        <p:spPr>
          <a:xfrm>
            <a:off x="0" y="3866209"/>
            <a:ext cx="5406771" cy="299179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52A69BD-C648-4C3F-9764-15632B1E180B}"/>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24760A0D-E558-4AAD-9FE7-50BEBC7CBA27}"/>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5" name="Picture 4">
            <a:extLst>
              <a:ext uri="{FF2B5EF4-FFF2-40B4-BE49-F238E27FC236}">
                <a16:creationId xmlns:a16="http://schemas.microsoft.com/office/drawing/2014/main" id="{8A833AB1-EB1D-4AF0-A88C-21548827B0E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17FA100-64A6-4604-A055-EBB631D9FAC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28B9B0A4-EE40-4BE3-8430-9258E061D254}"/>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20D66D3F-97E9-4B28-A2A4-BB8A1A5FD49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3E09725-5449-4F95-8239-3E0BB17BA4E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16471</TotalTime>
  <Words>606</Words>
  <Application>Microsoft Office PowerPoint</Application>
  <PresentationFormat>On-screen Show (4:3)</PresentationFormat>
  <Paragraphs>49</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43  (24/10/2022 – 30/10/2022)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1366</cp:revision>
  <dcterms:created xsi:type="dcterms:W3CDTF">2009-06-02T18:15:51Z</dcterms:created>
  <dcterms:modified xsi:type="dcterms:W3CDTF">2022-11-02T08:21:06Z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