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autoAdjust="0"/>
    <p:restoredTop sz="96357" autoAdjust="0"/>
  </p:normalViewPr>
  <p:slideViewPr>
    <p:cSldViewPr snapToObjects="1">
      <p:cViewPr varScale="1">
        <p:scale>
          <a:sx n="110" d="100"/>
          <a:sy n="110" d="100"/>
        </p:scale>
        <p:origin x="1062" y="96"/>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2005100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2022 week 47 </a:t>
            </a:r>
            <a:br>
              <a:rPr lang="en-US" altLang="en-US" sz="3200" b="1" dirty="0">
                <a:solidFill>
                  <a:schemeClr val="accent1"/>
                </a:solidFill>
              </a:rPr>
            </a:br>
            <a:r>
              <a:rPr lang="en-US" altLang="en-US" sz="2000" b="1" dirty="0">
                <a:solidFill>
                  <a:schemeClr val="accent1"/>
                </a:solidFill>
              </a:rPr>
              <a:t>(21/11/2022 – 27/11/2022)</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0D6D8739-4400-4698-B289-F7BE84904A66}"/>
              </a:ext>
            </a:extLst>
          </p:cNvPr>
          <p:cNvPicPr>
            <a:picLocks noChangeAspect="1"/>
          </p:cNvPicPr>
          <p:nvPr/>
        </p:nvPicPr>
        <p:blipFill>
          <a:blip r:embed="rId2"/>
          <a:stretch>
            <a:fillRect/>
          </a:stretch>
        </p:blipFill>
        <p:spPr>
          <a:xfrm>
            <a:off x="0" y="1052736"/>
            <a:ext cx="9144000" cy="2232248"/>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5868144" y="1052736"/>
            <a:ext cx="3275856" cy="4680520"/>
          </a:xfrm>
        </p:spPr>
        <p:txBody>
          <a:bodyPr/>
          <a:lstStyle/>
          <a:p>
            <a:pPr algn="just">
              <a:spcBef>
                <a:spcPts val="0"/>
              </a:spcBef>
              <a:buClr>
                <a:schemeClr val="tx2">
                  <a:lumMod val="50000"/>
                </a:schemeClr>
              </a:buClr>
            </a:pPr>
            <a:r>
              <a:rPr lang="en-ZA" sz="14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400" dirty="0"/>
              <a:t>The expected import at Apollo is included. Avon and </a:t>
            </a:r>
            <a:r>
              <a:rPr lang="en-ZA" sz="1400" dirty="0" err="1"/>
              <a:t>Dedisa</a:t>
            </a:r>
            <a:r>
              <a:rPr lang="en-ZA" sz="1400" dirty="0"/>
              <a:t> is also included.</a:t>
            </a:r>
          </a:p>
          <a:p>
            <a:pPr algn="just">
              <a:spcBef>
                <a:spcPts val="0"/>
              </a:spcBef>
              <a:buClr>
                <a:schemeClr val="tx2">
                  <a:lumMod val="50000"/>
                </a:schemeClr>
              </a:buClr>
            </a:pPr>
            <a:r>
              <a:rPr lang="en-ZA" sz="1400" dirty="0"/>
              <a:t>The forecast used is the latest operational weekly residual peak forecast, which excludes the expected renewable generation.</a:t>
            </a:r>
          </a:p>
          <a:p>
            <a:pPr algn="just">
              <a:spcBef>
                <a:spcPts val="0"/>
              </a:spcBef>
              <a:buClr>
                <a:schemeClr val="tx2">
                  <a:lumMod val="50000"/>
                </a:schemeClr>
              </a:buClr>
            </a:pPr>
            <a:r>
              <a:rPr lang="en-ZA" sz="1400" dirty="0"/>
              <a:t>Operating Reserve (OR) from Generation:  </a:t>
            </a:r>
            <a:r>
              <a:rPr lang="en-ZA" sz="1400" b="1" dirty="0"/>
              <a:t>2 200 MW</a:t>
            </a:r>
          </a:p>
          <a:p>
            <a:pPr algn="just">
              <a:spcBef>
                <a:spcPts val="0"/>
              </a:spcBef>
              <a:buClr>
                <a:schemeClr val="tx2">
                  <a:lumMod val="50000"/>
                </a:schemeClr>
              </a:buClr>
            </a:pPr>
            <a:r>
              <a:rPr lang="en-ZA" sz="1400" dirty="0"/>
              <a:t>Unplanned Outage Assumption (UA): </a:t>
            </a:r>
            <a:r>
              <a:rPr lang="en-ZA" sz="1400" b="1" dirty="0"/>
              <a:t>13 000 </a:t>
            </a:r>
            <a:r>
              <a:rPr lang="en-US" sz="1400" b="1" dirty="0"/>
              <a:t>MW </a:t>
            </a:r>
          </a:p>
          <a:p>
            <a:pPr algn="just">
              <a:spcBef>
                <a:spcPts val="0"/>
              </a:spcBef>
              <a:buClr>
                <a:schemeClr val="tx2">
                  <a:lumMod val="50000"/>
                </a:schemeClr>
              </a:buClr>
            </a:pPr>
            <a:r>
              <a:rPr lang="en-ZA" sz="1400" dirty="0"/>
              <a:t>Reserves: OR + UA = </a:t>
            </a:r>
            <a:r>
              <a:rPr lang="en-ZA" sz="1400" b="1" dirty="0"/>
              <a:t>15 200 MW</a:t>
            </a:r>
          </a:p>
          <a:p>
            <a:pPr algn="just">
              <a:spcBef>
                <a:spcPts val="0"/>
              </a:spcBef>
              <a:buClr>
                <a:schemeClr val="tx2">
                  <a:lumMod val="50000"/>
                </a:schemeClr>
              </a:buClr>
            </a:pPr>
            <a:r>
              <a:rPr lang="en-ZA" sz="1400" dirty="0"/>
              <a:t>Eskom Installed Capacity: </a:t>
            </a:r>
            <a:r>
              <a:rPr lang="en-ZA" sz="1400" b="1" dirty="0"/>
              <a:t>48 186 MW</a:t>
            </a:r>
            <a:endParaRPr lang="en-ZA" sz="1400" dirty="0"/>
          </a:p>
          <a:p>
            <a:pPr algn="just">
              <a:spcBef>
                <a:spcPts val="0"/>
              </a:spcBef>
              <a:buClr>
                <a:schemeClr val="tx2">
                  <a:lumMod val="50000"/>
                </a:schemeClr>
              </a:buClr>
            </a:pPr>
            <a:r>
              <a:rPr lang="en-ZA" sz="1400" dirty="0"/>
              <a:t>Installed Dispatchable Capacity:   </a:t>
            </a:r>
            <a:r>
              <a:rPr lang="en-ZA" sz="1400" b="1" dirty="0"/>
              <a:t>49 191 MW </a:t>
            </a:r>
            <a:r>
              <a:rPr lang="en-ZA" sz="1400" dirty="0"/>
              <a:t>(Incl. Avon and </a:t>
            </a:r>
            <a:r>
              <a:rPr lang="en-ZA" sz="1400" dirty="0" err="1"/>
              <a:t>Dedisa</a:t>
            </a:r>
            <a:r>
              <a:rPr lang="en-ZA" sz="1400" dirty="0"/>
              <a:t>)</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282" y="5883580"/>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2899DE56-348D-409B-8BE1-AF9CC3442486}"/>
              </a:ext>
            </a:extLst>
          </p:cNvPr>
          <p:cNvPicPr>
            <a:picLocks noChangeAspect="1"/>
          </p:cNvPicPr>
          <p:nvPr/>
        </p:nvPicPr>
        <p:blipFill>
          <a:blip r:embed="rId3"/>
          <a:stretch>
            <a:fillRect/>
          </a:stretch>
        </p:blipFill>
        <p:spPr>
          <a:xfrm>
            <a:off x="-15335" y="980728"/>
            <a:ext cx="5883479"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460847" y="670154"/>
            <a:ext cx="3275856" cy="611887"/>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1" name="Picture 10">
            <a:extLst>
              <a:ext uri="{FF2B5EF4-FFF2-40B4-BE49-F238E27FC236}">
                <a16:creationId xmlns:a16="http://schemas.microsoft.com/office/drawing/2014/main" id="{48E634B3-6D41-466D-BBDF-344CBBE1ACAB}"/>
              </a:ext>
            </a:extLst>
          </p:cNvPr>
          <p:cNvPicPr>
            <a:picLocks noChangeAspect="1"/>
          </p:cNvPicPr>
          <p:nvPr/>
        </p:nvPicPr>
        <p:blipFill>
          <a:blip r:embed="rId2"/>
          <a:stretch>
            <a:fillRect/>
          </a:stretch>
        </p:blipFill>
        <p:spPr>
          <a:xfrm>
            <a:off x="4499992" y="38251"/>
            <a:ext cx="2552700" cy="876300"/>
          </a:xfrm>
          <a:prstGeom prst="rect">
            <a:avLst/>
          </a:prstGeom>
          <a:solidFill>
            <a:schemeClr val="bg1"/>
          </a:solidFill>
        </p:spPr>
      </p:pic>
      <p:pic>
        <p:nvPicPr>
          <p:cNvPr id="3" name="Picture 2">
            <a:extLst>
              <a:ext uri="{FF2B5EF4-FFF2-40B4-BE49-F238E27FC236}">
                <a16:creationId xmlns:a16="http://schemas.microsoft.com/office/drawing/2014/main" id="{2AB74981-300C-42AE-8BD7-CD93092EF054}"/>
              </a:ext>
            </a:extLst>
          </p:cNvPr>
          <p:cNvPicPr>
            <a:picLocks noChangeAspect="1"/>
          </p:cNvPicPr>
          <p:nvPr/>
        </p:nvPicPr>
        <p:blipFill>
          <a:blip r:embed="rId3"/>
          <a:stretch>
            <a:fillRect/>
          </a:stretch>
        </p:blipFill>
        <p:spPr>
          <a:xfrm>
            <a:off x="5454572" y="976209"/>
            <a:ext cx="3703101" cy="2785693"/>
          </a:xfrm>
          <a:prstGeom prst="rect">
            <a:avLst/>
          </a:prstGeom>
        </p:spPr>
      </p:pic>
      <p:pic>
        <p:nvPicPr>
          <p:cNvPr id="12" name="Picture 11">
            <a:extLst>
              <a:ext uri="{FF2B5EF4-FFF2-40B4-BE49-F238E27FC236}">
                <a16:creationId xmlns:a16="http://schemas.microsoft.com/office/drawing/2014/main" id="{0F5A31A9-9193-4E4B-9D4E-8A9CCCF68563}"/>
              </a:ext>
            </a:extLst>
          </p:cNvPr>
          <p:cNvPicPr>
            <a:picLocks noChangeAspect="1"/>
          </p:cNvPicPr>
          <p:nvPr/>
        </p:nvPicPr>
        <p:blipFill>
          <a:blip r:embed="rId4"/>
          <a:stretch>
            <a:fillRect/>
          </a:stretch>
        </p:blipFill>
        <p:spPr>
          <a:xfrm>
            <a:off x="5454572" y="3868272"/>
            <a:ext cx="3703102" cy="3003887"/>
          </a:xfrm>
          <a:prstGeom prst="rect">
            <a:avLst/>
          </a:prstGeom>
        </p:spPr>
      </p:pic>
      <p:pic>
        <p:nvPicPr>
          <p:cNvPr id="4" name="Picture 3">
            <a:extLst>
              <a:ext uri="{FF2B5EF4-FFF2-40B4-BE49-F238E27FC236}">
                <a16:creationId xmlns:a16="http://schemas.microsoft.com/office/drawing/2014/main" id="{46F2D0D3-25A9-457A-8B6A-FBA781C6E736}"/>
              </a:ext>
            </a:extLst>
          </p:cNvPr>
          <p:cNvPicPr>
            <a:picLocks noChangeAspect="1"/>
          </p:cNvPicPr>
          <p:nvPr/>
        </p:nvPicPr>
        <p:blipFill>
          <a:blip r:embed="rId5"/>
          <a:stretch>
            <a:fillRect/>
          </a:stretch>
        </p:blipFill>
        <p:spPr>
          <a:xfrm>
            <a:off x="0" y="961875"/>
            <a:ext cx="5403712" cy="2800027"/>
          </a:xfrm>
          <a:prstGeom prst="rect">
            <a:avLst/>
          </a:prstGeom>
        </p:spPr>
      </p:pic>
      <p:pic>
        <p:nvPicPr>
          <p:cNvPr id="5" name="Picture 4">
            <a:extLst>
              <a:ext uri="{FF2B5EF4-FFF2-40B4-BE49-F238E27FC236}">
                <a16:creationId xmlns:a16="http://schemas.microsoft.com/office/drawing/2014/main" id="{40580269-798D-418F-B6D0-C3929DAD5501}"/>
              </a:ext>
            </a:extLst>
          </p:cNvPr>
          <p:cNvPicPr>
            <a:picLocks noChangeAspect="1"/>
          </p:cNvPicPr>
          <p:nvPr/>
        </p:nvPicPr>
        <p:blipFill>
          <a:blip r:embed="rId6"/>
          <a:stretch>
            <a:fillRect/>
          </a:stretch>
        </p:blipFill>
        <p:spPr>
          <a:xfrm>
            <a:off x="0" y="3863107"/>
            <a:ext cx="5403712" cy="2994894"/>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229200"/>
            <a:ext cx="9144000" cy="1628800"/>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122A3D5B-E2DF-49DD-B86B-CA86780480D0}"/>
              </a:ext>
            </a:extLst>
          </p:cNvPr>
          <p:cNvPicPr>
            <a:picLocks noChangeAspect="1"/>
          </p:cNvPicPr>
          <p:nvPr/>
        </p:nvPicPr>
        <p:blipFill>
          <a:blip r:embed="rId2"/>
          <a:stretch>
            <a:fillRect/>
          </a:stretch>
        </p:blipFill>
        <p:spPr>
          <a:xfrm>
            <a:off x="323528" y="1109571"/>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F2024560-E613-4CC2-B6D3-52170625B841}"/>
              </a:ext>
            </a:extLst>
          </p:cNvPr>
          <p:cNvPicPr>
            <a:picLocks noChangeAspect="1"/>
          </p:cNvPicPr>
          <p:nvPr/>
        </p:nvPicPr>
        <p:blipFill>
          <a:blip r:embed="rId3"/>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6EAFC86C-3232-44E5-8D35-23926731D67D}"/>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73CE87F6-6D34-431B-924A-8F24FC458656}"/>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3C3BA34D-7662-42F1-8E85-7FFD7E27E77E}"/>
              </a:ext>
            </a:extLst>
          </p:cNvPr>
          <p:cNvPicPr>
            <a:picLocks noChangeAspect="1"/>
          </p:cNvPicPr>
          <p:nvPr/>
        </p:nvPicPr>
        <p:blipFill>
          <a:blip r:embed="rId3"/>
          <a:stretch>
            <a:fillRect/>
          </a:stretch>
        </p:blipFill>
        <p:spPr>
          <a:xfrm>
            <a:off x="0" y="980728"/>
            <a:ext cx="9144000" cy="5877272"/>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738A59FA-18E0-44A3-95AF-7948FC88C11F}"/>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E4B8069E-E68A-493F-B88F-07336FAD6A42}"/>
              </a:ext>
            </a:extLst>
          </p:cNvPr>
          <p:cNvPicPr>
            <a:picLocks noChangeAspect="1"/>
          </p:cNvPicPr>
          <p:nvPr/>
        </p:nvPicPr>
        <p:blipFill>
          <a:blip r:embed="rId2"/>
          <a:stretch>
            <a:fillRect/>
          </a:stretch>
        </p:blipFill>
        <p:spPr>
          <a:xfrm>
            <a:off x="0" y="992453"/>
            <a:ext cx="9160119" cy="5865547"/>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69b1b3ef-f17b-48c7-a7c8-8ad8b283852f" ContentTypeId="0x0101000D8B3899A4805C44A2FA507CBAF83E58" PreviousValue="false"/>
</file>

<file path=customXml/item5.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2.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4.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5.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16497</TotalTime>
  <Words>563</Words>
  <Application>Microsoft Office PowerPoint</Application>
  <PresentationFormat>On-screen Show (4:3)</PresentationFormat>
  <Paragraphs>48</Paragraphs>
  <Slides>13</Slides>
  <Notes>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2022 week 47  (21/11/2022 – 27/11/2022)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1372</cp:revision>
  <dcterms:created xsi:type="dcterms:W3CDTF">2009-06-02T18:15:51Z</dcterms:created>
  <dcterms:modified xsi:type="dcterms:W3CDTF">2022-11-29T11:43:31Z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