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50 </a:t>
            </a:r>
            <a:br>
              <a:rPr lang="en-US" altLang="en-US" sz="3200" b="1" dirty="0">
                <a:solidFill>
                  <a:schemeClr val="accent1"/>
                </a:solidFill>
              </a:rPr>
            </a:br>
            <a:r>
              <a:rPr lang="en-US" altLang="en-US" sz="2000" b="1" dirty="0">
                <a:solidFill>
                  <a:schemeClr val="accent1"/>
                </a:solidFill>
              </a:rPr>
              <a:t>(12/12/2022 – 18/12/2022)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B590D362-386D-4533-98EC-F5132FEEFD2A}"/>
              </a:ext>
            </a:extLst>
          </p:cNvPr>
          <p:cNvPicPr>
            <a:picLocks noChangeAspect="1"/>
          </p:cNvPicPr>
          <p:nvPr/>
        </p:nvPicPr>
        <p:blipFill>
          <a:blip r:embed="rId2"/>
          <a:stretch>
            <a:fillRect/>
          </a:stretch>
        </p:blipFill>
        <p:spPr>
          <a:xfrm>
            <a:off x="0" y="1124744"/>
            <a:ext cx="9144000" cy="194421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868144" y="1052736"/>
            <a:ext cx="3275856" cy="4680520"/>
          </a:xfrm>
        </p:spPr>
        <p:txBody>
          <a:bodyPr/>
          <a:lstStyle/>
          <a:p>
            <a:pPr algn="just">
              <a:spcBef>
                <a:spcPts val="0"/>
              </a:spcBef>
              <a:buClr>
                <a:schemeClr val="tx2">
                  <a:lumMod val="50000"/>
                </a:schemeClr>
              </a:buClr>
            </a:pPr>
            <a:r>
              <a:rPr lang="en-ZA" sz="14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400" dirty="0"/>
              <a:t>The expected import at Apollo is included. Avon and </a:t>
            </a:r>
            <a:r>
              <a:rPr lang="en-ZA" sz="1400" dirty="0" err="1"/>
              <a:t>Dedisa</a:t>
            </a:r>
            <a:r>
              <a:rPr lang="en-ZA" sz="1400" dirty="0"/>
              <a:t> is also included.</a:t>
            </a:r>
          </a:p>
          <a:p>
            <a:pPr algn="just">
              <a:spcBef>
                <a:spcPts val="0"/>
              </a:spcBef>
              <a:buClr>
                <a:schemeClr val="tx2">
                  <a:lumMod val="50000"/>
                </a:schemeClr>
              </a:buClr>
            </a:pPr>
            <a:r>
              <a:rPr lang="en-ZA" sz="1400" dirty="0"/>
              <a:t>The forecast used is the latest operational weekly residual peak forecast, which excludes the expected renewable generation.</a:t>
            </a:r>
          </a:p>
          <a:p>
            <a:pPr algn="just">
              <a:spcBef>
                <a:spcPts val="0"/>
              </a:spcBef>
              <a:buClr>
                <a:schemeClr val="tx2">
                  <a:lumMod val="50000"/>
                </a:schemeClr>
              </a:buClr>
            </a:pPr>
            <a:r>
              <a:rPr lang="en-ZA" sz="1400" dirty="0"/>
              <a:t>Operating Reserve (OR) from Generation:  </a:t>
            </a:r>
            <a:r>
              <a:rPr lang="en-ZA" sz="1400" b="1" dirty="0"/>
              <a:t>2 200 MW</a:t>
            </a:r>
          </a:p>
          <a:p>
            <a:pPr algn="just">
              <a:spcBef>
                <a:spcPts val="0"/>
              </a:spcBef>
              <a:buClr>
                <a:schemeClr val="tx2">
                  <a:lumMod val="50000"/>
                </a:schemeClr>
              </a:buClr>
            </a:pPr>
            <a:r>
              <a:rPr lang="en-ZA" sz="1400" dirty="0"/>
              <a:t>Unplanned Outage Assumption (UA): </a:t>
            </a:r>
            <a:r>
              <a:rPr lang="en-ZA" sz="1400" b="1" dirty="0"/>
              <a:t>13 000 </a:t>
            </a:r>
            <a:r>
              <a:rPr lang="en-US" sz="1400" b="1" dirty="0"/>
              <a:t>MW </a:t>
            </a:r>
          </a:p>
          <a:p>
            <a:pPr algn="just">
              <a:spcBef>
                <a:spcPts val="0"/>
              </a:spcBef>
              <a:buClr>
                <a:schemeClr val="tx2">
                  <a:lumMod val="50000"/>
                </a:schemeClr>
              </a:buClr>
            </a:pPr>
            <a:r>
              <a:rPr lang="en-ZA" sz="1400" dirty="0"/>
              <a:t>Reserves: OR + UA = </a:t>
            </a:r>
            <a:r>
              <a:rPr lang="en-ZA" sz="1400" b="1" dirty="0"/>
              <a:t>15 200 MW</a:t>
            </a:r>
          </a:p>
          <a:p>
            <a:pPr algn="just">
              <a:spcBef>
                <a:spcPts val="0"/>
              </a:spcBef>
              <a:buClr>
                <a:schemeClr val="tx2">
                  <a:lumMod val="50000"/>
                </a:schemeClr>
              </a:buClr>
            </a:pPr>
            <a:r>
              <a:rPr lang="en-ZA" sz="1400" dirty="0"/>
              <a:t>Eskom Installed Capacity: </a:t>
            </a:r>
            <a:r>
              <a:rPr lang="en-ZA" sz="1400" b="1" dirty="0"/>
              <a:t>48 186 MW</a:t>
            </a:r>
            <a:endParaRPr lang="en-ZA" sz="1400" dirty="0"/>
          </a:p>
          <a:p>
            <a:pPr algn="just">
              <a:spcBef>
                <a:spcPts val="0"/>
              </a:spcBef>
              <a:buClr>
                <a:schemeClr val="tx2">
                  <a:lumMod val="50000"/>
                </a:schemeClr>
              </a:buClr>
            </a:pPr>
            <a:r>
              <a:rPr lang="en-ZA" sz="1400" dirty="0"/>
              <a:t>Installed Dispatchable Capacity:   </a:t>
            </a:r>
            <a:r>
              <a:rPr lang="en-ZA" sz="1400" b="1" dirty="0"/>
              <a:t>49 191 MW </a:t>
            </a:r>
            <a:r>
              <a:rPr lang="en-ZA" sz="1400" dirty="0"/>
              <a:t>(Incl. Avon and </a:t>
            </a:r>
            <a:r>
              <a:rPr lang="en-ZA" sz="1400" dirty="0" err="1"/>
              <a:t>Dedisa</a:t>
            </a:r>
            <a:r>
              <a:rPr lang="en-ZA" sz="1400" dirty="0"/>
              <a:t>)</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70EF06D-2982-4523-9D38-E4C6A5E276D9}"/>
              </a:ext>
            </a:extLst>
          </p:cNvPr>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4499992" y="38251"/>
            <a:ext cx="2552700" cy="876300"/>
          </a:xfrm>
          <a:prstGeom prst="rect">
            <a:avLst/>
          </a:prstGeom>
          <a:solidFill>
            <a:schemeClr val="bg1"/>
          </a:solidFill>
        </p:spPr>
      </p:pic>
      <p:pic>
        <p:nvPicPr>
          <p:cNvPr id="3" name="Picture 2">
            <a:extLst>
              <a:ext uri="{FF2B5EF4-FFF2-40B4-BE49-F238E27FC236}">
                <a16:creationId xmlns:a16="http://schemas.microsoft.com/office/drawing/2014/main" id="{2AB74981-300C-42AE-8BD7-CD93092EF054}"/>
              </a:ext>
            </a:extLst>
          </p:cNvPr>
          <p:cNvPicPr>
            <a:picLocks noChangeAspect="1"/>
          </p:cNvPicPr>
          <p:nvPr/>
        </p:nvPicPr>
        <p:blipFill>
          <a:blip r:embed="rId3"/>
          <a:stretch>
            <a:fillRect/>
          </a:stretch>
        </p:blipFill>
        <p:spPr>
          <a:xfrm>
            <a:off x="5454572" y="976209"/>
            <a:ext cx="3703101" cy="2785693"/>
          </a:xfrm>
          <a:prstGeom prst="rect">
            <a:avLst/>
          </a:prstGeom>
        </p:spPr>
      </p:pic>
      <p:pic>
        <p:nvPicPr>
          <p:cNvPr id="12" name="Picture 11">
            <a:extLst>
              <a:ext uri="{FF2B5EF4-FFF2-40B4-BE49-F238E27FC236}">
                <a16:creationId xmlns:a16="http://schemas.microsoft.com/office/drawing/2014/main" id="{0F5A31A9-9193-4E4B-9D4E-8A9CCCF68563}"/>
              </a:ext>
            </a:extLst>
          </p:cNvPr>
          <p:cNvPicPr>
            <a:picLocks noChangeAspect="1"/>
          </p:cNvPicPr>
          <p:nvPr/>
        </p:nvPicPr>
        <p:blipFill>
          <a:blip r:embed="rId4"/>
          <a:stretch>
            <a:fillRect/>
          </a:stretch>
        </p:blipFill>
        <p:spPr>
          <a:xfrm>
            <a:off x="5454572" y="3868272"/>
            <a:ext cx="3703102" cy="3003887"/>
          </a:xfrm>
          <a:prstGeom prst="rect">
            <a:avLst/>
          </a:prstGeom>
        </p:spPr>
      </p:pic>
      <p:pic>
        <p:nvPicPr>
          <p:cNvPr id="2" name="Picture 1">
            <a:extLst>
              <a:ext uri="{FF2B5EF4-FFF2-40B4-BE49-F238E27FC236}">
                <a16:creationId xmlns:a16="http://schemas.microsoft.com/office/drawing/2014/main" id="{B70B9125-1587-47D3-8C60-2DC3C77F1FDE}"/>
              </a:ext>
            </a:extLst>
          </p:cNvPr>
          <p:cNvPicPr>
            <a:picLocks noChangeAspect="1"/>
          </p:cNvPicPr>
          <p:nvPr/>
        </p:nvPicPr>
        <p:blipFill>
          <a:blip r:embed="rId5"/>
          <a:stretch>
            <a:fillRect/>
          </a:stretch>
        </p:blipFill>
        <p:spPr>
          <a:xfrm>
            <a:off x="0" y="976097"/>
            <a:ext cx="5403712" cy="2785805"/>
          </a:xfrm>
          <a:prstGeom prst="rect">
            <a:avLst/>
          </a:prstGeom>
        </p:spPr>
      </p:pic>
      <p:pic>
        <p:nvPicPr>
          <p:cNvPr id="5" name="Picture 4">
            <a:extLst>
              <a:ext uri="{FF2B5EF4-FFF2-40B4-BE49-F238E27FC236}">
                <a16:creationId xmlns:a16="http://schemas.microsoft.com/office/drawing/2014/main" id="{26F2E5DC-D33E-41CC-918C-BCC6D763A523}"/>
              </a:ext>
            </a:extLst>
          </p:cNvPr>
          <p:cNvPicPr>
            <a:picLocks noChangeAspect="1"/>
          </p:cNvPicPr>
          <p:nvPr/>
        </p:nvPicPr>
        <p:blipFill>
          <a:blip r:embed="rId6"/>
          <a:stretch>
            <a:fillRect/>
          </a:stretch>
        </p:blipFill>
        <p:spPr>
          <a:xfrm>
            <a:off x="0" y="3868272"/>
            <a:ext cx="5403712" cy="3003887"/>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229200"/>
            <a:ext cx="9144000" cy="1628800"/>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18660B18-73C2-4F36-AA15-7D462BF345B0}"/>
              </a:ext>
            </a:extLst>
          </p:cNvPr>
          <p:cNvPicPr>
            <a:picLocks noChangeAspect="1"/>
          </p:cNvPicPr>
          <p:nvPr/>
        </p:nvPicPr>
        <p:blipFill>
          <a:blip r:embed="rId2"/>
          <a:stretch>
            <a:fillRect/>
          </a:stretch>
        </p:blipFill>
        <p:spPr>
          <a:xfrm>
            <a:off x="213690" y="1196752"/>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F5B6783C-F527-44BB-8E73-6C7047459CAB}"/>
              </a:ext>
            </a:extLst>
          </p:cNvPr>
          <p:cNvPicPr>
            <a:picLocks noChangeAspect="1"/>
          </p:cNvPicPr>
          <p:nvPr/>
        </p:nvPicPr>
        <p:blipFill>
          <a:blip r:embed="rId3"/>
          <a:stretch>
            <a:fillRect/>
          </a:stretch>
        </p:blipFill>
        <p:spPr>
          <a:xfrm>
            <a:off x="2082" y="908720"/>
            <a:ext cx="9144000" cy="5949280"/>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F477EDC6-4A68-4E4E-BCBF-54EAD2C013B2}"/>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641E6FDC-6EB3-49EC-B1D7-E75391408541}"/>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5" name="Picture 4">
            <a:extLst>
              <a:ext uri="{FF2B5EF4-FFF2-40B4-BE49-F238E27FC236}">
                <a16:creationId xmlns:a16="http://schemas.microsoft.com/office/drawing/2014/main" id="{E701E0F8-8816-4DCB-BEB9-5B337DC9F8A4}"/>
              </a:ext>
            </a:extLst>
          </p:cNvPr>
          <p:cNvPicPr>
            <a:picLocks noChangeAspect="1"/>
          </p:cNvPicPr>
          <p:nvPr/>
        </p:nvPicPr>
        <p:blipFill>
          <a:blip r:embed="rId3"/>
          <a:stretch>
            <a:fillRect/>
          </a:stretch>
        </p:blipFill>
        <p:spPr>
          <a:xfrm>
            <a:off x="0" y="908720"/>
            <a:ext cx="9144000" cy="5949280"/>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5" name="Picture 4">
            <a:extLst>
              <a:ext uri="{FF2B5EF4-FFF2-40B4-BE49-F238E27FC236}">
                <a16:creationId xmlns:a16="http://schemas.microsoft.com/office/drawing/2014/main" id="{60F07B65-C6F5-4D4A-98DE-018F5088C5F4}"/>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8CEFC6B5-69F5-4581-97C4-CD0B68287BBB}"/>
              </a:ext>
            </a:extLst>
          </p:cNvPr>
          <p:cNvPicPr>
            <a:picLocks noChangeAspect="1"/>
          </p:cNvPicPr>
          <p:nvPr/>
        </p:nvPicPr>
        <p:blipFill>
          <a:blip r:embed="rId2"/>
          <a:stretch>
            <a:fillRect/>
          </a:stretch>
        </p:blipFill>
        <p:spPr>
          <a:xfrm>
            <a:off x="0" y="908720"/>
            <a:ext cx="9144000" cy="5949280"/>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16522</TotalTime>
  <Words>563</Words>
  <Application>Microsoft Office PowerPoint</Application>
  <PresentationFormat>On-screen Show (4:3)</PresentationFormat>
  <Paragraphs>48</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50  (12/12/2022 – 18/12/2022)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1377</cp:revision>
  <dcterms:created xsi:type="dcterms:W3CDTF">2009-06-02T18:15:51Z</dcterms:created>
  <dcterms:modified xsi:type="dcterms:W3CDTF">2022-12-21T07:46:12Z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