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07/02/2023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05  </a:t>
            </a:r>
            <a:r>
              <a:rPr lang="en-US" altLang="en-US" sz="1600" b="1" dirty="0"/>
              <a:t>(30/01/2023 – 05/02/2023)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8DAC25F-4C28-BA3C-0CFE-8322F3C3E136}"/>
              </a:ext>
            </a:extLst>
          </p:cNvPr>
          <p:cNvPicPr>
            <a:picLocks noChangeAspect="1"/>
          </p:cNvPicPr>
          <p:nvPr/>
        </p:nvPicPr>
        <p:blipFill>
          <a:blip r:embed="rId2"/>
          <a:stretch>
            <a:fillRect/>
          </a:stretch>
        </p:blipFill>
        <p:spPr>
          <a:xfrm>
            <a:off x="1333499" y="1437531"/>
            <a:ext cx="9525000" cy="1599284"/>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9C708D4-23AF-A02D-2AF3-CFDEAC310968}"/>
              </a:ext>
            </a:extLst>
          </p:cNvPr>
          <p:cNvPicPr>
            <a:picLocks noChangeAspect="1"/>
          </p:cNvPicPr>
          <p:nvPr/>
        </p:nvPicPr>
        <p:blipFill>
          <a:blip r:embed="rId3"/>
          <a:stretch>
            <a:fillRect/>
          </a:stretch>
        </p:blipFill>
        <p:spPr>
          <a:xfrm>
            <a:off x="1139479" y="980728"/>
            <a:ext cx="5286488" cy="5201140"/>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2" name="Picture 1">
            <a:extLst>
              <a:ext uri="{FF2B5EF4-FFF2-40B4-BE49-F238E27FC236}">
                <a16:creationId xmlns:a16="http://schemas.microsoft.com/office/drawing/2014/main" id="{2C2E66B5-D87D-6034-FC64-897626EE6C6C}"/>
              </a:ext>
            </a:extLst>
          </p:cNvPr>
          <p:cNvPicPr>
            <a:picLocks noChangeAspect="1"/>
          </p:cNvPicPr>
          <p:nvPr/>
        </p:nvPicPr>
        <p:blipFill>
          <a:blip r:embed="rId3"/>
          <a:stretch>
            <a:fillRect/>
          </a:stretch>
        </p:blipFill>
        <p:spPr>
          <a:xfrm>
            <a:off x="0" y="999265"/>
            <a:ext cx="5411894" cy="2782196"/>
          </a:xfrm>
          <a:prstGeom prst="rect">
            <a:avLst/>
          </a:prstGeom>
        </p:spPr>
      </p:pic>
      <p:pic>
        <p:nvPicPr>
          <p:cNvPr id="3" name="Picture 2">
            <a:extLst>
              <a:ext uri="{FF2B5EF4-FFF2-40B4-BE49-F238E27FC236}">
                <a16:creationId xmlns:a16="http://schemas.microsoft.com/office/drawing/2014/main" id="{5179441E-388C-B423-942C-6279CFCB2804}"/>
              </a:ext>
            </a:extLst>
          </p:cNvPr>
          <p:cNvPicPr>
            <a:picLocks noChangeAspect="1"/>
          </p:cNvPicPr>
          <p:nvPr/>
        </p:nvPicPr>
        <p:blipFill>
          <a:blip r:embed="rId4"/>
          <a:stretch>
            <a:fillRect/>
          </a:stretch>
        </p:blipFill>
        <p:spPr>
          <a:xfrm>
            <a:off x="0" y="3874399"/>
            <a:ext cx="5411894" cy="2983601"/>
          </a:xfrm>
          <a:prstGeom prst="rect">
            <a:avLst/>
          </a:prstGeom>
        </p:spPr>
      </p:pic>
      <p:pic>
        <p:nvPicPr>
          <p:cNvPr id="6" name="Picture 5">
            <a:extLst>
              <a:ext uri="{FF2B5EF4-FFF2-40B4-BE49-F238E27FC236}">
                <a16:creationId xmlns:a16="http://schemas.microsoft.com/office/drawing/2014/main" id="{0A77CDC0-D1DA-8711-B30F-542061DED80E}"/>
              </a:ext>
            </a:extLst>
          </p:cNvPr>
          <p:cNvPicPr>
            <a:picLocks noChangeAspect="1"/>
          </p:cNvPicPr>
          <p:nvPr/>
        </p:nvPicPr>
        <p:blipFill>
          <a:blip r:embed="rId5"/>
          <a:stretch>
            <a:fillRect/>
          </a:stretch>
        </p:blipFill>
        <p:spPr>
          <a:xfrm>
            <a:off x="5451043" y="999265"/>
            <a:ext cx="3689428" cy="2782196"/>
          </a:xfrm>
          <a:prstGeom prst="rect">
            <a:avLst/>
          </a:prstGeom>
        </p:spPr>
      </p:pic>
      <p:pic>
        <p:nvPicPr>
          <p:cNvPr id="9" name="Picture 8">
            <a:extLst>
              <a:ext uri="{FF2B5EF4-FFF2-40B4-BE49-F238E27FC236}">
                <a16:creationId xmlns:a16="http://schemas.microsoft.com/office/drawing/2014/main" id="{38088649-DDD8-7486-5BA4-6AEFAD8BF6E9}"/>
              </a:ext>
            </a:extLst>
          </p:cNvPr>
          <p:cNvPicPr>
            <a:picLocks noChangeAspect="1"/>
          </p:cNvPicPr>
          <p:nvPr/>
        </p:nvPicPr>
        <p:blipFill>
          <a:blip r:embed="rId6"/>
          <a:stretch>
            <a:fillRect/>
          </a:stretch>
        </p:blipFill>
        <p:spPr>
          <a:xfrm>
            <a:off x="5451043" y="3874399"/>
            <a:ext cx="3689428"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Note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US" dirty="0">
                <a:solidFill>
                  <a:schemeClr val="bg1"/>
                </a:solidFill>
              </a:rPr>
              <a:t>The Forecast is correct for the next three months. We are busy updating the longer-term forecast as it is currently on the high side. This update will be included in the next two weeks.</a:t>
            </a: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6A5BA02F-DC3F-8B5D-614B-325F3333737E}"/>
              </a:ext>
            </a:extLst>
          </p:cNvPr>
          <p:cNvPicPr>
            <a:picLocks noChangeAspect="1"/>
          </p:cNvPicPr>
          <p:nvPr/>
        </p:nvPicPr>
        <p:blipFill>
          <a:blip r:embed="rId2"/>
          <a:stretch>
            <a:fillRect/>
          </a:stretch>
        </p:blipFill>
        <p:spPr>
          <a:xfrm>
            <a:off x="1762125" y="1094107"/>
            <a:ext cx="8667750" cy="371225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38C2933F-B363-CFB2-008D-BEE4C1F04063}"/>
              </a:ext>
            </a:extLst>
          </p:cNvPr>
          <p:cNvPicPr>
            <a:picLocks noChangeAspect="1"/>
          </p:cNvPicPr>
          <p:nvPr/>
        </p:nvPicPr>
        <p:blipFill>
          <a:blip r:embed="rId3"/>
          <a:stretch>
            <a:fillRect/>
          </a:stretch>
        </p:blipFill>
        <p:spPr>
          <a:xfrm>
            <a:off x="2552718" y="1035599"/>
            <a:ext cx="7086563" cy="515547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999CA5EE-959F-FC8D-8B2A-5E80CFAB7E2E}"/>
              </a:ext>
            </a:extLst>
          </p:cNvPr>
          <p:cNvPicPr>
            <a:picLocks noChangeAspect="1"/>
          </p:cNvPicPr>
          <p:nvPr/>
        </p:nvPicPr>
        <p:blipFill>
          <a:blip r:embed="rId2"/>
          <a:stretch>
            <a:fillRect/>
          </a:stretch>
        </p:blipFill>
        <p:spPr>
          <a:xfrm>
            <a:off x="2544371" y="1006678"/>
            <a:ext cx="7103257" cy="5167619"/>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90CECE3C-94F2-776C-FC80-39F9B6CF307B}"/>
              </a:ext>
            </a:extLst>
          </p:cNvPr>
          <p:cNvPicPr>
            <a:picLocks noChangeAspect="1"/>
          </p:cNvPicPr>
          <p:nvPr/>
        </p:nvPicPr>
        <p:blipFill>
          <a:blip r:embed="rId2"/>
          <a:stretch>
            <a:fillRect/>
          </a:stretch>
        </p:blipFill>
        <p:spPr>
          <a:xfrm>
            <a:off x="2567434" y="1015068"/>
            <a:ext cx="7103255" cy="5167618"/>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BE98CB35-1641-9BB8-44C7-EE23552D8644}"/>
              </a:ext>
            </a:extLst>
          </p:cNvPr>
          <p:cNvPicPr>
            <a:picLocks noChangeAspect="1"/>
          </p:cNvPicPr>
          <p:nvPr/>
        </p:nvPicPr>
        <p:blipFill>
          <a:blip r:embed="rId3"/>
          <a:stretch>
            <a:fillRect/>
          </a:stretch>
        </p:blipFill>
        <p:spPr>
          <a:xfrm>
            <a:off x="2561669" y="1015067"/>
            <a:ext cx="7103256" cy="5167619"/>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C04DE5D8-232B-8C96-E6F8-DE8622AD2DE4}"/>
              </a:ext>
            </a:extLst>
          </p:cNvPr>
          <p:cNvPicPr>
            <a:picLocks noChangeAspect="1"/>
          </p:cNvPicPr>
          <p:nvPr/>
        </p:nvPicPr>
        <p:blipFill>
          <a:blip r:embed="rId2"/>
          <a:stretch>
            <a:fillRect/>
          </a:stretch>
        </p:blipFill>
        <p:spPr>
          <a:xfrm>
            <a:off x="2544098" y="1006678"/>
            <a:ext cx="7103803" cy="5168016"/>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34BD9582-40D2-AFB3-B046-1E03968B8C61}"/>
              </a:ext>
            </a:extLst>
          </p:cNvPr>
          <p:cNvPicPr>
            <a:picLocks noChangeAspect="1"/>
          </p:cNvPicPr>
          <p:nvPr/>
        </p:nvPicPr>
        <p:blipFill>
          <a:blip r:embed="rId2"/>
          <a:stretch>
            <a:fillRect/>
          </a:stretch>
        </p:blipFill>
        <p:spPr>
          <a:xfrm>
            <a:off x="2561669" y="1006679"/>
            <a:ext cx="7114786" cy="5176007"/>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186</TotalTime>
  <Words>597</Words>
  <Application>Microsoft Office PowerPoint</Application>
  <PresentationFormat>Widescreen</PresentationFormat>
  <Paragraphs>54</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39</cp:revision>
  <dcterms:created xsi:type="dcterms:W3CDTF">2020-01-06T09:48:40Z</dcterms:created>
  <dcterms:modified xsi:type="dcterms:W3CDTF">2023-02-07T12:21:11Z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