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21/02/2023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07  </a:t>
            </a:r>
            <a:r>
              <a:rPr lang="en-US" altLang="en-US" sz="1600" b="1" dirty="0"/>
              <a:t>(13/02/2023 – 19/02/2023)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6C826794-DC3A-2176-3F1F-DFCCF4CD2CC4}"/>
              </a:ext>
            </a:extLst>
          </p:cNvPr>
          <p:cNvPicPr>
            <a:picLocks noChangeAspect="1"/>
          </p:cNvPicPr>
          <p:nvPr/>
        </p:nvPicPr>
        <p:blipFill>
          <a:blip r:embed="rId2"/>
          <a:stretch>
            <a:fillRect/>
          </a:stretch>
        </p:blipFill>
        <p:spPr>
          <a:xfrm>
            <a:off x="1333499" y="1743774"/>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8D49EDA-E6ED-F2CE-52A3-9B0A268475B5}"/>
              </a:ext>
            </a:extLst>
          </p:cNvPr>
          <p:cNvPicPr>
            <a:picLocks noChangeAspect="1"/>
          </p:cNvPicPr>
          <p:nvPr/>
        </p:nvPicPr>
        <p:blipFill>
          <a:blip r:embed="rId3"/>
          <a:stretch>
            <a:fillRect/>
          </a:stretch>
        </p:blipFill>
        <p:spPr>
          <a:xfrm>
            <a:off x="1265450" y="980728"/>
            <a:ext cx="4830550"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2" name="Picture 1">
            <a:extLst>
              <a:ext uri="{FF2B5EF4-FFF2-40B4-BE49-F238E27FC236}">
                <a16:creationId xmlns:a16="http://schemas.microsoft.com/office/drawing/2014/main" id="{2C2E66B5-D87D-6034-FC64-897626EE6C6C}"/>
              </a:ext>
            </a:extLst>
          </p:cNvPr>
          <p:cNvPicPr>
            <a:picLocks noChangeAspect="1"/>
          </p:cNvPicPr>
          <p:nvPr/>
        </p:nvPicPr>
        <p:blipFill>
          <a:blip r:embed="rId3"/>
          <a:stretch>
            <a:fillRect/>
          </a:stretch>
        </p:blipFill>
        <p:spPr>
          <a:xfrm>
            <a:off x="0" y="999265"/>
            <a:ext cx="5411894" cy="2782196"/>
          </a:xfrm>
          <a:prstGeom prst="rect">
            <a:avLst/>
          </a:prstGeom>
        </p:spPr>
      </p:pic>
      <p:pic>
        <p:nvPicPr>
          <p:cNvPr id="3" name="Picture 2">
            <a:extLst>
              <a:ext uri="{FF2B5EF4-FFF2-40B4-BE49-F238E27FC236}">
                <a16:creationId xmlns:a16="http://schemas.microsoft.com/office/drawing/2014/main" id="{336B5203-5CD8-DBF3-29D0-35DE9905E3A9}"/>
              </a:ext>
            </a:extLst>
          </p:cNvPr>
          <p:cNvPicPr>
            <a:picLocks noChangeAspect="1"/>
          </p:cNvPicPr>
          <p:nvPr/>
        </p:nvPicPr>
        <p:blipFill>
          <a:blip r:embed="rId4"/>
          <a:stretch>
            <a:fillRect/>
          </a:stretch>
        </p:blipFill>
        <p:spPr>
          <a:xfrm>
            <a:off x="0" y="3874399"/>
            <a:ext cx="5411894" cy="2983601"/>
          </a:xfrm>
          <a:prstGeom prst="rect">
            <a:avLst/>
          </a:prstGeom>
        </p:spPr>
      </p:pic>
      <p:pic>
        <p:nvPicPr>
          <p:cNvPr id="5" name="Picture 4">
            <a:extLst>
              <a:ext uri="{FF2B5EF4-FFF2-40B4-BE49-F238E27FC236}">
                <a16:creationId xmlns:a16="http://schemas.microsoft.com/office/drawing/2014/main" id="{983A2593-2F81-2C0C-B259-FF523DC85D9B}"/>
              </a:ext>
            </a:extLst>
          </p:cNvPr>
          <p:cNvPicPr>
            <a:picLocks noChangeAspect="1"/>
          </p:cNvPicPr>
          <p:nvPr/>
        </p:nvPicPr>
        <p:blipFill>
          <a:blip r:embed="rId5"/>
          <a:stretch>
            <a:fillRect/>
          </a:stretch>
        </p:blipFill>
        <p:spPr>
          <a:xfrm>
            <a:off x="5451043" y="999265"/>
            <a:ext cx="3689428" cy="2782196"/>
          </a:xfrm>
          <a:prstGeom prst="rect">
            <a:avLst/>
          </a:prstGeom>
        </p:spPr>
      </p:pic>
      <p:pic>
        <p:nvPicPr>
          <p:cNvPr id="10" name="Picture 9">
            <a:extLst>
              <a:ext uri="{FF2B5EF4-FFF2-40B4-BE49-F238E27FC236}">
                <a16:creationId xmlns:a16="http://schemas.microsoft.com/office/drawing/2014/main" id="{97AB7018-15D6-10D0-3E77-08F8AC7F729E}"/>
              </a:ext>
            </a:extLst>
          </p:cNvPr>
          <p:cNvPicPr>
            <a:picLocks noChangeAspect="1"/>
          </p:cNvPicPr>
          <p:nvPr/>
        </p:nvPicPr>
        <p:blipFill>
          <a:blip r:embed="rId6"/>
          <a:stretch>
            <a:fillRect/>
          </a:stretch>
        </p:blipFill>
        <p:spPr>
          <a:xfrm>
            <a:off x="5451043" y="3874399"/>
            <a:ext cx="3689428"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Note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US" dirty="0">
                <a:solidFill>
                  <a:schemeClr val="bg1"/>
                </a:solidFill>
              </a:rPr>
              <a:t>The Forecast is correct for the next three months. We are busy updating the longer-term forecast as it is currently on the high side. This update will be included in the next two weeks.</a:t>
            </a: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54B8FC0B-3169-393F-AEBD-2CA1ACC3313D}"/>
              </a:ext>
            </a:extLst>
          </p:cNvPr>
          <p:cNvPicPr>
            <a:picLocks noChangeAspect="1"/>
          </p:cNvPicPr>
          <p:nvPr/>
        </p:nvPicPr>
        <p:blipFill>
          <a:blip r:embed="rId2"/>
          <a:stretch>
            <a:fillRect/>
          </a:stretch>
        </p:blipFill>
        <p:spPr>
          <a:xfrm>
            <a:off x="1762125" y="1018607"/>
            <a:ext cx="8667750" cy="378775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9A461C3-4D45-ACDF-7D33-FADE626997DB}"/>
              </a:ext>
            </a:extLst>
          </p:cNvPr>
          <p:cNvPicPr>
            <a:picLocks noChangeAspect="1"/>
          </p:cNvPicPr>
          <p:nvPr/>
        </p:nvPicPr>
        <p:blipFill>
          <a:blip r:embed="rId3"/>
          <a:stretch>
            <a:fillRect/>
          </a:stretch>
        </p:blipFill>
        <p:spPr>
          <a:xfrm>
            <a:off x="2555903" y="1023455"/>
            <a:ext cx="7080194" cy="5150841"/>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C262B98-6C32-A01B-CECC-00F27A72888C}"/>
              </a:ext>
            </a:extLst>
          </p:cNvPr>
          <p:cNvPicPr>
            <a:picLocks noChangeAspect="1"/>
          </p:cNvPicPr>
          <p:nvPr/>
        </p:nvPicPr>
        <p:blipFill>
          <a:blip r:embed="rId2"/>
          <a:stretch>
            <a:fillRect/>
          </a:stretch>
        </p:blipFill>
        <p:spPr>
          <a:xfrm>
            <a:off x="2584479" y="1014701"/>
            <a:ext cx="7092229" cy="5159596"/>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535484BD-49D9-F37F-B940-F62154A69C4F}"/>
              </a:ext>
            </a:extLst>
          </p:cNvPr>
          <p:cNvPicPr>
            <a:picLocks noChangeAspect="1"/>
          </p:cNvPicPr>
          <p:nvPr/>
        </p:nvPicPr>
        <p:blipFill>
          <a:blip r:embed="rId2"/>
          <a:stretch>
            <a:fillRect/>
          </a:stretch>
        </p:blipFill>
        <p:spPr>
          <a:xfrm>
            <a:off x="2532841" y="1023456"/>
            <a:ext cx="7106110" cy="5169695"/>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FDA204E-652A-A244-8092-945406CDCE6F}"/>
              </a:ext>
            </a:extLst>
          </p:cNvPr>
          <p:cNvPicPr>
            <a:picLocks noChangeAspect="1"/>
          </p:cNvPicPr>
          <p:nvPr/>
        </p:nvPicPr>
        <p:blipFill>
          <a:blip r:embed="rId3"/>
          <a:stretch>
            <a:fillRect/>
          </a:stretch>
        </p:blipFill>
        <p:spPr>
          <a:xfrm>
            <a:off x="2553020" y="1019262"/>
            <a:ext cx="7085959" cy="5155035"/>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C53EBB1E-5EFC-9B52-20F1-FE79E2C16567}"/>
              </a:ext>
            </a:extLst>
          </p:cNvPr>
          <p:cNvPicPr>
            <a:picLocks noChangeAspect="1"/>
          </p:cNvPicPr>
          <p:nvPr/>
        </p:nvPicPr>
        <p:blipFill>
          <a:blip r:embed="rId2"/>
          <a:stretch>
            <a:fillRect/>
          </a:stretch>
        </p:blipFill>
        <p:spPr>
          <a:xfrm>
            <a:off x="2552502" y="1015067"/>
            <a:ext cx="7086996" cy="515579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FE6B74B-5478-ADB0-9926-8A4B5B6CCCC2}"/>
              </a:ext>
            </a:extLst>
          </p:cNvPr>
          <p:cNvPicPr>
            <a:picLocks noChangeAspect="1"/>
          </p:cNvPicPr>
          <p:nvPr/>
        </p:nvPicPr>
        <p:blipFill>
          <a:blip r:embed="rId2"/>
          <a:stretch>
            <a:fillRect/>
          </a:stretch>
        </p:blipFill>
        <p:spPr>
          <a:xfrm>
            <a:off x="2543815" y="1006678"/>
            <a:ext cx="7104369" cy="5168429"/>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215</TotalTime>
  <Words>597</Words>
  <Application>Microsoft Office PowerPoint</Application>
  <PresentationFormat>Widescreen</PresentationFormat>
  <Paragraphs>54</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43</cp:revision>
  <dcterms:created xsi:type="dcterms:W3CDTF">2020-01-06T09:48:40Z</dcterms:created>
  <dcterms:modified xsi:type="dcterms:W3CDTF">2023-02-21T13:41:26Z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