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6357"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29/03/2023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12  </a:t>
            </a:r>
            <a:r>
              <a:rPr lang="en-US" altLang="en-US" sz="1600" b="1" dirty="0"/>
              <a:t>(20/03/2023 – 26/03/2023)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FB76425F-72D8-AD3B-CCBE-BE6352AB6537}"/>
              </a:ext>
            </a:extLst>
          </p:cNvPr>
          <p:cNvPicPr>
            <a:picLocks noChangeAspect="1"/>
          </p:cNvPicPr>
          <p:nvPr/>
        </p:nvPicPr>
        <p:blipFill>
          <a:blip r:embed="rId2"/>
          <a:stretch>
            <a:fillRect/>
          </a:stretch>
        </p:blipFill>
        <p:spPr>
          <a:xfrm>
            <a:off x="1333499" y="1525660"/>
            <a:ext cx="9525000" cy="1586655"/>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15 000 </a:t>
            </a:r>
            <a:r>
              <a:rPr lang="en-US" sz="1600" b="1" dirty="0"/>
              <a:t>MW </a:t>
            </a:r>
          </a:p>
          <a:p>
            <a:pPr algn="just">
              <a:spcBef>
                <a:spcPts val="0"/>
              </a:spcBef>
              <a:buClr>
                <a:schemeClr val="tx2">
                  <a:lumMod val="50000"/>
                </a:schemeClr>
              </a:buClr>
            </a:pPr>
            <a:r>
              <a:rPr lang="en-ZA" sz="1600" dirty="0"/>
              <a:t>Reserves: OR + UA = </a:t>
            </a:r>
            <a:r>
              <a:rPr lang="en-ZA" sz="1600" b="1" dirty="0"/>
              <a:t>17 200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581A4C07-4373-CEE7-0739-8796EA19D50D}"/>
              </a:ext>
            </a:extLst>
          </p:cNvPr>
          <p:cNvPicPr>
            <a:picLocks noChangeAspect="1"/>
          </p:cNvPicPr>
          <p:nvPr/>
        </p:nvPicPr>
        <p:blipFill>
          <a:blip r:embed="rId3"/>
          <a:stretch>
            <a:fillRect/>
          </a:stretch>
        </p:blipFill>
        <p:spPr>
          <a:xfrm>
            <a:off x="929890" y="1018870"/>
            <a:ext cx="5516939" cy="5140588"/>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3" name="Picture 2">
            <a:extLst>
              <a:ext uri="{FF2B5EF4-FFF2-40B4-BE49-F238E27FC236}">
                <a16:creationId xmlns:a16="http://schemas.microsoft.com/office/drawing/2014/main" id="{ED509644-438A-619C-43D4-784CD2CE380E}"/>
              </a:ext>
            </a:extLst>
          </p:cNvPr>
          <p:cNvPicPr>
            <a:picLocks noChangeAspect="1"/>
          </p:cNvPicPr>
          <p:nvPr/>
        </p:nvPicPr>
        <p:blipFill>
          <a:blip r:embed="rId3"/>
          <a:stretch>
            <a:fillRect/>
          </a:stretch>
        </p:blipFill>
        <p:spPr>
          <a:xfrm>
            <a:off x="-1" y="999265"/>
            <a:ext cx="5411893" cy="2782196"/>
          </a:xfrm>
          <a:prstGeom prst="rect">
            <a:avLst/>
          </a:prstGeom>
        </p:spPr>
      </p:pic>
      <p:pic>
        <p:nvPicPr>
          <p:cNvPr id="10" name="Picture 9">
            <a:extLst>
              <a:ext uri="{FF2B5EF4-FFF2-40B4-BE49-F238E27FC236}">
                <a16:creationId xmlns:a16="http://schemas.microsoft.com/office/drawing/2014/main" id="{BD596D48-7478-7A0A-3321-91688284DF24}"/>
              </a:ext>
            </a:extLst>
          </p:cNvPr>
          <p:cNvPicPr>
            <a:picLocks noChangeAspect="1"/>
          </p:cNvPicPr>
          <p:nvPr/>
        </p:nvPicPr>
        <p:blipFill>
          <a:blip r:embed="rId4"/>
          <a:stretch>
            <a:fillRect/>
          </a:stretch>
        </p:blipFill>
        <p:spPr>
          <a:xfrm>
            <a:off x="5457631" y="999265"/>
            <a:ext cx="3682840" cy="2782196"/>
          </a:xfrm>
          <a:prstGeom prst="rect">
            <a:avLst/>
          </a:prstGeom>
        </p:spPr>
      </p:pic>
      <p:pic>
        <p:nvPicPr>
          <p:cNvPr id="12" name="Picture 11">
            <a:extLst>
              <a:ext uri="{FF2B5EF4-FFF2-40B4-BE49-F238E27FC236}">
                <a16:creationId xmlns:a16="http://schemas.microsoft.com/office/drawing/2014/main" id="{33E0CC02-A7BB-84B2-78E6-9CC939FADDC2}"/>
              </a:ext>
            </a:extLst>
          </p:cNvPr>
          <p:cNvPicPr>
            <a:picLocks noChangeAspect="1"/>
          </p:cNvPicPr>
          <p:nvPr/>
        </p:nvPicPr>
        <p:blipFill>
          <a:blip r:embed="rId5"/>
          <a:stretch>
            <a:fillRect/>
          </a:stretch>
        </p:blipFill>
        <p:spPr>
          <a:xfrm>
            <a:off x="5457631" y="3874399"/>
            <a:ext cx="3682840" cy="2983601"/>
          </a:xfrm>
          <a:prstGeom prst="rect">
            <a:avLst/>
          </a:prstGeom>
        </p:spPr>
      </p:pic>
      <p:pic>
        <p:nvPicPr>
          <p:cNvPr id="2" name="Picture 1">
            <a:extLst>
              <a:ext uri="{FF2B5EF4-FFF2-40B4-BE49-F238E27FC236}">
                <a16:creationId xmlns:a16="http://schemas.microsoft.com/office/drawing/2014/main" id="{3BCFB61E-CED7-DBDD-50DC-D54EA5815AEA}"/>
              </a:ext>
            </a:extLst>
          </p:cNvPr>
          <p:cNvPicPr>
            <a:picLocks noChangeAspect="1"/>
          </p:cNvPicPr>
          <p:nvPr/>
        </p:nvPicPr>
        <p:blipFill>
          <a:blip r:embed="rId6"/>
          <a:stretch>
            <a:fillRect/>
          </a:stretch>
        </p:blipFill>
        <p:spPr>
          <a:xfrm>
            <a:off x="0" y="3874399"/>
            <a:ext cx="5411892"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0A51DC78-DBDF-4BE8-756F-44258864F5D3}"/>
              </a:ext>
            </a:extLst>
          </p:cNvPr>
          <p:cNvPicPr>
            <a:picLocks noChangeAspect="1"/>
          </p:cNvPicPr>
          <p:nvPr/>
        </p:nvPicPr>
        <p:blipFill>
          <a:blip r:embed="rId2"/>
          <a:stretch>
            <a:fillRect/>
          </a:stretch>
        </p:blipFill>
        <p:spPr>
          <a:xfrm>
            <a:off x="1762125" y="1073791"/>
            <a:ext cx="8667750" cy="3732571"/>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260F139D-C1F0-7BCD-CD44-F6B113C8A59D}"/>
              </a:ext>
            </a:extLst>
          </p:cNvPr>
          <p:cNvPicPr>
            <a:picLocks noChangeAspect="1"/>
          </p:cNvPicPr>
          <p:nvPr/>
        </p:nvPicPr>
        <p:blipFill>
          <a:blip r:embed="rId3"/>
          <a:stretch>
            <a:fillRect/>
          </a:stretch>
        </p:blipFill>
        <p:spPr>
          <a:xfrm>
            <a:off x="1382598" y="1040236"/>
            <a:ext cx="9426804" cy="5117284"/>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6FF5C424-8427-CC3F-97BF-EFAD445253EF}"/>
              </a:ext>
            </a:extLst>
          </p:cNvPr>
          <p:cNvPicPr>
            <a:picLocks noChangeAspect="1"/>
          </p:cNvPicPr>
          <p:nvPr/>
        </p:nvPicPr>
        <p:blipFill>
          <a:blip r:embed="rId2"/>
          <a:stretch>
            <a:fillRect/>
          </a:stretch>
        </p:blipFill>
        <p:spPr>
          <a:xfrm>
            <a:off x="1382598" y="1040234"/>
            <a:ext cx="9426804" cy="5117285"/>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77B36EC0-17AF-2DBF-7350-07526C553034}"/>
              </a:ext>
            </a:extLst>
          </p:cNvPr>
          <p:cNvPicPr>
            <a:picLocks noChangeAspect="1"/>
          </p:cNvPicPr>
          <p:nvPr/>
        </p:nvPicPr>
        <p:blipFill>
          <a:blip r:embed="rId2"/>
          <a:stretch>
            <a:fillRect/>
          </a:stretch>
        </p:blipFill>
        <p:spPr>
          <a:xfrm>
            <a:off x="1382598" y="1040234"/>
            <a:ext cx="9426804" cy="5117285"/>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85C1605A-CA65-4DA0-AD75-BBA316527455}"/>
              </a:ext>
            </a:extLst>
          </p:cNvPr>
          <p:cNvPicPr>
            <a:picLocks noChangeAspect="1"/>
          </p:cNvPicPr>
          <p:nvPr/>
        </p:nvPicPr>
        <p:blipFill>
          <a:blip r:embed="rId3"/>
          <a:stretch>
            <a:fillRect/>
          </a:stretch>
        </p:blipFill>
        <p:spPr>
          <a:xfrm>
            <a:off x="1382598" y="1040234"/>
            <a:ext cx="9426804" cy="5100507"/>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BA705641-85D3-A6EB-0A91-EE2B7F9D264E}"/>
              </a:ext>
            </a:extLst>
          </p:cNvPr>
          <p:cNvPicPr>
            <a:picLocks noChangeAspect="1"/>
          </p:cNvPicPr>
          <p:nvPr/>
        </p:nvPicPr>
        <p:blipFill>
          <a:blip r:embed="rId2"/>
          <a:stretch>
            <a:fillRect/>
          </a:stretch>
        </p:blipFill>
        <p:spPr>
          <a:xfrm>
            <a:off x="1382598" y="1048624"/>
            <a:ext cx="9426804" cy="5108895"/>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B0A4FDC1-A1FD-9A99-6B7F-6AAE4708789F}"/>
              </a:ext>
            </a:extLst>
          </p:cNvPr>
          <p:cNvPicPr>
            <a:picLocks noChangeAspect="1"/>
          </p:cNvPicPr>
          <p:nvPr/>
        </p:nvPicPr>
        <p:blipFill>
          <a:blip r:embed="rId2"/>
          <a:stretch>
            <a:fillRect/>
          </a:stretch>
        </p:blipFill>
        <p:spPr>
          <a:xfrm>
            <a:off x="1382598" y="1040234"/>
            <a:ext cx="9426804" cy="5100507"/>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266</TotalTime>
  <Words>560</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53</cp:revision>
  <dcterms:created xsi:type="dcterms:W3CDTF">2020-01-06T09:48:40Z</dcterms:created>
  <dcterms:modified xsi:type="dcterms:W3CDTF">2023-03-29T07:33:19Z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