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0"/>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304"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6357" autoAdjust="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01/03/2023</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2023 week 08  </a:t>
            </a:r>
            <a:r>
              <a:rPr lang="en-US" altLang="en-US" sz="1600" b="1" dirty="0"/>
              <a:t>(20/02/2023 – 26/02/2023)</a:t>
            </a:r>
            <a:br>
              <a:rPr lang="en-US" altLang="en-US" sz="2400" b="1" dirty="0"/>
            </a:b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9E3521F9-D386-3346-3FDF-3F390EDC97C6}"/>
              </a:ext>
            </a:extLst>
          </p:cNvPr>
          <p:cNvPicPr>
            <a:picLocks noChangeAspect="1"/>
          </p:cNvPicPr>
          <p:nvPr/>
        </p:nvPicPr>
        <p:blipFill>
          <a:blip r:embed="rId2"/>
          <a:stretch>
            <a:fillRect/>
          </a:stretch>
        </p:blipFill>
        <p:spPr>
          <a:xfrm>
            <a:off x="1333499" y="1676662"/>
            <a:ext cx="9525000"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8007927" y="980728"/>
            <a:ext cx="4184073"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r>
              <a:rPr lang="en-ZA" sz="1600" b="1" dirty="0"/>
              <a:t>13 000 </a:t>
            </a:r>
            <a:r>
              <a:rPr lang="en-US" sz="1600" b="1" dirty="0"/>
              <a:t>MW </a:t>
            </a:r>
          </a:p>
          <a:p>
            <a:pPr algn="just">
              <a:spcBef>
                <a:spcPts val="0"/>
              </a:spcBef>
              <a:buClr>
                <a:schemeClr val="tx2">
                  <a:lumMod val="50000"/>
                </a:schemeClr>
              </a:buClr>
            </a:pPr>
            <a:r>
              <a:rPr lang="en-ZA" sz="1600" dirty="0"/>
              <a:t>Reserves: OR + UA = </a:t>
            </a:r>
            <a:r>
              <a:rPr lang="en-ZA" sz="1600" b="1" dirty="0"/>
              <a:t>15 200 MW</a:t>
            </a:r>
          </a:p>
          <a:p>
            <a:pPr algn="just">
              <a:spcBef>
                <a:spcPts val="0"/>
              </a:spcBef>
              <a:buClr>
                <a:schemeClr val="tx2">
                  <a:lumMod val="50000"/>
                </a:schemeClr>
              </a:buClr>
            </a:pPr>
            <a:r>
              <a:rPr lang="en-ZA" sz="1600" dirty="0"/>
              <a:t>Eskom Installed Capacity: </a:t>
            </a:r>
            <a:r>
              <a:rPr lang="en-ZA" sz="1600" b="1" dirty="0"/>
              <a:t>48 186 MW</a:t>
            </a:r>
            <a:endParaRPr lang="en-ZA" sz="1600" dirty="0"/>
          </a:p>
          <a:p>
            <a:pPr algn="just">
              <a:spcBef>
                <a:spcPts val="0"/>
              </a:spcBef>
              <a:buClr>
                <a:schemeClr val="tx2">
                  <a:lumMod val="50000"/>
                </a:schemeClr>
              </a:buClr>
            </a:pPr>
            <a:r>
              <a:rPr lang="en-ZA" sz="1600" dirty="0"/>
              <a:t>Installed Dispatchable Capacity:   </a:t>
            </a:r>
            <a:r>
              <a:rPr lang="en-ZA" sz="1600" b="1" dirty="0"/>
              <a:t>49 191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D526938C-B503-2957-9319-B908ED6213B0}"/>
              </a:ext>
            </a:extLst>
          </p:cNvPr>
          <p:cNvPicPr>
            <a:picLocks noChangeAspect="1"/>
          </p:cNvPicPr>
          <p:nvPr/>
        </p:nvPicPr>
        <p:blipFill>
          <a:blip r:embed="rId3"/>
          <a:stretch>
            <a:fillRect/>
          </a:stretch>
        </p:blipFill>
        <p:spPr>
          <a:xfrm>
            <a:off x="1425604" y="980728"/>
            <a:ext cx="5516939"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1" name="Picture 10">
            <a:extLst>
              <a:ext uri="{FF2B5EF4-FFF2-40B4-BE49-F238E27FC236}">
                <a16:creationId xmlns:a16="http://schemas.microsoft.com/office/drawing/2014/main" id="{48E634B3-6D41-466D-BBDF-344CBBE1ACAB}"/>
              </a:ext>
            </a:extLst>
          </p:cNvPr>
          <p:cNvPicPr>
            <a:picLocks noChangeAspect="1"/>
          </p:cNvPicPr>
          <p:nvPr/>
        </p:nvPicPr>
        <p:blipFill>
          <a:blip r:embed="rId2"/>
          <a:stretch>
            <a:fillRect/>
          </a:stretch>
        </p:blipFill>
        <p:spPr>
          <a:xfrm>
            <a:off x="9362811" y="1153987"/>
            <a:ext cx="2552700" cy="876300"/>
          </a:xfrm>
          <a:prstGeom prst="rect">
            <a:avLst/>
          </a:prstGeom>
          <a:solidFill>
            <a:schemeClr val="bg1"/>
          </a:solidFill>
        </p:spPr>
      </p:pic>
      <p:pic>
        <p:nvPicPr>
          <p:cNvPr id="2" name="Picture 1">
            <a:extLst>
              <a:ext uri="{FF2B5EF4-FFF2-40B4-BE49-F238E27FC236}">
                <a16:creationId xmlns:a16="http://schemas.microsoft.com/office/drawing/2014/main" id="{2C2E66B5-D87D-6034-FC64-897626EE6C6C}"/>
              </a:ext>
            </a:extLst>
          </p:cNvPr>
          <p:cNvPicPr>
            <a:picLocks noChangeAspect="1"/>
          </p:cNvPicPr>
          <p:nvPr/>
        </p:nvPicPr>
        <p:blipFill>
          <a:blip r:embed="rId3"/>
          <a:stretch>
            <a:fillRect/>
          </a:stretch>
        </p:blipFill>
        <p:spPr>
          <a:xfrm>
            <a:off x="0" y="999265"/>
            <a:ext cx="5411894" cy="2782196"/>
          </a:xfrm>
          <a:prstGeom prst="rect">
            <a:avLst/>
          </a:prstGeom>
        </p:spPr>
      </p:pic>
      <p:pic>
        <p:nvPicPr>
          <p:cNvPr id="4" name="Picture 3">
            <a:extLst>
              <a:ext uri="{FF2B5EF4-FFF2-40B4-BE49-F238E27FC236}">
                <a16:creationId xmlns:a16="http://schemas.microsoft.com/office/drawing/2014/main" id="{0300DFD7-5120-C2E8-7E62-2DECE81DEB05}"/>
              </a:ext>
            </a:extLst>
          </p:cNvPr>
          <p:cNvPicPr>
            <a:picLocks noChangeAspect="1"/>
          </p:cNvPicPr>
          <p:nvPr/>
        </p:nvPicPr>
        <p:blipFill>
          <a:blip r:embed="rId4"/>
          <a:stretch>
            <a:fillRect/>
          </a:stretch>
        </p:blipFill>
        <p:spPr>
          <a:xfrm>
            <a:off x="0" y="3874399"/>
            <a:ext cx="5411894" cy="2983601"/>
          </a:xfrm>
          <a:prstGeom prst="rect">
            <a:avLst/>
          </a:prstGeom>
        </p:spPr>
      </p:pic>
      <p:pic>
        <p:nvPicPr>
          <p:cNvPr id="6" name="Picture 5">
            <a:extLst>
              <a:ext uri="{FF2B5EF4-FFF2-40B4-BE49-F238E27FC236}">
                <a16:creationId xmlns:a16="http://schemas.microsoft.com/office/drawing/2014/main" id="{19EF60F8-166C-CFF2-9326-17ADE2F1FC2F}"/>
              </a:ext>
            </a:extLst>
          </p:cNvPr>
          <p:cNvPicPr>
            <a:picLocks noChangeAspect="1"/>
          </p:cNvPicPr>
          <p:nvPr/>
        </p:nvPicPr>
        <p:blipFill>
          <a:blip r:embed="rId5"/>
          <a:stretch>
            <a:fillRect/>
          </a:stretch>
        </p:blipFill>
        <p:spPr>
          <a:xfrm>
            <a:off x="5451043" y="999265"/>
            <a:ext cx="3689428" cy="2782196"/>
          </a:xfrm>
          <a:prstGeom prst="rect">
            <a:avLst/>
          </a:prstGeom>
        </p:spPr>
      </p:pic>
      <p:pic>
        <p:nvPicPr>
          <p:cNvPr id="9" name="Picture 8">
            <a:extLst>
              <a:ext uri="{FF2B5EF4-FFF2-40B4-BE49-F238E27FC236}">
                <a16:creationId xmlns:a16="http://schemas.microsoft.com/office/drawing/2014/main" id="{4A3A5132-7578-B1CE-9084-1E5F84026411}"/>
              </a:ext>
            </a:extLst>
          </p:cNvPr>
          <p:cNvPicPr>
            <a:picLocks noChangeAspect="1"/>
          </p:cNvPicPr>
          <p:nvPr/>
        </p:nvPicPr>
        <p:blipFill>
          <a:blip r:embed="rId6"/>
          <a:stretch>
            <a:fillRect/>
          </a:stretch>
        </p:blipFill>
        <p:spPr>
          <a:xfrm>
            <a:off x="5457631" y="3874399"/>
            <a:ext cx="3682840" cy="2983601"/>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Note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US" dirty="0">
                <a:solidFill>
                  <a:schemeClr val="bg1"/>
                </a:solidFill>
              </a:rPr>
              <a:t>The Forecast is correct for the next three months. We are busy updating the longer-term forecast as it is currently on the high side. This update will be included in the next two weeks.</a:t>
            </a: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49 191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3" name="Picture 2">
            <a:extLst>
              <a:ext uri="{FF2B5EF4-FFF2-40B4-BE49-F238E27FC236}">
                <a16:creationId xmlns:a16="http://schemas.microsoft.com/office/drawing/2014/main" id="{4655149A-5560-4D9F-1751-0074A13B4423}"/>
              </a:ext>
            </a:extLst>
          </p:cNvPr>
          <p:cNvPicPr>
            <a:picLocks noChangeAspect="1"/>
          </p:cNvPicPr>
          <p:nvPr/>
        </p:nvPicPr>
        <p:blipFill>
          <a:blip r:embed="rId2"/>
          <a:stretch>
            <a:fillRect/>
          </a:stretch>
        </p:blipFill>
        <p:spPr>
          <a:xfrm>
            <a:off x="1762125" y="1018607"/>
            <a:ext cx="8667750" cy="3787756"/>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B56FC26F-A082-6A8C-4D01-94F4349286F3}"/>
              </a:ext>
            </a:extLst>
          </p:cNvPr>
          <p:cNvPicPr>
            <a:picLocks noChangeAspect="1"/>
          </p:cNvPicPr>
          <p:nvPr/>
        </p:nvPicPr>
        <p:blipFill>
          <a:blip r:embed="rId3"/>
          <a:stretch>
            <a:fillRect/>
          </a:stretch>
        </p:blipFill>
        <p:spPr>
          <a:xfrm>
            <a:off x="2571095" y="1028783"/>
            <a:ext cx="7049809" cy="5128736"/>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7D3AD2B9-C1E9-2DE4-D91A-EED591C1DE8D}"/>
              </a:ext>
            </a:extLst>
          </p:cNvPr>
          <p:cNvPicPr>
            <a:picLocks noChangeAspect="1"/>
          </p:cNvPicPr>
          <p:nvPr/>
        </p:nvPicPr>
        <p:blipFill>
          <a:blip r:embed="rId2"/>
          <a:stretch>
            <a:fillRect/>
          </a:stretch>
        </p:blipFill>
        <p:spPr>
          <a:xfrm>
            <a:off x="2550137" y="1015066"/>
            <a:ext cx="7091726" cy="5159231"/>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0BEF6E89-7A85-625B-6529-98B44CC5138A}"/>
              </a:ext>
            </a:extLst>
          </p:cNvPr>
          <p:cNvPicPr>
            <a:picLocks noChangeAspect="1"/>
          </p:cNvPicPr>
          <p:nvPr/>
        </p:nvPicPr>
        <p:blipFill>
          <a:blip r:embed="rId2"/>
          <a:stretch>
            <a:fillRect/>
          </a:stretch>
        </p:blipFill>
        <p:spPr>
          <a:xfrm>
            <a:off x="2529958" y="1002658"/>
            <a:ext cx="7132084" cy="5188591"/>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62F79EF6-02C4-70F9-9CC9-B1CC8021CF9C}"/>
              </a:ext>
            </a:extLst>
          </p:cNvPr>
          <p:cNvPicPr>
            <a:picLocks noChangeAspect="1"/>
          </p:cNvPicPr>
          <p:nvPr/>
        </p:nvPicPr>
        <p:blipFill>
          <a:blip r:embed="rId3"/>
          <a:stretch>
            <a:fillRect/>
          </a:stretch>
        </p:blipFill>
        <p:spPr>
          <a:xfrm>
            <a:off x="2545424" y="1015068"/>
            <a:ext cx="7101151" cy="5166088"/>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B7347CD5-6DFA-1D50-AADB-5A911D1416C2}"/>
              </a:ext>
            </a:extLst>
          </p:cNvPr>
          <p:cNvPicPr>
            <a:picLocks noChangeAspect="1"/>
          </p:cNvPicPr>
          <p:nvPr/>
        </p:nvPicPr>
        <p:blipFill>
          <a:blip r:embed="rId2"/>
          <a:stretch>
            <a:fillRect/>
          </a:stretch>
        </p:blipFill>
        <p:spPr>
          <a:xfrm>
            <a:off x="2536776" y="1006677"/>
            <a:ext cx="7118448" cy="5178671"/>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739781D3-3D75-C11F-F564-BC5BB500900C}"/>
              </a:ext>
            </a:extLst>
          </p:cNvPr>
          <p:cNvPicPr>
            <a:picLocks noChangeAspect="1"/>
          </p:cNvPicPr>
          <p:nvPr/>
        </p:nvPicPr>
        <p:blipFill>
          <a:blip r:embed="rId2"/>
          <a:stretch>
            <a:fillRect/>
          </a:stretch>
        </p:blipFill>
        <p:spPr>
          <a:xfrm>
            <a:off x="2567434" y="1040234"/>
            <a:ext cx="7057131" cy="5134063"/>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customXml/itemProps2.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3.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223</TotalTime>
  <Words>597</Words>
  <Application>Microsoft Office PowerPoint</Application>
  <PresentationFormat>Widescreen</PresentationFormat>
  <Paragraphs>54</Paragraphs>
  <Slides>13</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13</vt:i4>
      </vt:variant>
    </vt:vector>
  </HeadingPairs>
  <TitlesOfParts>
    <vt:vector size="21"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45</cp:revision>
  <dcterms:created xsi:type="dcterms:W3CDTF">2020-01-06T09:48:40Z</dcterms:created>
  <dcterms:modified xsi:type="dcterms:W3CDTF">2023-03-01T08:33:18Z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