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0"/>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304"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6357" autoAdjust="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25/04/2023</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2023 week 16  </a:t>
            </a:r>
            <a:r>
              <a:rPr lang="en-US" altLang="en-US" sz="1600" b="1" dirty="0"/>
              <a:t>(17/04/2023 – 23/04/2023)</a:t>
            </a:r>
            <a:br>
              <a:rPr lang="en-US" altLang="en-US" sz="2400" b="1" dirty="0"/>
            </a:b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F39FD8DD-FF4F-131E-AEA3-D46ADC3171A5}"/>
              </a:ext>
            </a:extLst>
          </p:cNvPr>
          <p:cNvPicPr>
            <a:picLocks noChangeAspect="1"/>
          </p:cNvPicPr>
          <p:nvPr/>
        </p:nvPicPr>
        <p:blipFill>
          <a:blip r:embed="rId2"/>
          <a:stretch>
            <a:fillRect/>
          </a:stretch>
        </p:blipFill>
        <p:spPr>
          <a:xfrm>
            <a:off x="1333499" y="1726996"/>
            <a:ext cx="9525000"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367002"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15 000 </a:t>
            </a:r>
            <a:r>
              <a:rPr lang="en-US" sz="1600" b="1" dirty="0"/>
              <a:t>MW </a:t>
            </a:r>
            <a:r>
              <a:rPr lang="en-US" sz="1600" dirty="0"/>
              <a:t>until end October 2023 then 13000 MW onward </a:t>
            </a:r>
          </a:p>
          <a:p>
            <a:pPr algn="just">
              <a:spcBef>
                <a:spcPts val="0"/>
              </a:spcBef>
              <a:buClr>
                <a:schemeClr val="tx2">
                  <a:lumMod val="50000"/>
                </a:schemeClr>
              </a:buClr>
            </a:pPr>
            <a:r>
              <a:rPr lang="en-ZA" sz="1600" dirty="0"/>
              <a:t>Reserves: OR + UA = </a:t>
            </a:r>
            <a:r>
              <a:rPr lang="en-ZA" sz="1600" b="1" dirty="0"/>
              <a:t>17 200 MW</a:t>
            </a:r>
          </a:p>
          <a:p>
            <a:pPr algn="just">
              <a:spcBef>
                <a:spcPts val="0"/>
              </a:spcBef>
              <a:buClr>
                <a:schemeClr val="tx2">
                  <a:lumMod val="50000"/>
                </a:schemeClr>
              </a:buClr>
            </a:pPr>
            <a:r>
              <a:rPr lang="en-ZA" sz="1600" dirty="0"/>
              <a:t>Eskom Installed Capacity: </a:t>
            </a:r>
            <a:r>
              <a:rPr lang="en-ZA" sz="1600" b="1" dirty="0"/>
              <a:t>48 186 MW</a:t>
            </a:r>
            <a:endParaRPr lang="en-ZA" sz="1600" dirty="0"/>
          </a:p>
          <a:p>
            <a:pPr algn="just">
              <a:spcBef>
                <a:spcPts val="0"/>
              </a:spcBef>
              <a:buClr>
                <a:schemeClr val="tx2">
                  <a:lumMod val="50000"/>
                </a:schemeClr>
              </a:buClr>
            </a:pPr>
            <a:r>
              <a:rPr lang="en-ZA" sz="1600" dirty="0"/>
              <a:t>Installed Dispatchable Capacity: </a:t>
            </a:r>
            <a:r>
              <a:rPr lang="en-ZA" sz="1600" b="1" dirty="0"/>
              <a:t>49 191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56BCA9CE-AA05-29AD-8BEA-37BEB989CF41}"/>
              </a:ext>
            </a:extLst>
          </p:cNvPr>
          <p:cNvPicPr>
            <a:picLocks noChangeAspect="1"/>
          </p:cNvPicPr>
          <p:nvPr/>
        </p:nvPicPr>
        <p:blipFill>
          <a:blip r:embed="rId3"/>
          <a:stretch>
            <a:fillRect/>
          </a:stretch>
        </p:blipFill>
        <p:spPr>
          <a:xfrm>
            <a:off x="1125891" y="980728"/>
            <a:ext cx="5930279"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1" name="Picture 10">
            <a:extLst>
              <a:ext uri="{FF2B5EF4-FFF2-40B4-BE49-F238E27FC236}">
                <a16:creationId xmlns:a16="http://schemas.microsoft.com/office/drawing/2014/main" id="{48E634B3-6D41-466D-BBDF-344CBBE1ACAB}"/>
              </a:ext>
            </a:extLst>
          </p:cNvPr>
          <p:cNvPicPr>
            <a:picLocks noChangeAspect="1"/>
          </p:cNvPicPr>
          <p:nvPr/>
        </p:nvPicPr>
        <p:blipFill>
          <a:blip r:embed="rId2"/>
          <a:stretch>
            <a:fillRect/>
          </a:stretch>
        </p:blipFill>
        <p:spPr>
          <a:xfrm>
            <a:off x="9362811" y="1153987"/>
            <a:ext cx="2552700" cy="876300"/>
          </a:xfrm>
          <a:prstGeom prst="rect">
            <a:avLst/>
          </a:prstGeom>
          <a:solidFill>
            <a:schemeClr val="bg1"/>
          </a:solidFill>
        </p:spPr>
      </p:pic>
      <p:pic>
        <p:nvPicPr>
          <p:cNvPr id="3" name="Picture 2">
            <a:extLst>
              <a:ext uri="{FF2B5EF4-FFF2-40B4-BE49-F238E27FC236}">
                <a16:creationId xmlns:a16="http://schemas.microsoft.com/office/drawing/2014/main" id="{ED509644-438A-619C-43D4-784CD2CE380E}"/>
              </a:ext>
            </a:extLst>
          </p:cNvPr>
          <p:cNvPicPr>
            <a:picLocks noChangeAspect="1"/>
          </p:cNvPicPr>
          <p:nvPr/>
        </p:nvPicPr>
        <p:blipFill>
          <a:blip r:embed="rId3"/>
          <a:stretch>
            <a:fillRect/>
          </a:stretch>
        </p:blipFill>
        <p:spPr>
          <a:xfrm>
            <a:off x="-1" y="999265"/>
            <a:ext cx="5411893" cy="2782196"/>
          </a:xfrm>
          <a:prstGeom prst="rect">
            <a:avLst/>
          </a:prstGeom>
        </p:spPr>
      </p:pic>
      <p:pic>
        <p:nvPicPr>
          <p:cNvPr id="12" name="Picture 11">
            <a:extLst>
              <a:ext uri="{FF2B5EF4-FFF2-40B4-BE49-F238E27FC236}">
                <a16:creationId xmlns:a16="http://schemas.microsoft.com/office/drawing/2014/main" id="{33E0CC02-A7BB-84B2-78E6-9CC939FADDC2}"/>
              </a:ext>
            </a:extLst>
          </p:cNvPr>
          <p:cNvPicPr>
            <a:picLocks noChangeAspect="1"/>
          </p:cNvPicPr>
          <p:nvPr/>
        </p:nvPicPr>
        <p:blipFill>
          <a:blip r:embed="rId4"/>
          <a:stretch>
            <a:fillRect/>
          </a:stretch>
        </p:blipFill>
        <p:spPr>
          <a:xfrm>
            <a:off x="5457631" y="3874399"/>
            <a:ext cx="3682840" cy="2983601"/>
          </a:xfrm>
          <a:prstGeom prst="rect">
            <a:avLst/>
          </a:prstGeom>
        </p:spPr>
      </p:pic>
      <p:pic>
        <p:nvPicPr>
          <p:cNvPr id="4" name="Picture 3">
            <a:extLst>
              <a:ext uri="{FF2B5EF4-FFF2-40B4-BE49-F238E27FC236}">
                <a16:creationId xmlns:a16="http://schemas.microsoft.com/office/drawing/2014/main" id="{DE9F4594-598D-7993-D6B6-76AA0EBF10D2}"/>
              </a:ext>
            </a:extLst>
          </p:cNvPr>
          <p:cNvPicPr>
            <a:picLocks noChangeAspect="1"/>
          </p:cNvPicPr>
          <p:nvPr/>
        </p:nvPicPr>
        <p:blipFill>
          <a:blip r:embed="rId5"/>
          <a:stretch>
            <a:fillRect/>
          </a:stretch>
        </p:blipFill>
        <p:spPr>
          <a:xfrm>
            <a:off x="-1" y="3874399"/>
            <a:ext cx="5411893" cy="2983601"/>
          </a:xfrm>
          <a:prstGeom prst="rect">
            <a:avLst/>
          </a:prstGeom>
        </p:spPr>
      </p:pic>
      <p:pic>
        <p:nvPicPr>
          <p:cNvPr id="5" name="Picture 4">
            <a:extLst>
              <a:ext uri="{FF2B5EF4-FFF2-40B4-BE49-F238E27FC236}">
                <a16:creationId xmlns:a16="http://schemas.microsoft.com/office/drawing/2014/main" id="{1F052346-0172-634D-66FF-FA46E34854FC}"/>
              </a:ext>
            </a:extLst>
          </p:cNvPr>
          <p:cNvPicPr>
            <a:picLocks noChangeAspect="1"/>
          </p:cNvPicPr>
          <p:nvPr/>
        </p:nvPicPr>
        <p:blipFill>
          <a:blip r:embed="rId6"/>
          <a:stretch>
            <a:fillRect/>
          </a:stretch>
        </p:blipFill>
        <p:spPr>
          <a:xfrm>
            <a:off x="5457631" y="999265"/>
            <a:ext cx="3682840" cy="2782196"/>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49 191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2" name="Picture 1">
            <a:extLst>
              <a:ext uri="{FF2B5EF4-FFF2-40B4-BE49-F238E27FC236}">
                <a16:creationId xmlns:a16="http://schemas.microsoft.com/office/drawing/2014/main" id="{E5D5DFC6-E9F5-C0E7-144D-61CB80C7DE69}"/>
              </a:ext>
            </a:extLst>
          </p:cNvPr>
          <p:cNvPicPr>
            <a:picLocks noChangeAspect="1"/>
          </p:cNvPicPr>
          <p:nvPr/>
        </p:nvPicPr>
        <p:blipFill>
          <a:blip r:embed="rId2"/>
          <a:stretch>
            <a:fillRect/>
          </a:stretch>
        </p:blipFill>
        <p:spPr>
          <a:xfrm>
            <a:off x="1762125" y="1035385"/>
            <a:ext cx="8667750" cy="3770977"/>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1179C957-4243-EB0E-0347-4DAFFBE355EA}"/>
              </a:ext>
            </a:extLst>
          </p:cNvPr>
          <p:cNvPicPr>
            <a:picLocks noChangeAspect="1"/>
          </p:cNvPicPr>
          <p:nvPr/>
        </p:nvPicPr>
        <p:blipFill>
          <a:blip r:embed="rId3"/>
          <a:stretch>
            <a:fillRect/>
          </a:stretch>
        </p:blipFill>
        <p:spPr>
          <a:xfrm>
            <a:off x="1382598" y="1015067"/>
            <a:ext cx="9426804" cy="5167619"/>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51064B46-EC3A-583B-BAFA-A4ABEE689229}"/>
              </a:ext>
            </a:extLst>
          </p:cNvPr>
          <p:cNvPicPr>
            <a:picLocks noChangeAspect="1"/>
          </p:cNvPicPr>
          <p:nvPr/>
        </p:nvPicPr>
        <p:blipFill>
          <a:blip r:embed="rId2"/>
          <a:stretch>
            <a:fillRect/>
          </a:stretch>
        </p:blipFill>
        <p:spPr>
          <a:xfrm>
            <a:off x="1382598" y="1031846"/>
            <a:ext cx="9426804" cy="5117284"/>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9D61A51E-850E-E80B-45BA-D296930A06CB}"/>
              </a:ext>
            </a:extLst>
          </p:cNvPr>
          <p:cNvPicPr>
            <a:picLocks noChangeAspect="1"/>
          </p:cNvPicPr>
          <p:nvPr/>
        </p:nvPicPr>
        <p:blipFill>
          <a:blip r:embed="rId2"/>
          <a:stretch>
            <a:fillRect/>
          </a:stretch>
        </p:blipFill>
        <p:spPr>
          <a:xfrm>
            <a:off x="1382598" y="1023457"/>
            <a:ext cx="9426804" cy="5159229"/>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5493CC17-2A22-33E0-2036-003388F6CF4B}"/>
              </a:ext>
            </a:extLst>
          </p:cNvPr>
          <p:cNvPicPr>
            <a:picLocks noChangeAspect="1"/>
          </p:cNvPicPr>
          <p:nvPr/>
        </p:nvPicPr>
        <p:blipFill>
          <a:blip r:embed="rId3"/>
          <a:stretch>
            <a:fillRect/>
          </a:stretch>
        </p:blipFill>
        <p:spPr>
          <a:xfrm>
            <a:off x="1382598" y="1023456"/>
            <a:ext cx="9426804" cy="5125674"/>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637E4497-C722-DF75-44F4-B30DF7543A2D}"/>
              </a:ext>
            </a:extLst>
          </p:cNvPr>
          <p:cNvPicPr>
            <a:picLocks noChangeAspect="1"/>
          </p:cNvPicPr>
          <p:nvPr/>
        </p:nvPicPr>
        <p:blipFill>
          <a:blip r:embed="rId2"/>
          <a:stretch>
            <a:fillRect/>
          </a:stretch>
        </p:blipFill>
        <p:spPr>
          <a:xfrm>
            <a:off x="1382598" y="1023456"/>
            <a:ext cx="9426804" cy="5134063"/>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E70D6F5D-FC6F-E3A0-463C-AEB730AA9583}"/>
              </a:ext>
            </a:extLst>
          </p:cNvPr>
          <p:cNvPicPr>
            <a:picLocks noChangeAspect="1"/>
          </p:cNvPicPr>
          <p:nvPr/>
        </p:nvPicPr>
        <p:blipFill>
          <a:blip r:embed="rId2"/>
          <a:stretch>
            <a:fillRect/>
          </a:stretch>
        </p:blipFill>
        <p:spPr>
          <a:xfrm>
            <a:off x="1382598" y="1031846"/>
            <a:ext cx="9426804" cy="5125673"/>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3.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288</TotalTime>
  <Words>568</Words>
  <Application>Microsoft Office PowerPoint</Application>
  <PresentationFormat>Widescreen</PresentationFormat>
  <Paragraphs>50</Paragraphs>
  <Slides>13</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13</vt:i4>
      </vt:variant>
    </vt:vector>
  </HeadingPairs>
  <TitlesOfParts>
    <vt:vector size="21"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57</cp:revision>
  <dcterms:created xsi:type="dcterms:W3CDTF">2020-01-06T09:48:40Z</dcterms:created>
  <dcterms:modified xsi:type="dcterms:W3CDTF">2023-04-25T12:17:57Z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