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0"/>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30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6357" autoAdjust="0"/>
  </p:normalViewPr>
  <p:slideViewPr>
    <p:cSldViewPr snapToGrid="0">
      <p:cViewPr varScale="1">
        <p:scale>
          <a:sx n="109" d="100"/>
          <a:sy n="109" d="100"/>
        </p:scale>
        <p:origin x="6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16/05/2023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19  </a:t>
            </a:r>
            <a:r>
              <a:rPr lang="en-US" altLang="en-US" sz="1600" b="1" dirty="0"/>
              <a:t>(08/05/2023 – 14/05/2023)</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AF675BFB-D638-DA83-2BB3-BB94261BD273}"/>
              </a:ext>
            </a:extLst>
          </p:cNvPr>
          <p:cNvPicPr>
            <a:picLocks noChangeAspect="1"/>
          </p:cNvPicPr>
          <p:nvPr/>
        </p:nvPicPr>
        <p:blipFill>
          <a:blip r:embed="rId2"/>
          <a:stretch>
            <a:fillRect/>
          </a:stretch>
        </p:blipFill>
        <p:spPr>
          <a:xfrm>
            <a:off x="547590" y="1847850"/>
            <a:ext cx="11096819" cy="1618517"/>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15 000 </a:t>
            </a:r>
            <a:r>
              <a:rPr lang="en-US" sz="1600" b="1" dirty="0"/>
              <a:t>MW </a:t>
            </a:r>
            <a:r>
              <a:rPr lang="en-US" sz="1600" dirty="0"/>
              <a:t>until end October 2023 then 13000 MW onward </a:t>
            </a:r>
          </a:p>
          <a:p>
            <a:pPr algn="just">
              <a:spcBef>
                <a:spcPts val="0"/>
              </a:spcBef>
              <a:buClr>
                <a:schemeClr val="tx2">
                  <a:lumMod val="50000"/>
                </a:schemeClr>
              </a:buClr>
            </a:pPr>
            <a:r>
              <a:rPr lang="en-ZA" sz="1600" dirty="0"/>
              <a:t>Reserves: OR + UA = </a:t>
            </a:r>
            <a:r>
              <a:rPr lang="en-ZA" sz="1600" b="1" dirty="0"/>
              <a:t>17 200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E6CA4EEB-1AD4-CCF4-EF52-D8AF3F86E05C}"/>
              </a:ext>
            </a:extLst>
          </p:cNvPr>
          <p:cNvPicPr>
            <a:picLocks noChangeAspect="1"/>
          </p:cNvPicPr>
          <p:nvPr/>
        </p:nvPicPr>
        <p:blipFill>
          <a:blip r:embed="rId3"/>
          <a:stretch>
            <a:fillRect/>
          </a:stretch>
        </p:blipFill>
        <p:spPr>
          <a:xfrm>
            <a:off x="659532" y="980728"/>
            <a:ext cx="6283350" cy="5198067"/>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48E634B3-6D41-466D-BBDF-344CBBE1ACAB}"/>
              </a:ext>
            </a:extLst>
          </p:cNvPr>
          <p:cNvPicPr>
            <a:picLocks noChangeAspect="1"/>
          </p:cNvPicPr>
          <p:nvPr/>
        </p:nvPicPr>
        <p:blipFill>
          <a:blip r:embed="rId2"/>
          <a:stretch>
            <a:fillRect/>
          </a:stretch>
        </p:blipFill>
        <p:spPr>
          <a:xfrm>
            <a:off x="9362811" y="1153987"/>
            <a:ext cx="2552700" cy="876300"/>
          </a:xfrm>
          <a:prstGeom prst="rect">
            <a:avLst/>
          </a:prstGeom>
          <a:solidFill>
            <a:schemeClr val="bg1"/>
          </a:solidFill>
        </p:spPr>
      </p:pic>
      <p:pic>
        <p:nvPicPr>
          <p:cNvPr id="10" name="Picture 9">
            <a:extLst>
              <a:ext uri="{FF2B5EF4-FFF2-40B4-BE49-F238E27FC236}">
                <a16:creationId xmlns:a16="http://schemas.microsoft.com/office/drawing/2014/main" id="{01A1CCC0-066B-471C-145F-B160C476B130}"/>
              </a:ext>
            </a:extLst>
          </p:cNvPr>
          <p:cNvPicPr>
            <a:picLocks noChangeAspect="1"/>
          </p:cNvPicPr>
          <p:nvPr/>
        </p:nvPicPr>
        <p:blipFill>
          <a:blip r:embed="rId3"/>
          <a:stretch>
            <a:fillRect/>
          </a:stretch>
        </p:blipFill>
        <p:spPr>
          <a:xfrm>
            <a:off x="5457628" y="3874399"/>
            <a:ext cx="3682842" cy="2983601"/>
          </a:xfrm>
          <a:prstGeom prst="rect">
            <a:avLst/>
          </a:prstGeom>
        </p:spPr>
      </p:pic>
      <p:pic>
        <p:nvPicPr>
          <p:cNvPr id="2" name="Picture 1">
            <a:extLst>
              <a:ext uri="{FF2B5EF4-FFF2-40B4-BE49-F238E27FC236}">
                <a16:creationId xmlns:a16="http://schemas.microsoft.com/office/drawing/2014/main" id="{26E5DDE7-5443-B02E-71F6-4F74A54AE9AB}"/>
              </a:ext>
            </a:extLst>
          </p:cNvPr>
          <p:cNvPicPr>
            <a:picLocks noChangeAspect="1"/>
          </p:cNvPicPr>
          <p:nvPr/>
        </p:nvPicPr>
        <p:blipFill>
          <a:blip r:embed="rId4"/>
          <a:stretch>
            <a:fillRect/>
          </a:stretch>
        </p:blipFill>
        <p:spPr>
          <a:xfrm>
            <a:off x="0" y="985106"/>
            <a:ext cx="5411892" cy="2782196"/>
          </a:xfrm>
          <a:prstGeom prst="rect">
            <a:avLst/>
          </a:prstGeom>
        </p:spPr>
      </p:pic>
      <p:pic>
        <p:nvPicPr>
          <p:cNvPr id="3" name="Picture 2">
            <a:extLst>
              <a:ext uri="{FF2B5EF4-FFF2-40B4-BE49-F238E27FC236}">
                <a16:creationId xmlns:a16="http://schemas.microsoft.com/office/drawing/2014/main" id="{F2B74CDF-8B35-7A13-6AD5-0415D4872B28}"/>
              </a:ext>
            </a:extLst>
          </p:cNvPr>
          <p:cNvPicPr>
            <a:picLocks noChangeAspect="1"/>
          </p:cNvPicPr>
          <p:nvPr/>
        </p:nvPicPr>
        <p:blipFill>
          <a:blip r:embed="rId5"/>
          <a:stretch>
            <a:fillRect/>
          </a:stretch>
        </p:blipFill>
        <p:spPr>
          <a:xfrm>
            <a:off x="0" y="3874399"/>
            <a:ext cx="5411892" cy="2983601"/>
          </a:xfrm>
          <a:prstGeom prst="rect">
            <a:avLst/>
          </a:prstGeom>
        </p:spPr>
      </p:pic>
      <p:pic>
        <p:nvPicPr>
          <p:cNvPr id="6" name="Picture 5">
            <a:extLst>
              <a:ext uri="{FF2B5EF4-FFF2-40B4-BE49-F238E27FC236}">
                <a16:creationId xmlns:a16="http://schemas.microsoft.com/office/drawing/2014/main" id="{70093643-7E70-83B3-FCA3-9F239D9DCAD4}"/>
              </a:ext>
            </a:extLst>
          </p:cNvPr>
          <p:cNvPicPr>
            <a:picLocks noChangeAspect="1"/>
          </p:cNvPicPr>
          <p:nvPr/>
        </p:nvPicPr>
        <p:blipFill>
          <a:blip r:embed="rId6"/>
          <a:stretch>
            <a:fillRect/>
          </a:stretch>
        </p:blipFill>
        <p:spPr>
          <a:xfrm>
            <a:off x="5457628" y="985107"/>
            <a:ext cx="3682842" cy="2782196"/>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CB76E903-EC09-3762-14BA-258233E8D3F9}"/>
              </a:ext>
            </a:extLst>
          </p:cNvPr>
          <p:cNvPicPr>
            <a:picLocks noChangeAspect="1"/>
          </p:cNvPicPr>
          <p:nvPr/>
        </p:nvPicPr>
        <p:blipFill>
          <a:blip r:embed="rId2"/>
          <a:stretch>
            <a:fillRect/>
          </a:stretch>
        </p:blipFill>
        <p:spPr>
          <a:xfrm>
            <a:off x="1682994" y="1046284"/>
            <a:ext cx="8667750" cy="3760078"/>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A0C4577D-7DDE-C6D3-F776-FCCE3BE825D8}"/>
              </a:ext>
            </a:extLst>
          </p:cNvPr>
          <p:cNvPicPr>
            <a:picLocks noChangeAspect="1"/>
          </p:cNvPicPr>
          <p:nvPr/>
        </p:nvPicPr>
        <p:blipFill>
          <a:blip r:embed="rId3"/>
          <a:stretch>
            <a:fillRect/>
          </a:stretch>
        </p:blipFill>
        <p:spPr>
          <a:xfrm>
            <a:off x="0" y="1026826"/>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51906D99-4AD8-470E-D3F7-F01DB7713438}"/>
              </a:ext>
            </a:extLst>
          </p:cNvPr>
          <p:cNvPicPr>
            <a:picLocks noChangeAspect="1"/>
          </p:cNvPicPr>
          <p:nvPr/>
        </p:nvPicPr>
        <p:blipFill>
          <a:blip r:embed="rId2"/>
          <a:stretch>
            <a:fillRect/>
          </a:stretch>
        </p:blipFill>
        <p:spPr>
          <a:xfrm>
            <a:off x="0" y="1016423"/>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5715F880-D928-8C0E-633A-9EFBCBF351A3}"/>
              </a:ext>
            </a:extLst>
          </p:cNvPr>
          <p:cNvPicPr>
            <a:picLocks noChangeAspect="1"/>
          </p:cNvPicPr>
          <p:nvPr/>
        </p:nvPicPr>
        <p:blipFill>
          <a:blip r:embed="rId2"/>
          <a:stretch>
            <a:fillRect/>
          </a:stretch>
        </p:blipFill>
        <p:spPr>
          <a:xfrm>
            <a:off x="0" y="959097"/>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A37A9F29-280F-E420-1D28-52FD15825A05}"/>
              </a:ext>
            </a:extLst>
          </p:cNvPr>
          <p:cNvPicPr>
            <a:picLocks noChangeAspect="1"/>
          </p:cNvPicPr>
          <p:nvPr/>
        </p:nvPicPr>
        <p:blipFill>
          <a:blip r:embed="rId3"/>
          <a:stretch>
            <a:fillRect/>
          </a:stretch>
        </p:blipFill>
        <p:spPr>
          <a:xfrm>
            <a:off x="0" y="998839"/>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730A97F4-5990-C9EC-8FE4-C0C7ED7B5270}"/>
              </a:ext>
            </a:extLst>
          </p:cNvPr>
          <p:cNvPicPr>
            <a:picLocks noChangeAspect="1"/>
          </p:cNvPicPr>
          <p:nvPr/>
        </p:nvPicPr>
        <p:blipFill>
          <a:blip r:embed="rId2"/>
          <a:stretch>
            <a:fillRect/>
          </a:stretch>
        </p:blipFill>
        <p:spPr>
          <a:xfrm>
            <a:off x="0" y="981254"/>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A181A446-4C6A-5A61-D46D-4430BF7701B6}"/>
              </a:ext>
            </a:extLst>
          </p:cNvPr>
          <p:cNvPicPr>
            <a:picLocks noChangeAspect="1"/>
          </p:cNvPicPr>
          <p:nvPr/>
        </p:nvPicPr>
        <p:blipFill>
          <a:blip r:embed="rId2"/>
          <a:stretch>
            <a:fillRect/>
          </a:stretch>
        </p:blipFill>
        <p:spPr>
          <a:xfrm>
            <a:off x="0" y="1007631"/>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2.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303</TotalTime>
  <Words>568</Words>
  <Application>Microsoft Office PowerPoint</Application>
  <PresentationFormat>Widescreen</PresentationFormat>
  <Paragraphs>50</Paragraphs>
  <Slides>13</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Hendri Bower</cp:lastModifiedBy>
  <cp:revision>61</cp:revision>
  <dcterms:created xsi:type="dcterms:W3CDTF">2020-01-06T09:48:40Z</dcterms:created>
  <dcterms:modified xsi:type="dcterms:W3CDTF">2023-05-16T12:10:34Z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