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0"/>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304"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6357" autoAdjust="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07/06/2023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22  </a:t>
            </a:r>
            <a:r>
              <a:rPr lang="en-US" altLang="en-US" sz="1600" b="1" dirty="0"/>
              <a:t>(29/05/2023 – 04/06/2023)</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848DC903-546C-955A-8738-50A40BA6AC1C}"/>
              </a:ext>
            </a:extLst>
          </p:cNvPr>
          <p:cNvPicPr>
            <a:picLocks noChangeAspect="1"/>
          </p:cNvPicPr>
          <p:nvPr/>
        </p:nvPicPr>
        <p:blipFill>
          <a:blip r:embed="rId2"/>
          <a:stretch>
            <a:fillRect/>
          </a:stretch>
        </p:blipFill>
        <p:spPr>
          <a:xfrm>
            <a:off x="1328736" y="1961888"/>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15 000 </a:t>
            </a:r>
            <a:r>
              <a:rPr lang="en-US" sz="1600" b="1" dirty="0"/>
              <a:t>MW </a:t>
            </a:r>
            <a:r>
              <a:rPr lang="en-US" sz="1600" dirty="0"/>
              <a:t>until end October 2023 then 13000 MW onward </a:t>
            </a:r>
          </a:p>
          <a:p>
            <a:pPr algn="just">
              <a:spcBef>
                <a:spcPts val="0"/>
              </a:spcBef>
              <a:buClr>
                <a:schemeClr val="tx2">
                  <a:lumMod val="50000"/>
                </a:schemeClr>
              </a:buClr>
            </a:pPr>
            <a:r>
              <a:rPr lang="en-ZA" sz="1600" dirty="0"/>
              <a:t>Reserves: OR + UA = </a:t>
            </a:r>
            <a:r>
              <a:rPr lang="en-ZA" sz="1600" b="1" dirty="0"/>
              <a:t>17 200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9D523350-53C3-F10A-2E92-8827D3C9ED57}"/>
              </a:ext>
            </a:extLst>
          </p:cNvPr>
          <p:cNvPicPr>
            <a:picLocks noChangeAspect="1"/>
          </p:cNvPicPr>
          <p:nvPr/>
        </p:nvPicPr>
        <p:blipFill>
          <a:blip r:embed="rId3"/>
          <a:stretch>
            <a:fillRect/>
          </a:stretch>
        </p:blipFill>
        <p:spPr>
          <a:xfrm>
            <a:off x="683357" y="980728"/>
            <a:ext cx="668112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48E634B3-6D41-466D-BBDF-344CBBE1ACAB}"/>
              </a:ext>
            </a:extLst>
          </p:cNvPr>
          <p:cNvPicPr>
            <a:picLocks noChangeAspect="1"/>
          </p:cNvPicPr>
          <p:nvPr/>
        </p:nvPicPr>
        <p:blipFill>
          <a:blip r:embed="rId2"/>
          <a:stretch>
            <a:fillRect/>
          </a:stretch>
        </p:blipFill>
        <p:spPr>
          <a:xfrm>
            <a:off x="9362811" y="1153987"/>
            <a:ext cx="2552700" cy="876300"/>
          </a:xfrm>
          <a:prstGeom prst="rect">
            <a:avLst/>
          </a:prstGeom>
          <a:solidFill>
            <a:schemeClr val="bg1"/>
          </a:solidFill>
        </p:spPr>
      </p:pic>
      <p:pic>
        <p:nvPicPr>
          <p:cNvPr id="3" name="Picture 2">
            <a:extLst>
              <a:ext uri="{FF2B5EF4-FFF2-40B4-BE49-F238E27FC236}">
                <a16:creationId xmlns:a16="http://schemas.microsoft.com/office/drawing/2014/main" id="{1D3FF099-DD43-924A-F032-822B1D06B253}"/>
              </a:ext>
            </a:extLst>
          </p:cNvPr>
          <p:cNvPicPr>
            <a:picLocks noChangeAspect="1"/>
          </p:cNvPicPr>
          <p:nvPr/>
        </p:nvPicPr>
        <p:blipFill>
          <a:blip r:embed="rId3"/>
          <a:stretch>
            <a:fillRect/>
          </a:stretch>
        </p:blipFill>
        <p:spPr>
          <a:xfrm>
            <a:off x="0" y="985107"/>
            <a:ext cx="5411892" cy="2782195"/>
          </a:xfrm>
          <a:prstGeom prst="rect">
            <a:avLst/>
          </a:prstGeom>
        </p:spPr>
      </p:pic>
      <p:pic>
        <p:nvPicPr>
          <p:cNvPr id="9" name="Picture 8">
            <a:extLst>
              <a:ext uri="{FF2B5EF4-FFF2-40B4-BE49-F238E27FC236}">
                <a16:creationId xmlns:a16="http://schemas.microsoft.com/office/drawing/2014/main" id="{E4345B40-3192-4AD5-C332-598C86D9FCCA}"/>
              </a:ext>
            </a:extLst>
          </p:cNvPr>
          <p:cNvPicPr>
            <a:picLocks noChangeAspect="1"/>
          </p:cNvPicPr>
          <p:nvPr/>
        </p:nvPicPr>
        <p:blipFill>
          <a:blip r:embed="rId4"/>
          <a:stretch>
            <a:fillRect/>
          </a:stretch>
        </p:blipFill>
        <p:spPr>
          <a:xfrm>
            <a:off x="5457625" y="985106"/>
            <a:ext cx="3682843" cy="2782195"/>
          </a:xfrm>
          <a:prstGeom prst="rect">
            <a:avLst/>
          </a:prstGeom>
        </p:spPr>
      </p:pic>
      <p:pic>
        <p:nvPicPr>
          <p:cNvPr id="12" name="Picture 11">
            <a:extLst>
              <a:ext uri="{FF2B5EF4-FFF2-40B4-BE49-F238E27FC236}">
                <a16:creationId xmlns:a16="http://schemas.microsoft.com/office/drawing/2014/main" id="{1B3EA924-B734-6F8A-EC62-8AF32FCA5BFB}"/>
              </a:ext>
            </a:extLst>
          </p:cNvPr>
          <p:cNvPicPr>
            <a:picLocks noChangeAspect="1"/>
          </p:cNvPicPr>
          <p:nvPr/>
        </p:nvPicPr>
        <p:blipFill>
          <a:blip r:embed="rId5"/>
          <a:stretch>
            <a:fillRect/>
          </a:stretch>
        </p:blipFill>
        <p:spPr>
          <a:xfrm>
            <a:off x="5457625" y="3874399"/>
            <a:ext cx="3682843" cy="2983601"/>
          </a:xfrm>
          <a:prstGeom prst="rect">
            <a:avLst/>
          </a:prstGeom>
        </p:spPr>
      </p:pic>
      <p:pic>
        <p:nvPicPr>
          <p:cNvPr id="2" name="Picture 1">
            <a:extLst>
              <a:ext uri="{FF2B5EF4-FFF2-40B4-BE49-F238E27FC236}">
                <a16:creationId xmlns:a16="http://schemas.microsoft.com/office/drawing/2014/main" id="{594F42C7-6281-A57E-2508-97E3322646F0}"/>
              </a:ext>
            </a:extLst>
          </p:cNvPr>
          <p:cNvPicPr>
            <a:picLocks noChangeAspect="1"/>
          </p:cNvPicPr>
          <p:nvPr/>
        </p:nvPicPr>
        <p:blipFill>
          <a:blip r:embed="rId6"/>
          <a:stretch>
            <a:fillRect/>
          </a:stretch>
        </p:blipFill>
        <p:spPr>
          <a:xfrm>
            <a:off x="0" y="3874399"/>
            <a:ext cx="5411892" cy="2983602"/>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D9470DF3-B916-88F9-0061-1E6AD551AFF5}"/>
              </a:ext>
            </a:extLst>
          </p:cNvPr>
          <p:cNvPicPr>
            <a:picLocks noChangeAspect="1"/>
          </p:cNvPicPr>
          <p:nvPr/>
        </p:nvPicPr>
        <p:blipFill>
          <a:blip r:embed="rId2"/>
          <a:stretch>
            <a:fillRect/>
          </a:stretch>
        </p:blipFill>
        <p:spPr>
          <a:xfrm>
            <a:off x="1762125" y="1041283"/>
            <a:ext cx="8667750" cy="3765079"/>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E5A0F472-C597-1212-FB5F-2A40C24E0FCE}"/>
              </a:ext>
            </a:extLst>
          </p:cNvPr>
          <p:cNvPicPr>
            <a:picLocks noChangeAspect="1"/>
          </p:cNvPicPr>
          <p:nvPr/>
        </p:nvPicPr>
        <p:blipFill>
          <a:blip r:embed="rId3"/>
          <a:stretch>
            <a:fillRect/>
          </a:stretch>
        </p:blipFill>
        <p:spPr>
          <a:xfrm>
            <a:off x="0" y="993188"/>
            <a:ext cx="12192000" cy="520627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BC86BFB5-10CF-CCA1-1916-C64026DBCEDE}"/>
              </a:ext>
            </a:extLst>
          </p:cNvPr>
          <p:cNvPicPr>
            <a:picLocks noChangeAspect="1"/>
          </p:cNvPicPr>
          <p:nvPr/>
        </p:nvPicPr>
        <p:blipFill>
          <a:blip r:embed="rId2"/>
          <a:stretch>
            <a:fillRect/>
          </a:stretch>
        </p:blipFill>
        <p:spPr>
          <a:xfrm>
            <a:off x="0" y="999565"/>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7BD91F9C-8777-CB66-33C2-8B2A1266D4FE}"/>
              </a:ext>
            </a:extLst>
          </p:cNvPr>
          <p:cNvPicPr>
            <a:picLocks noChangeAspect="1"/>
          </p:cNvPicPr>
          <p:nvPr/>
        </p:nvPicPr>
        <p:blipFill>
          <a:blip r:embed="rId2"/>
          <a:stretch>
            <a:fillRect/>
          </a:stretch>
        </p:blipFill>
        <p:spPr>
          <a:xfrm>
            <a:off x="0" y="986200"/>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400C6038-AAB8-E0F2-19D5-F3E79A1B03C3}"/>
              </a:ext>
            </a:extLst>
          </p:cNvPr>
          <p:cNvPicPr>
            <a:picLocks noChangeAspect="1"/>
          </p:cNvPicPr>
          <p:nvPr/>
        </p:nvPicPr>
        <p:blipFill>
          <a:blip r:embed="rId3"/>
          <a:stretch>
            <a:fillRect/>
          </a:stretch>
        </p:blipFill>
        <p:spPr>
          <a:xfrm>
            <a:off x="0" y="991176"/>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FCE848DB-3106-E598-6DE7-EEA1372B5DAB}"/>
              </a:ext>
            </a:extLst>
          </p:cNvPr>
          <p:cNvPicPr>
            <a:picLocks noChangeAspect="1"/>
          </p:cNvPicPr>
          <p:nvPr/>
        </p:nvPicPr>
        <p:blipFill>
          <a:blip r:embed="rId2"/>
          <a:stretch>
            <a:fillRect/>
          </a:stretch>
        </p:blipFill>
        <p:spPr>
          <a:xfrm>
            <a:off x="0" y="1007953"/>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C21CDAC8-CA52-8E2F-19A1-391849DC8B68}"/>
              </a:ext>
            </a:extLst>
          </p:cNvPr>
          <p:cNvPicPr>
            <a:picLocks noChangeAspect="1"/>
          </p:cNvPicPr>
          <p:nvPr/>
        </p:nvPicPr>
        <p:blipFill>
          <a:blip r:embed="rId2"/>
          <a:stretch>
            <a:fillRect/>
          </a:stretch>
        </p:blipFill>
        <p:spPr>
          <a:xfrm>
            <a:off x="0" y="991176"/>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329</TotalTime>
  <Words>568</Words>
  <Application>Microsoft Office PowerPoint</Application>
  <PresentationFormat>Widescreen</PresentationFormat>
  <Paragraphs>50</Paragraphs>
  <Slides>13</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1"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66</cp:revision>
  <dcterms:created xsi:type="dcterms:W3CDTF">2020-01-06T09:48:40Z</dcterms:created>
  <dcterms:modified xsi:type="dcterms:W3CDTF">2023-06-07T08:55:51Z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