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2" r:id="rId5"/>
    <p:sldMasterId id="2147483658" r:id="rId6"/>
  </p:sldMasterIdLst>
  <p:notesMasterIdLst>
    <p:notesMasterId r:id="rId20"/>
  </p:notesMasterIdLst>
  <p:sldIdLst>
    <p:sldId id="300" r:id="rId7"/>
    <p:sldId id="846" r:id="rId8"/>
    <p:sldId id="834" r:id="rId9"/>
    <p:sldId id="835" r:id="rId10"/>
    <p:sldId id="862" r:id="rId11"/>
    <p:sldId id="863" r:id="rId12"/>
    <p:sldId id="864" r:id="rId13"/>
    <p:sldId id="865" r:id="rId14"/>
    <p:sldId id="866" r:id="rId15"/>
    <p:sldId id="854" r:id="rId16"/>
    <p:sldId id="855" r:id="rId17"/>
    <p:sldId id="856" r:id="rId18"/>
    <p:sldId id="304" r:id="rId19"/>
  </p:sldIdLst>
  <p:sldSz cx="12192000" cy="6858000"/>
  <p:notesSz cx="6858000" cy="9144000"/>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BB4004C-EA86-176F-B3D2-BEBA069F5769}" name="Stefanie Mpiyakhe" initials="SM" userId="S::stef@bravegroup.co.za::5232a352-55aa-490d-a92f-c050863fe62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96"/>
    <a:srgbClr val="CDB6AA"/>
    <a:srgbClr val="ACC3C3"/>
    <a:srgbClr val="E4BC7F"/>
    <a:srgbClr val="C2C382"/>
    <a:srgbClr val="CA9987"/>
    <a:srgbClr val="B49180"/>
    <a:srgbClr val="82A5A5"/>
    <a:srgbClr val="D69B40"/>
    <a:srgbClr val="A3A5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25" autoAdjust="0"/>
    <p:restoredTop sz="96357" autoAdjust="0"/>
  </p:normalViewPr>
  <p:slideViewPr>
    <p:cSldViewPr snapToGrid="0">
      <p:cViewPr varScale="1">
        <p:scale>
          <a:sx n="110" d="100"/>
          <a:sy n="110" d="100"/>
        </p:scale>
        <p:origin x="66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tags" Target="tags/tag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a:defRPr sz="1200"/>
            </a:lvl1pPr>
          </a:lstStyle>
          <a:p>
            <a:endParaRPr lang="en-Z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FE79EC-29B1-4A54-B46B-ADFA5C0A41D5}" type="datetimeFigureOut">
              <a:rPr lang="en-ZA" smtClean="0"/>
              <a:t>23/08/2023</a:t>
            </a:fld>
            <a:endParaRPr lang="en-Z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a:defRPr sz="1200"/>
            </a:lvl1pPr>
          </a:lstStyle>
          <a:p>
            <a:endParaRPr lang="en-Z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CA291F-663B-47B1-87DD-51E5B01DA0AE}" type="slidenum">
              <a:rPr lang="en-ZA" smtClean="0"/>
              <a:t>‹#›</a:t>
            </a:fld>
            <a:endParaRPr lang="en-ZA" dirty="0"/>
          </a:p>
        </p:txBody>
      </p:sp>
    </p:spTree>
    <p:extLst>
      <p:ext uri="{BB962C8B-B14F-4D97-AF65-F5344CB8AC3E}">
        <p14:creationId xmlns:p14="http://schemas.microsoft.com/office/powerpoint/2010/main" val="2385645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4</a:t>
            </a:fld>
            <a:endParaRPr lang="en-ZA"/>
          </a:p>
        </p:txBody>
      </p:sp>
    </p:spTree>
    <p:extLst>
      <p:ext uri="{BB962C8B-B14F-4D97-AF65-F5344CB8AC3E}">
        <p14:creationId xmlns:p14="http://schemas.microsoft.com/office/powerpoint/2010/main" val="340890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7</a:t>
            </a:fld>
            <a:endParaRPr lang="en-ZA"/>
          </a:p>
        </p:txBody>
      </p:sp>
    </p:spTree>
    <p:extLst>
      <p:ext uri="{BB962C8B-B14F-4D97-AF65-F5344CB8AC3E}">
        <p14:creationId xmlns:p14="http://schemas.microsoft.com/office/powerpoint/2010/main" val="136091998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oleObject" Target="../embeddings/oleObject2.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oleObject" Target="../embeddings/oleObject3.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emf"/><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5.emf"/><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1.emf"/><Relationship Id="rId4" Type="http://schemas.openxmlformats.org/officeDocument/2006/relationships/oleObject" Target="../embeddings/oleObject9.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07F45E-2B15-7373-829E-FA06F90D6D9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102" name="Picture Placeholder 101">
            <a:extLst>
              <a:ext uri="{FF2B5EF4-FFF2-40B4-BE49-F238E27FC236}">
                <a16:creationId xmlns:a16="http://schemas.microsoft.com/office/drawing/2014/main" id="{C4067DE9-8827-ACDD-EA61-EE0F0A44163F}"/>
              </a:ext>
            </a:extLst>
          </p:cNvPr>
          <p:cNvSpPr>
            <a:spLocks noGrp="1"/>
          </p:cNvSpPr>
          <p:nvPr>
            <p:ph type="pic" sz="quarter" idx="14" hasCustomPrompt="1"/>
          </p:nvPr>
        </p:nvSpPr>
        <p:spPr>
          <a:xfrm>
            <a:off x="387349" y="42912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104" name="Picture Placeholder 103">
            <a:extLst>
              <a:ext uri="{FF2B5EF4-FFF2-40B4-BE49-F238E27FC236}">
                <a16:creationId xmlns:a16="http://schemas.microsoft.com/office/drawing/2014/main" id="{B5312EC4-EEAC-7185-C191-930CB9ED57C2}"/>
              </a:ext>
            </a:extLst>
          </p:cNvPr>
          <p:cNvSpPr>
            <a:spLocks noGrp="1"/>
          </p:cNvSpPr>
          <p:nvPr>
            <p:ph type="pic" sz="quarter" idx="13" hasCustomPrompt="1"/>
          </p:nvPr>
        </p:nvSpPr>
        <p:spPr>
          <a:xfrm>
            <a:off x="981350" y="25277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
        <p:nvSpPr>
          <p:cNvPr id="107" name="Rectangle 106">
            <a:extLst>
              <a:ext uri="{FF2B5EF4-FFF2-40B4-BE49-F238E27FC236}">
                <a16:creationId xmlns:a16="http://schemas.microsoft.com/office/drawing/2014/main" id="{70F73F9A-6527-43E5-9BDC-E6533EDAECC6}"/>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1499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135870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471810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0BAC82-9DB7-9CA7-748B-B6106F432A4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9" name="Content Placeholder 8">
            <a:extLst>
              <a:ext uri="{FF2B5EF4-FFF2-40B4-BE49-F238E27FC236}">
                <a16:creationId xmlns:a16="http://schemas.microsoft.com/office/drawing/2014/main" id="{1669C941-D846-CAA6-9EF5-7B15E34B195A}"/>
              </a:ext>
            </a:extLst>
          </p:cNvPr>
          <p:cNvSpPr>
            <a:spLocks noGrp="1"/>
          </p:cNvSpPr>
          <p:nvPr>
            <p:ph sz="quarter" idx="15" hasCustomPrompt="1"/>
          </p:nvPr>
        </p:nvSpPr>
        <p:spPr>
          <a:xfrm>
            <a:off x="1000524" y="2500271"/>
            <a:ext cx="3294850" cy="3360318"/>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solidFill>
            <a:schemeClr val="accent2"/>
          </a:solidFill>
        </p:spPr>
        <p:txBody>
          <a:bodyPr wrap="square" anchor="ctr">
            <a:noAutofit/>
          </a:bodyPr>
          <a:lstStyle>
            <a:lvl1pPr marL="0" indent="0" algn="ctr">
              <a:buNone/>
              <a:defRPr sz="3000">
                <a:solidFill>
                  <a:schemeClr val="bg1"/>
                </a:solidFill>
              </a:defRPr>
            </a:lvl1pPr>
            <a:lvl2pPr marL="457200" indent="0">
              <a:buNone/>
              <a:defRPr sz="3000">
                <a:solidFill>
                  <a:schemeClr val="bg1"/>
                </a:solidFill>
              </a:defRPr>
            </a:lvl2pPr>
            <a:lvl3pPr marL="914400" indent="0">
              <a:buNone/>
              <a:defRPr sz="3000">
                <a:solidFill>
                  <a:schemeClr val="bg1"/>
                </a:solidFill>
              </a:defRPr>
            </a:lvl3pPr>
            <a:lvl4pPr marL="1371600" indent="0">
              <a:buNone/>
              <a:defRPr sz="3000">
                <a:solidFill>
                  <a:schemeClr val="bg1"/>
                </a:solidFill>
              </a:defRPr>
            </a:lvl4pPr>
            <a:lvl5pPr marL="1828800" indent="0">
              <a:buNone/>
              <a:defRPr sz="3000">
                <a:solidFill>
                  <a:schemeClr val="bg1"/>
                </a:solidFill>
              </a:defRPr>
            </a:lvl5pPr>
          </a:lstStyle>
          <a:p>
            <a:pPr lvl="0"/>
            <a:r>
              <a:rPr lang="en-GB" dirty="0"/>
              <a:t>Add</a:t>
            </a:r>
            <a:br>
              <a:rPr lang="en-GB" dirty="0"/>
            </a:br>
            <a:r>
              <a:rPr lang="en-GB" dirty="0"/>
              <a:t>text</a:t>
            </a:r>
            <a:endParaRPr lang="en-US" dirty="0"/>
          </a:p>
        </p:txBody>
      </p:sp>
      <p:sp>
        <p:nvSpPr>
          <p:cNvPr id="13" name="Content Placeholder 12">
            <a:extLst>
              <a:ext uri="{FF2B5EF4-FFF2-40B4-BE49-F238E27FC236}">
                <a16:creationId xmlns:a16="http://schemas.microsoft.com/office/drawing/2014/main" id="{69B1B5BA-3EE2-ED8A-DA67-E8E259990A55}"/>
              </a:ext>
            </a:extLst>
          </p:cNvPr>
          <p:cNvSpPr>
            <a:spLocks noGrp="1"/>
          </p:cNvSpPr>
          <p:nvPr>
            <p:ph sz="quarter" idx="16" hasCustomPrompt="1"/>
          </p:nvPr>
        </p:nvSpPr>
        <p:spPr>
          <a:xfrm>
            <a:off x="369084" y="4283752"/>
            <a:ext cx="1916916" cy="1916915"/>
          </a:xfrm>
          <a:prstGeom prst="ellipse">
            <a:avLst/>
          </a:prstGeom>
          <a:solidFill>
            <a:schemeClr val="tx2"/>
          </a:solidFill>
        </p:spPr>
        <p:txBody>
          <a:bodyPr anchor="ctr"/>
          <a:lstStyle>
            <a:lvl1pPr marL="0" indent="0" algn="ctr">
              <a:buNone/>
              <a:defRPr sz="2000">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GB" dirty="0"/>
              <a:t>Add </a:t>
            </a:r>
            <a:br>
              <a:rPr lang="en-GB" dirty="0"/>
            </a:br>
            <a:r>
              <a:rPr lang="en-GB" dirty="0"/>
              <a:t>text</a:t>
            </a:r>
            <a:endParaRPr lang="en-US" dirty="0"/>
          </a:p>
        </p:txBody>
      </p:sp>
      <p:sp>
        <p:nvSpPr>
          <p:cNvPr id="4" name="Rectangle 3">
            <a:extLst>
              <a:ext uri="{FF2B5EF4-FFF2-40B4-BE49-F238E27FC236}">
                <a16:creationId xmlns:a16="http://schemas.microsoft.com/office/drawing/2014/main" id="{A0634911-A5D7-8BE2-2352-7421B9E94B8F}"/>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6402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11" name="Picture Placeholder 5">
            <a:extLst>
              <a:ext uri="{FF2B5EF4-FFF2-40B4-BE49-F238E27FC236}">
                <a16:creationId xmlns:a16="http://schemas.microsoft.com/office/drawing/2014/main" id="{53E77A3B-B320-4C09-0FDF-7F1B0E81B64C}"/>
              </a:ext>
            </a:extLst>
          </p:cNvPr>
          <p:cNvSpPr>
            <a:spLocks noGrp="1"/>
          </p:cNvSpPr>
          <p:nvPr>
            <p:ph type="pic" sz="quarter" idx="10" hasCustomPrompt="1"/>
          </p:nvPr>
        </p:nvSpPr>
        <p:spPr>
          <a:xfrm>
            <a:off x="0" y="4142874"/>
            <a:ext cx="121920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5EA9F132-5B21-E13F-3DD4-5A76269137FE}"/>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2566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a:extLst>
              <a:ext uri="{FF2B5EF4-FFF2-40B4-BE49-F238E27FC236}">
                <a16:creationId xmlns:a16="http://schemas.microsoft.com/office/drawing/2014/main" id="{F447FC08-0CA1-C812-957B-303369CEC0B0}"/>
              </a:ext>
            </a:extLst>
          </p:cNvPr>
          <p:cNvSpPr>
            <a:spLocks noGrp="1"/>
          </p:cNvSpPr>
          <p:nvPr>
            <p:ph type="pic" sz="quarter" idx="10" hasCustomPrompt="1"/>
          </p:nvPr>
        </p:nvSpPr>
        <p:spPr>
          <a:xfrm>
            <a:off x="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5" name="Picture Placeholder 5">
            <a:extLst>
              <a:ext uri="{FF2B5EF4-FFF2-40B4-BE49-F238E27FC236}">
                <a16:creationId xmlns:a16="http://schemas.microsoft.com/office/drawing/2014/main" id="{DBBB6FBC-E3C9-3B31-3EF0-38D626E1E1D4}"/>
              </a:ext>
            </a:extLst>
          </p:cNvPr>
          <p:cNvSpPr>
            <a:spLocks noGrp="1"/>
          </p:cNvSpPr>
          <p:nvPr>
            <p:ph type="pic" sz="quarter" idx="11" hasCustomPrompt="1"/>
          </p:nvPr>
        </p:nvSpPr>
        <p:spPr>
          <a:xfrm>
            <a:off x="411480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11" name="Picture Placeholder 5">
            <a:extLst>
              <a:ext uri="{FF2B5EF4-FFF2-40B4-BE49-F238E27FC236}">
                <a16:creationId xmlns:a16="http://schemas.microsoft.com/office/drawing/2014/main" id="{5AF0A9FC-BFA5-B482-1275-4088CD882898}"/>
              </a:ext>
            </a:extLst>
          </p:cNvPr>
          <p:cNvSpPr>
            <a:spLocks noGrp="1"/>
          </p:cNvSpPr>
          <p:nvPr>
            <p:ph type="pic" sz="quarter" idx="12" hasCustomPrompt="1"/>
          </p:nvPr>
        </p:nvSpPr>
        <p:spPr>
          <a:xfrm>
            <a:off x="8229600" y="4142874"/>
            <a:ext cx="39624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C37B8CCE-72D0-1BBF-D066-4AF8ED0D6F84}"/>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5287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clusion Chapter Slide">
    <p:bg>
      <p:bgPr>
        <a:solidFill>
          <a:schemeClr val="tx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5392738" y="2867097"/>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6" name="Rectangle 5">
            <a:extLst>
              <a:ext uri="{FF2B5EF4-FFF2-40B4-BE49-F238E27FC236}">
                <a16:creationId xmlns:a16="http://schemas.microsoft.com/office/drawing/2014/main" id="{F9736D61-2B9F-B39D-FA43-E377D86AA7B3}"/>
              </a:ext>
            </a:extLst>
          </p:cNvPr>
          <p:cNvSpPr/>
          <p:nvPr userDrawn="1"/>
        </p:nvSpPr>
        <p:spPr>
          <a:xfrm>
            <a:off x="0" y="6593974"/>
            <a:ext cx="12192000" cy="264026"/>
          </a:xfrm>
          <a:prstGeom prst="rect">
            <a:avLst/>
          </a:prstGeom>
          <a:solidFill>
            <a:schemeClr val="tx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5535C61B-929A-C0EC-5C58-CD9ED99EF73B}"/>
              </a:ext>
            </a:extLst>
          </p:cNvPr>
          <p:cNvPicPr>
            <a:picLocks noChangeAspect="1"/>
          </p:cNvPicPr>
          <p:nvPr userDrawn="1"/>
        </p:nvPicPr>
        <p:blipFill>
          <a:blip r:embed="rId6"/>
          <a:stretch>
            <a:fillRect/>
          </a:stretch>
        </p:blipFill>
        <p:spPr>
          <a:xfrm>
            <a:off x="847291" y="1468981"/>
            <a:ext cx="3937000" cy="3568700"/>
          </a:xfrm>
          <a:prstGeom prst="rect">
            <a:avLst/>
          </a:prstGeom>
        </p:spPr>
      </p:pic>
      <p:pic>
        <p:nvPicPr>
          <p:cNvPr id="3" name="Picture 2">
            <a:extLst>
              <a:ext uri="{FF2B5EF4-FFF2-40B4-BE49-F238E27FC236}">
                <a16:creationId xmlns:a16="http://schemas.microsoft.com/office/drawing/2014/main" id="{3E8E6140-30DC-D3CB-A911-288044C11DAB}"/>
              </a:ext>
            </a:extLst>
          </p:cNvPr>
          <p:cNvPicPr>
            <a:picLocks noChangeAspect="1"/>
          </p:cNvPicPr>
          <p:nvPr userDrawn="1"/>
        </p:nvPicPr>
        <p:blipFill>
          <a:blip r:embed="rId7"/>
          <a:stretch>
            <a:fillRect/>
          </a:stretch>
        </p:blipFill>
        <p:spPr>
          <a:xfrm>
            <a:off x="456261" y="3292760"/>
            <a:ext cx="2260600" cy="2044700"/>
          </a:xfrm>
          <a:prstGeom prst="rect">
            <a:avLst/>
          </a:prstGeom>
        </p:spPr>
      </p:pic>
      <p:sp>
        <p:nvSpPr>
          <p:cNvPr id="4" name="Picture Placeholder 101">
            <a:extLst>
              <a:ext uri="{FF2B5EF4-FFF2-40B4-BE49-F238E27FC236}">
                <a16:creationId xmlns:a16="http://schemas.microsoft.com/office/drawing/2014/main" id="{F5F2CF35-ACC4-A108-DD87-92F9426534E9}"/>
              </a:ext>
            </a:extLst>
          </p:cNvPr>
          <p:cNvSpPr>
            <a:spLocks noGrp="1"/>
          </p:cNvSpPr>
          <p:nvPr>
            <p:ph type="pic" sz="quarter" idx="14" hasCustomPrompt="1"/>
          </p:nvPr>
        </p:nvSpPr>
        <p:spPr>
          <a:xfrm>
            <a:off x="749197" y="33641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5" name="Picture Placeholder 4">
            <a:extLst>
              <a:ext uri="{FF2B5EF4-FFF2-40B4-BE49-F238E27FC236}">
                <a16:creationId xmlns:a16="http://schemas.microsoft.com/office/drawing/2014/main" id="{F87BD48D-91A6-B706-71D6-9D1F30170652}"/>
              </a:ext>
            </a:extLst>
          </p:cNvPr>
          <p:cNvSpPr>
            <a:spLocks noGrp="1"/>
          </p:cNvSpPr>
          <p:nvPr>
            <p:ph type="pic" sz="quarter" idx="13" hasCustomPrompt="1"/>
          </p:nvPr>
        </p:nvSpPr>
        <p:spPr>
          <a:xfrm>
            <a:off x="1343198" y="16006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Tree>
    <p:extLst>
      <p:ext uri="{BB962C8B-B14F-4D97-AF65-F5344CB8AC3E}">
        <p14:creationId xmlns:p14="http://schemas.microsoft.com/office/powerpoint/2010/main" val="4082413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582084" y="1436689"/>
            <a:ext cx="548428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269567" y="1436689"/>
            <a:ext cx="5484284"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A9D3F5C8-E811-4E65-97BA-27F19E4F4292}" type="slidenum">
              <a:rPr lang="en-ZA"/>
              <a:pPr>
                <a:defRPr/>
              </a:pPr>
              <a:t>‹#›</a:t>
            </a:fld>
            <a:endParaRPr lang="en-ZA"/>
          </a:p>
        </p:txBody>
      </p:sp>
    </p:spTree>
    <p:extLst>
      <p:ext uri="{BB962C8B-B14F-4D97-AF65-F5344CB8AC3E}">
        <p14:creationId xmlns:p14="http://schemas.microsoft.com/office/powerpoint/2010/main" val="3309150614"/>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3F3B61B8-3B9E-4368-8888-EE2DD895FBC0}" type="slidenum">
              <a:rPr lang="en-ZA"/>
              <a:pPr>
                <a:defRPr/>
              </a:pPr>
              <a:t>‹#›</a:t>
            </a:fld>
            <a:endParaRPr lang="en-ZA"/>
          </a:p>
        </p:txBody>
      </p:sp>
    </p:spTree>
    <p:extLst>
      <p:ext uri="{BB962C8B-B14F-4D97-AF65-F5344CB8AC3E}">
        <p14:creationId xmlns:p14="http://schemas.microsoft.com/office/powerpoint/2010/main" val="1305761715"/>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3056944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641936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oleObject" Target="../embeddings/oleObject1.bin"/><Relationship Id="rId5" Type="http://schemas.openxmlformats.org/officeDocument/2006/relationships/slideLayout" Target="../slideLayouts/slideLayout5.xml"/><Relationship Id="rId10"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tags" Target="../tags/tag2.xml"/><Relationship Id="rId14" Type="http://schemas.openxmlformats.org/officeDocument/2006/relationships/image" Target="../media/image3.emf"/></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2.xml"/><Relationship Id="rId7" Type="http://schemas.openxmlformats.org/officeDocument/2006/relationships/image" Target="../media/image1.emf"/><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oleObject" Target="../embeddings/oleObject7.bin"/><Relationship Id="rId5" Type="http://schemas.openxmlformats.org/officeDocument/2006/relationships/tags" Target="../tags/tag15.xml"/><Relationship Id="rId4" Type="http://schemas.openxmlformats.org/officeDocument/2006/relationships/tags" Target="../tags/tag14.xml"/><Relationship Id="rId9" Type="http://schemas.openxmlformats.org/officeDocument/2006/relationships/image" Target="../media/image3.emf"/></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3.xml"/><Relationship Id="rId7" Type="http://schemas.openxmlformats.org/officeDocument/2006/relationships/image" Target="../media/image1.emf"/><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oleObject" Target="../embeddings/oleObject10.bin"/><Relationship Id="rId5" Type="http://schemas.openxmlformats.org/officeDocument/2006/relationships/tags" Target="../tags/tag21.xml"/><Relationship Id="rId4" Type="http://schemas.openxmlformats.org/officeDocument/2006/relationships/tags" Target="../tags/tag20.xml"/><Relationship Id="rId9"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userDrawn="1">
            <p:custDataLst>
              <p:tags r:id="rId9"/>
            </p:custDataLst>
            <p:extLst>
              <p:ext uri="{D42A27DB-BD31-4B8C-83A1-F6EECF244321}">
                <p14:modId xmlns:p14="http://schemas.microsoft.com/office/powerpoint/2010/main" val="42412971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270" imgH="270" progId="TCLayout.ActiveDocument.1">
                  <p:embed/>
                </p:oleObj>
              </mc:Choice>
              <mc:Fallback>
                <p:oleObj name="think-cell Slide" r:id="rId11" imgW="270" imgH="270" progId="TCLayout.ActiveDocument.1">
                  <p:embed/>
                  <p:pic>
                    <p:nvPicPr>
                      <p:cNvPr id="0" name=""/>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10"/>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5" name="Rectangle 14">
            <a:extLst>
              <a:ext uri="{FF2B5EF4-FFF2-40B4-BE49-F238E27FC236}">
                <a16:creationId xmlns:a16="http://schemas.microsoft.com/office/drawing/2014/main" id="{B61B89DF-EAC8-9D04-A4FE-29DE4D44D116}"/>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2CDCE3E3-9DDD-720F-B114-D73CEB41A5FD}"/>
              </a:ext>
            </a:extLst>
          </p:cNvPr>
          <p:cNvPicPr>
            <a:picLocks noChangeAspect="1"/>
          </p:cNvPicPr>
          <p:nvPr userDrawn="1"/>
        </p:nvPicPr>
        <p:blipFill>
          <a:blip r:embed="rId13"/>
          <a:stretch>
            <a:fillRect/>
          </a:stretch>
        </p:blipFill>
        <p:spPr>
          <a:xfrm>
            <a:off x="10234592" y="544512"/>
            <a:ext cx="1422400" cy="368300"/>
          </a:xfrm>
          <a:prstGeom prst="rect">
            <a:avLst/>
          </a:prstGeom>
        </p:spPr>
      </p:pic>
      <p:pic>
        <p:nvPicPr>
          <p:cNvPr id="17" name="Picture 16">
            <a:extLst>
              <a:ext uri="{FF2B5EF4-FFF2-40B4-BE49-F238E27FC236}">
                <a16:creationId xmlns:a16="http://schemas.microsoft.com/office/drawing/2014/main" id="{FBDB45C7-CE4D-C529-B1D9-402A7799F835}"/>
              </a:ext>
            </a:extLst>
          </p:cNvPr>
          <p:cNvPicPr>
            <a:picLocks noChangeAspect="1"/>
          </p:cNvPicPr>
          <p:nvPr userDrawn="1"/>
        </p:nvPicPr>
        <p:blipFill>
          <a:blip r:embed="rId14"/>
          <a:stretch>
            <a:fillRect/>
          </a:stretch>
        </p:blipFill>
        <p:spPr>
          <a:xfrm>
            <a:off x="9829719" y="550086"/>
            <a:ext cx="241300" cy="368300"/>
          </a:xfrm>
          <a:prstGeom prst="rect">
            <a:avLst/>
          </a:prstGeom>
        </p:spPr>
      </p:pic>
    </p:spTree>
    <p:extLst>
      <p:ext uri="{BB962C8B-B14F-4D97-AF65-F5344CB8AC3E}">
        <p14:creationId xmlns:p14="http://schemas.microsoft.com/office/powerpoint/2010/main" val="2030761648"/>
      </p:ext>
    </p:extLst>
  </p:cSld>
  <p:clrMap bg1="lt1" tx1="dk1" bg2="lt2" tx2="dk2" accent1="accent1" accent2="accent2" accent3="accent3" accent4="accent4" accent5="accent5" accent6="accent6" hlink="hlink" folHlink="folHlink"/>
  <p:sldLayoutIdLst>
    <p:sldLayoutId id="2147483651" r:id="rId1"/>
    <p:sldLayoutId id="2147483656" r:id="rId2"/>
    <p:sldLayoutId id="2147483650" r:id="rId3"/>
    <p:sldLayoutId id="2147483657" r:id="rId4"/>
    <p:sldLayoutId id="2147483655" r:id="rId5"/>
    <p:sldLayoutId id="2147483665" r:id="rId6"/>
    <p:sldLayoutId id="2147483667" r:id="rId7"/>
  </p:sldLayoutIdLst>
  <p:hf hdr="0" dt="0"/>
  <p:txStyles>
    <p:titleStyle>
      <a:lvl1pPr algn="l" defTabSz="914400" rtl="0" eaLnBrk="1" latinLnBrk="0" hangingPunct="1">
        <a:lnSpc>
          <a:spcPct val="90000"/>
        </a:lnSpc>
        <a:spcBef>
          <a:spcPct val="0"/>
        </a:spcBef>
        <a:buNone/>
        <a:defRPr sz="21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bg1">
            <a:lumMod val="50000"/>
          </a:schemeClr>
        </a:buClr>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bg1">
            <a:lumMod val="50000"/>
          </a:schemeClr>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bg1">
            <a:lumMod val="50000"/>
          </a:schemeClr>
        </a:buClr>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bg1">
            <a:lumMod val="50000"/>
          </a:schemeClr>
        </a:buClr>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bg1">
            <a:lumMod val="50000"/>
          </a:schemeClr>
        </a:buClr>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
        <p:nvSpPr>
          <p:cNvPr id="15" name="Rectangle 14">
            <a:extLst>
              <a:ext uri="{FF2B5EF4-FFF2-40B4-BE49-F238E27FC236}">
                <a16:creationId xmlns:a16="http://schemas.microsoft.com/office/drawing/2014/main" id="{B56DB893-999D-78A5-DBD6-5B38A7382F94}"/>
              </a:ext>
            </a:extLst>
          </p:cNvPr>
          <p:cNvSpPr/>
          <p:nvPr userDrawn="1"/>
        </p:nvSpPr>
        <p:spPr>
          <a:xfrm>
            <a:off x="0" y="6176963"/>
            <a:ext cx="12192000" cy="45719"/>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64861000"/>
      </p:ext>
    </p:extLst>
  </p:cSld>
  <p:clrMap bg1="lt1" tx1="dk1" bg2="lt2" tx2="dk2" accent1="accent1" accent2="accent2" accent3="accent3" accent4="accent4" accent5="accent5" accent6="accent6" hlink="hlink" folHlink="folHlink"/>
  <p:sldLayoutIdLst>
    <p:sldLayoutId id="2147483653" r:id="rId1"/>
    <p:sldLayoutId id="2147483654" r:id="rId2"/>
  </p:sldLayoutIdLst>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Tree>
    <p:extLst>
      <p:ext uri="{BB962C8B-B14F-4D97-AF65-F5344CB8AC3E}">
        <p14:creationId xmlns:p14="http://schemas.microsoft.com/office/powerpoint/2010/main" val="3874392560"/>
      </p:ext>
    </p:extLst>
  </p:cSld>
  <p:clrMap bg1="lt1" tx1="dk1" bg2="lt2" tx2="dk2" accent1="accent1" accent2="accent2" accent3="accent3" accent4="accent4" accent5="accent5" accent6="accent6" hlink="hlink" folHlink="folHlink"/>
  <p:sldLayoutIdLst>
    <p:sldLayoutId id="2147483659" r:id="rId1"/>
    <p:sldLayoutId id="2147483660" r:id="rId2"/>
  </p:sldLayoutIdLst>
  <p:hf hdr="0" ftr="0" dt="0"/>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10.xml"/><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21.emf"/></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1">
            <a:extLst>
              <a:ext uri="{FF2B5EF4-FFF2-40B4-BE49-F238E27FC236}">
                <a16:creationId xmlns:a16="http://schemas.microsoft.com/office/drawing/2014/main" id="{F8780D8C-BCD7-3B6A-BABD-6AB3B0950982}"/>
              </a:ext>
            </a:extLst>
          </p:cNvPr>
          <p:cNvSpPr>
            <a:spLocks noGrp="1"/>
          </p:cNvSpPr>
          <p:nvPr>
            <p:ph type="ctrTitle"/>
          </p:nvPr>
        </p:nvSpPr>
        <p:spPr>
          <a:xfrm>
            <a:off x="4440238" y="1404737"/>
            <a:ext cx="7295501" cy="671713"/>
          </a:xfrm>
        </p:spPr>
        <p:txBody>
          <a:bodyPr>
            <a:normAutofit/>
          </a:bodyPr>
          <a:lstStyle/>
          <a:p>
            <a:pPr>
              <a:lnSpc>
                <a:spcPct val="100000"/>
              </a:lnSpc>
            </a:pPr>
            <a:r>
              <a:rPr lang="en-US" altLang="en-US" sz="2800" b="1" dirty="0"/>
              <a:t>Weekly System Status</a:t>
            </a:r>
            <a:endParaRPr lang="en-US" dirty="0"/>
          </a:p>
        </p:txBody>
      </p:sp>
      <p:sp>
        <p:nvSpPr>
          <p:cNvPr id="47" name="Subtitle 2">
            <a:extLst>
              <a:ext uri="{FF2B5EF4-FFF2-40B4-BE49-F238E27FC236}">
                <a16:creationId xmlns:a16="http://schemas.microsoft.com/office/drawing/2014/main" id="{2D802CC3-2305-707A-8CCF-F91E97075EC5}"/>
              </a:ext>
            </a:extLst>
          </p:cNvPr>
          <p:cNvSpPr>
            <a:spLocks noGrp="1"/>
          </p:cNvSpPr>
          <p:nvPr>
            <p:ph type="subTitle" idx="1"/>
          </p:nvPr>
        </p:nvSpPr>
        <p:spPr>
          <a:xfrm>
            <a:off x="4440238" y="2924226"/>
            <a:ext cx="7295501" cy="365126"/>
          </a:xfrm>
        </p:spPr>
        <p:txBody>
          <a:bodyPr/>
          <a:lstStyle/>
          <a:p>
            <a:r>
              <a:rPr lang="en-US" sz="1600" dirty="0">
                <a:solidFill>
                  <a:schemeClr val="bg1"/>
                </a:solidFill>
              </a:rPr>
              <a:t>Compiled by: System Operator</a:t>
            </a:r>
          </a:p>
        </p:txBody>
      </p:sp>
      <p:sp>
        <p:nvSpPr>
          <p:cNvPr id="49" name="Text Placeholder 3">
            <a:extLst>
              <a:ext uri="{FF2B5EF4-FFF2-40B4-BE49-F238E27FC236}">
                <a16:creationId xmlns:a16="http://schemas.microsoft.com/office/drawing/2014/main" id="{159DBC06-84E3-A711-22A2-3CA97F6A1FFF}"/>
              </a:ext>
            </a:extLst>
          </p:cNvPr>
          <p:cNvSpPr>
            <a:spLocks noGrp="1"/>
          </p:cNvSpPr>
          <p:nvPr>
            <p:ph type="body" sz="quarter" idx="10"/>
          </p:nvPr>
        </p:nvSpPr>
        <p:spPr>
          <a:xfrm>
            <a:off x="4439589" y="3527025"/>
            <a:ext cx="7296150" cy="327025"/>
          </a:xfrm>
        </p:spPr>
        <p:txBody>
          <a:bodyPr/>
          <a:lstStyle/>
          <a:p>
            <a:r>
              <a:rPr lang="en-US" altLang="en-US" sz="2400" b="1" dirty="0"/>
              <a:t>2023 week 33 </a:t>
            </a:r>
            <a:r>
              <a:rPr lang="en-US" altLang="en-US" sz="1600" b="1" dirty="0"/>
              <a:t>(14/08/2023 – 20/08/2023)</a:t>
            </a:r>
            <a:br>
              <a:rPr lang="en-US" altLang="en-US" sz="2400" b="1" dirty="0"/>
            </a:br>
            <a:endParaRPr lang="en-US" sz="1600" dirty="0"/>
          </a:p>
        </p:txBody>
      </p:sp>
      <p:pic>
        <p:nvPicPr>
          <p:cNvPr id="5" name="Picture Placeholder 8">
            <a:extLst>
              <a:ext uri="{FF2B5EF4-FFF2-40B4-BE49-F238E27FC236}">
                <a16:creationId xmlns:a16="http://schemas.microsoft.com/office/drawing/2014/main" id="{EE970600-4651-B326-F065-B80D08048766}"/>
              </a:ext>
            </a:extLst>
          </p:cNvPr>
          <p:cNvPicPr>
            <a:picLocks noGrp="1" noChangeAspect="1"/>
          </p:cNvPicPr>
          <p:nvPr>
            <p:ph sz="quarter" idx="15"/>
          </p:nvPr>
        </p:nvPicPr>
        <p:blipFill rotWithShape="1">
          <a:blip r:embed="rId2" cstate="print">
            <a:extLst>
              <a:ext uri="{28A0092B-C50C-407E-A947-70E740481C1C}">
                <a14:useLocalDpi xmlns:a14="http://schemas.microsoft.com/office/drawing/2010/main" val="0"/>
              </a:ext>
            </a:extLst>
          </a:blip>
          <a:srcRect l="16785" r="16787" b="2"/>
          <a:stretch/>
        </p:blipFill>
        <p:spPr>
          <a:xfrm>
            <a:off x="895927" y="2419927"/>
            <a:ext cx="3491344" cy="3500583"/>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noFill/>
        </p:spPr>
      </p:pic>
      <p:pic>
        <p:nvPicPr>
          <p:cNvPr id="11" name="Picture Placeholder 9" descr="A screen shot of a computer&#10;&#10;Description automatically generated with low confidence">
            <a:extLst>
              <a:ext uri="{FF2B5EF4-FFF2-40B4-BE49-F238E27FC236}">
                <a16:creationId xmlns:a16="http://schemas.microsoft.com/office/drawing/2014/main" id="{60EBF61B-43C6-9CF8-71C6-D1C7179271C9}"/>
              </a:ext>
            </a:extLst>
          </p:cNvPr>
          <p:cNvPicPr>
            <a:picLocks noGrp="1" noChangeAspect="1"/>
          </p:cNvPicPr>
          <p:nvPr>
            <p:ph sz="quarter" idx="16"/>
          </p:nvPr>
        </p:nvPicPr>
        <p:blipFill rotWithShape="1">
          <a:blip r:embed="rId3" cstate="print">
            <a:extLst>
              <a:ext uri="{28A0092B-C50C-407E-A947-70E740481C1C}">
                <a14:useLocalDpi xmlns:a14="http://schemas.microsoft.com/office/drawing/2010/main" val="0"/>
              </a:ext>
            </a:extLst>
          </a:blip>
          <a:srcRect l="12112" r="21888" b="-1"/>
          <a:stretch/>
        </p:blipFill>
        <p:spPr>
          <a:xfrm>
            <a:off x="409575" y="4333875"/>
            <a:ext cx="1809749" cy="1828800"/>
          </a:xfrm>
          <a:prstGeom prst="ellipse">
            <a:avLst/>
          </a:prstGeom>
          <a:noFill/>
        </p:spPr>
      </p:pic>
    </p:spTree>
    <p:extLst>
      <p:ext uri="{BB962C8B-B14F-4D97-AF65-F5344CB8AC3E}">
        <p14:creationId xmlns:p14="http://schemas.microsoft.com/office/powerpoint/2010/main" val="661562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1523999" y="4725144"/>
            <a:ext cx="9144000" cy="1368152"/>
          </a:xfrm>
        </p:spPr>
        <p:txBody>
          <a:bodyPr/>
          <a:lstStyle/>
          <a:p>
            <a:pPr algn="just">
              <a:spcBef>
                <a:spcPts val="0"/>
              </a:spcBef>
              <a:buClr>
                <a:schemeClr val="tx2">
                  <a:lumMod val="50000"/>
                </a:schemeClr>
              </a:buClr>
            </a:pPr>
            <a:r>
              <a:rPr lang="en-ZA" sz="1200" b="1" dirty="0"/>
              <a:t>EAF: </a:t>
            </a:r>
            <a:r>
              <a:rPr lang="en-ZA" sz="1200" dirty="0"/>
              <a:t>Ratio of the available energy generation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Outage Factors: </a:t>
            </a:r>
            <a:r>
              <a:rPr lang="en-ZA" sz="1200" dirty="0"/>
              <a:t>Ratio of the energy losses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YTD: </a:t>
            </a:r>
            <a:r>
              <a:rPr lang="en-ZA" sz="1200" dirty="0"/>
              <a:t>Year-to-Date (01 January of current year to current week)</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Weekly Generation Availability</a:t>
            </a:r>
            <a:endParaRPr lang="en-US" sz="2000" dirty="0">
              <a:solidFill>
                <a:schemeClr val="bg1"/>
              </a:solidFill>
            </a:endParaRPr>
          </a:p>
        </p:txBody>
      </p:sp>
      <p:pic>
        <p:nvPicPr>
          <p:cNvPr id="2" name="Picture 1">
            <a:extLst>
              <a:ext uri="{FF2B5EF4-FFF2-40B4-BE49-F238E27FC236}">
                <a16:creationId xmlns:a16="http://schemas.microsoft.com/office/drawing/2014/main" id="{6AA76745-2958-5C46-D32A-92A2360339F7}"/>
              </a:ext>
            </a:extLst>
          </p:cNvPr>
          <p:cNvPicPr>
            <a:picLocks noChangeAspect="1"/>
          </p:cNvPicPr>
          <p:nvPr/>
        </p:nvPicPr>
        <p:blipFill>
          <a:blip r:embed="rId2"/>
          <a:stretch>
            <a:fillRect/>
          </a:stretch>
        </p:blipFill>
        <p:spPr>
          <a:xfrm>
            <a:off x="1328736" y="1976029"/>
            <a:ext cx="9534525" cy="1390650"/>
          </a:xfrm>
          <a:prstGeom prst="rect">
            <a:avLst/>
          </a:prstGeom>
        </p:spPr>
      </p:pic>
    </p:spTree>
    <p:extLst>
      <p:ext uri="{BB962C8B-B14F-4D97-AF65-F5344CB8AC3E}">
        <p14:creationId xmlns:p14="http://schemas.microsoft.com/office/powerpoint/2010/main" val="2609077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7768206" y="980728"/>
            <a:ext cx="4367002" cy="5216872"/>
          </a:xfrm>
        </p:spPr>
        <p:txBody>
          <a:bodyPr>
            <a:normAutofit/>
          </a:bodyPr>
          <a:lstStyle/>
          <a:p>
            <a:pPr algn="just">
              <a:spcBef>
                <a:spcPts val="0"/>
              </a:spcBef>
              <a:buClr>
                <a:schemeClr val="tx2">
                  <a:lumMod val="50000"/>
                </a:schemeClr>
              </a:buClr>
            </a:pPr>
            <a:r>
              <a:rPr lang="en-ZA" sz="1600" dirty="0"/>
              <a:t>The maintenance plan included in these assumptions includes a base scenario of outages (planned risk level). As there is opportunity for further outages, these will be included. This “likely risk scenario” includes an additional 1500 MW of outages on the base plan.</a:t>
            </a:r>
          </a:p>
          <a:p>
            <a:pPr algn="just">
              <a:spcBef>
                <a:spcPts val="0"/>
              </a:spcBef>
              <a:buClr>
                <a:schemeClr val="tx2">
                  <a:lumMod val="50000"/>
                </a:schemeClr>
              </a:buClr>
            </a:pPr>
            <a:r>
              <a:rPr lang="en-ZA" sz="1600" dirty="0"/>
              <a:t>The expected import at Apollo is included. Avon and </a:t>
            </a:r>
            <a:r>
              <a:rPr lang="en-ZA" sz="1600" dirty="0" err="1"/>
              <a:t>Dedisa</a:t>
            </a:r>
            <a:r>
              <a:rPr lang="en-ZA" sz="1600" dirty="0"/>
              <a:t> is also included.</a:t>
            </a:r>
          </a:p>
          <a:p>
            <a:pPr algn="just">
              <a:spcBef>
                <a:spcPts val="0"/>
              </a:spcBef>
              <a:buClr>
                <a:schemeClr val="tx2">
                  <a:lumMod val="50000"/>
                </a:schemeClr>
              </a:buClr>
            </a:pPr>
            <a:r>
              <a:rPr lang="en-ZA" sz="1600" dirty="0"/>
              <a:t>The forecast used is the latest operational weekly residual peak forecast, which excludes the expected renewable generation.</a:t>
            </a:r>
          </a:p>
          <a:p>
            <a:pPr algn="just">
              <a:spcBef>
                <a:spcPts val="0"/>
              </a:spcBef>
              <a:buClr>
                <a:schemeClr val="tx2">
                  <a:lumMod val="50000"/>
                </a:schemeClr>
              </a:buClr>
            </a:pPr>
            <a:r>
              <a:rPr lang="en-ZA" sz="1600" dirty="0"/>
              <a:t>Operating Reserve (OR) from Generation:  </a:t>
            </a:r>
            <a:r>
              <a:rPr lang="en-ZA" sz="1600" b="1" dirty="0"/>
              <a:t>2 200 MW</a:t>
            </a:r>
          </a:p>
          <a:p>
            <a:pPr algn="just">
              <a:spcBef>
                <a:spcPts val="0"/>
              </a:spcBef>
              <a:buClr>
                <a:schemeClr val="tx2">
                  <a:lumMod val="50000"/>
                </a:schemeClr>
              </a:buClr>
            </a:pPr>
            <a:r>
              <a:rPr lang="en-ZA" sz="1600" dirty="0"/>
              <a:t>Unplanned Outage Assumption (UA): </a:t>
            </a:r>
            <a:br>
              <a:rPr lang="en-ZA" sz="1600" dirty="0"/>
            </a:br>
            <a:r>
              <a:rPr lang="en-ZA" sz="1600" b="1" dirty="0"/>
              <a:t>15 000 </a:t>
            </a:r>
            <a:r>
              <a:rPr lang="en-US" sz="1600" b="1" dirty="0"/>
              <a:t>MW </a:t>
            </a:r>
            <a:r>
              <a:rPr lang="en-US" sz="1600" dirty="0"/>
              <a:t>until end November 2023 then 13000 MW onward </a:t>
            </a:r>
          </a:p>
          <a:p>
            <a:pPr algn="just">
              <a:spcBef>
                <a:spcPts val="0"/>
              </a:spcBef>
              <a:buClr>
                <a:schemeClr val="tx2">
                  <a:lumMod val="50000"/>
                </a:schemeClr>
              </a:buClr>
            </a:pPr>
            <a:r>
              <a:rPr lang="en-ZA" sz="1600" dirty="0"/>
              <a:t>Reserves: OR + UA = </a:t>
            </a:r>
            <a:r>
              <a:rPr lang="en-ZA" sz="1600" b="1" dirty="0"/>
              <a:t>17 200 MW</a:t>
            </a:r>
          </a:p>
          <a:p>
            <a:pPr algn="just">
              <a:spcBef>
                <a:spcPts val="0"/>
              </a:spcBef>
              <a:buClr>
                <a:schemeClr val="tx2">
                  <a:lumMod val="50000"/>
                </a:schemeClr>
              </a:buClr>
            </a:pPr>
            <a:r>
              <a:rPr lang="en-ZA" sz="1600" dirty="0"/>
              <a:t>Eskom Installed Capacity: </a:t>
            </a:r>
            <a:r>
              <a:rPr lang="en-ZA" sz="1600" b="1" dirty="0"/>
              <a:t>48 186 MW</a:t>
            </a:r>
            <a:endParaRPr lang="en-ZA" sz="1600" dirty="0"/>
          </a:p>
          <a:p>
            <a:pPr algn="just">
              <a:spcBef>
                <a:spcPts val="0"/>
              </a:spcBef>
              <a:buClr>
                <a:schemeClr val="tx2">
                  <a:lumMod val="50000"/>
                </a:schemeClr>
              </a:buClr>
            </a:pPr>
            <a:r>
              <a:rPr lang="en-ZA" sz="1600" dirty="0"/>
              <a:t>Installed Dispatchable Capacity: </a:t>
            </a:r>
            <a:r>
              <a:rPr lang="en-ZA" sz="1600" b="1" dirty="0"/>
              <a:t>49 191 MW </a:t>
            </a:r>
            <a:r>
              <a:rPr lang="en-ZA" sz="1600" dirty="0"/>
              <a:t>(Incl. Avon and </a:t>
            </a:r>
            <a:r>
              <a:rPr lang="en-ZA" sz="1600" dirty="0" err="1"/>
              <a:t>Dedisa</a:t>
            </a:r>
            <a:r>
              <a:rPr lang="en-ZA" sz="1600" dirty="0"/>
              <a:t>)</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52 Week Outlook </a:t>
            </a:r>
            <a:endParaRPr lang="en-US" sz="2000" dirty="0">
              <a:solidFill>
                <a:schemeClr val="bg1"/>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0160" y="6197600"/>
            <a:ext cx="313184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a:extLst>
              <a:ext uri="{FF2B5EF4-FFF2-40B4-BE49-F238E27FC236}">
                <a16:creationId xmlns:a16="http://schemas.microsoft.com/office/drawing/2014/main" id="{15F6EE43-2F43-4FEE-EE6A-4EC4C6502F29}"/>
              </a:ext>
            </a:extLst>
          </p:cNvPr>
          <p:cNvPicPr>
            <a:picLocks noChangeAspect="1"/>
          </p:cNvPicPr>
          <p:nvPr/>
        </p:nvPicPr>
        <p:blipFill>
          <a:blip r:embed="rId3"/>
          <a:stretch>
            <a:fillRect/>
          </a:stretch>
        </p:blipFill>
        <p:spPr>
          <a:xfrm>
            <a:off x="1699776" y="980728"/>
            <a:ext cx="5422453" cy="5216872"/>
          </a:xfrm>
          <a:prstGeom prst="rect">
            <a:avLst/>
          </a:prstGeom>
        </p:spPr>
      </p:pic>
    </p:spTree>
    <p:extLst>
      <p:ext uri="{BB962C8B-B14F-4D97-AF65-F5344CB8AC3E}">
        <p14:creationId xmlns:p14="http://schemas.microsoft.com/office/powerpoint/2010/main" val="2964050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982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Renewable Energy Statistics</a:t>
            </a:r>
            <a:endParaRPr lang="en-US" sz="2000" dirty="0">
              <a:solidFill>
                <a:schemeClr val="bg1"/>
              </a:solidFill>
            </a:endParaRPr>
          </a:p>
        </p:txBody>
      </p:sp>
      <p:sp>
        <p:nvSpPr>
          <p:cNvPr id="8" name="Content Placeholder 2"/>
          <p:cNvSpPr>
            <a:spLocks noGrp="1"/>
          </p:cNvSpPr>
          <p:nvPr>
            <p:ph idx="4294967295"/>
          </p:nvPr>
        </p:nvSpPr>
        <p:spPr>
          <a:xfrm>
            <a:off x="0" y="669925"/>
            <a:ext cx="3276600" cy="612775"/>
          </a:xfrm>
        </p:spPr>
        <p:txBody>
          <a:bodyPr/>
          <a:lstStyle/>
          <a:p>
            <a:pPr marL="0" indent="0" algn="just">
              <a:spcBef>
                <a:spcPts val="0"/>
              </a:spcBef>
              <a:buClr>
                <a:schemeClr val="tx2">
                  <a:lumMod val="50000"/>
                </a:schemeClr>
              </a:buClr>
              <a:buNone/>
            </a:pPr>
            <a:r>
              <a:rPr lang="en-ZA" sz="1200" dirty="0">
                <a:solidFill>
                  <a:schemeClr val="bg1"/>
                </a:solidFill>
              </a:rPr>
              <a:t>Note: Times are expressed as hour beginning</a:t>
            </a:r>
          </a:p>
        </p:txBody>
      </p:sp>
      <p:pic>
        <p:nvPicPr>
          <p:cNvPr id="9" name="Picture 8">
            <a:extLst>
              <a:ext uri="{FF2B5EF4-FFF2-40B4-BE49-F238E27FC236}">
                <a16:creationId xmlns:a16="http://schemas.microsoft.com/office/drawing/2014/main" id="{E4345B40-3192-4AD5-C332-598C86D9FCCA}"/>
              </a:ext>
            </a:extLst>
          </p:cNvPr>
          <p:cNvPicPr>
            <a:picLocks noChangeAspect="1"/>
          </p:cNvPicPr>
          <p:nvPr/>
        </p:nvPicPr>
        <p:blipFill>
          <a:blip r:embed="rId2"/>
          <a:stretch>
            <a:fillRect/>
          </a:stretch>
        </p:blipFill>
        <p:spPr>
          <a:xfrm>
            <a:off x="5457625" y="985106"/>
            <a:ext cx="3682843" cy="2782195"/>
          </a:xfrm>
          <a:prstGeom prst="rect">
            <a:avLst/>
          </a:prstGeom>
        </p:spPr>
      </p:pic>
      <p:pic>
        <p:nvPicPr>
          <p:cNvPr id="12" name="Picture 11">
            <a:extLst>
              <a:ext uri="{FF2B5EF4-FFF2-40B4-BE49-F238E27FC236}">
                <a16:creationId xmlns:a16="http://schemas.microsoft.com/office/drawing/2014/main" id="{1B3EA924-B734-6F8A-EC62-8AF32FCA5BFB}"/>
              </a:ext>
            </a:extLst>
          </p:cNvPr>
          <p:cNvPicPr>
            <a:picLocks noChangeAspect="1"/>
          </p:cNvPicPr>
          <p:nvPr/>
        </p:nvPicPr>
        <p:blipFill>
          <a:blip r:embed="rId3"/>
          <a:stretch>
            <a:fillRect/>
          </a:stretch>
        </p:blipFill>
        <p:spPr>
          <a:xfrm>
            <a:off x="5457625" y="3874399"/>
            <a:ext cx="3682843" cy="2983601"/>
          </a:xfrm>
          <a:prstGeom prst="rect">
            <a:avLst/>
          </a:prstGeom>
        </p:spPr>
      </p:pic>
      <p:pic>
        <p:nvPicPr>
          <p:cNvPr id="3" name="Picture 2">
            <a:extLst>
              <a:ext uri="{FF2B5EF4-FFF2-40B4-BE49-F238E27FC236}">
                <a16:creationId xmlns:a16="http://schemas.microsoft.com/office/drawing/2014/main" id="{AD37C959-4988-9DC4-09EC-56B257B2B805}"/>
              </a:ext>
            </a:extLst>
          </p:cNvPr>
          <p:cNvPicPr>
            <a:picLocks noChangeAspect="1"/>
          </p:cNvPicPr>
          <p:nvPr/>
        </p:nvPicPr>
        <p:blipFill>
          <a:blip r:embed="rId4"/>
          <a:stretch>
            <a:fillRect/>
          </a:stretch>
        </p:blipFill>
        <p:spPr>
          <a:xfrm>
            <a:off x="965" y="985106"/>
            <a:ext cx="5404396" cy="2782195"/>
          </a:xfrm>
          <a:prstGeom prst="rect">
            <a:avLst/>
          </a:prstGeom>
        </p:spPr>
      </p:pic>
      <p:pic>
        <p:nvPicPr>
          <p:cNvPr id="6" name="Picture 5">
            <a:extLst>
              <a:ext uri="{FF2B5EF4-FFF2-40B4-BE49-F238E27FC236}">
                <a16:creationId xmlns:a16="http://schemas.microsoft.com/office/drawing/2014/main" id="{BED8CE05-86DD-9E39-6B89-B5C1E1B588B5}"/>
              </a:ext>
            </a:extLst>
          </p:cNvPr>
          <p:cNvPicPr>
            <a:picLocks noChangeAspect="1"/>
          </p:cNvPicPr>
          <p:nvPr/>
        </p:nvPicPr>
        <p:blipFill>
          <a:blip r:embed="rId5"/>
          <a:stretch>
            <a:fillRect/>
          </a:stretch>
        </p:blipFill>
        <p:spPr>
          <a:xfrm>
            <a:off x="9330690" y="1712050"/>
            <a:ext cx="2552700" cy="1047750"/>
          </a:xfrm>
          <a:prstGeom prst="rect">
            <a:avLst/>
          </a:prstGeom>
        </p:spPr>
      </p:pic>
      <p:pic>
        <p:nvPicPr>
          <p:cNvPr id="4" name="Picture 3">
            <a:extLst>
              <a:ext uri="{FF2B5EF4-FFF2-40B4-BE49-F238E27FC236}">
                <a16:creationId xmlns:a16="http://schemas.microsoft.com/office/drawing/2014/main" id="{5B2C70F8-DBAA-DADB-306A-6E1D72B09F94}"/>
              </a:ext>
            </a:extLst>
          </p:cNvPr>
          <p:cNvPicPr>
            <a:picLocks noChangeAspect="1"/>
          </p:cNvPicPr>
          <p:nvPr/>
        </p:nvPicPr>
        <p:blipFill>
          <a:blip r:embed="rId6"/>
          <a:stretch>
            <a:fillRect/>
          </a:stretch>
        </p:blipFill>
        <p:spPr>
          <a:xfrm>
            <a:off x="0" y="3874399"/>
            <a:ext cx="5404396" cy="2983601"/>
          </a:xfrm>
          <a:prstGeom prst="rect">
            <a:avLst/>
          </a:prstGeom>
        </p:spPr>
      </p:pic>
    </p:spTree>
    <p:extLst>
      <p:ext uri="{BB962C8B-B14F-4D97-AF65-F5344CB8AC3E}">
        <p14:creationId xmlns:p14="http://schemas.microsoft.com/office/powerpoint/2010/main" val="1985789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0FAF6-1BE2-9D79-C294-4B876675ADDC}"/>
              </a:ext>
            </a:extLst>
          </p:cNvPr>
          <p:cNvSpPr>
            <a:spLocks noGrp="1"/>
          </p:cNvSpPr>
          <p:nvPr>
            <p:ph type="ctrTitle"/>
          </p:nvPr>
        </p:nvSpPr>
        <p:spPr/>
        <p:txBody>
          <a:bodyPr/>
          <a:lstStyle/>
          <a:p>
            <a:r>
              <a:rPr lang="en-US" dirty="0"/>
              <a:t>Thank You</a:t>
            </a:r>
          </a:p>
        </p:txBody>
      </p:sp>
      <p:sp>
        <p:nvSpPr>
          <p:cNvPr id="4" name="Picture Placeholder 3">
            <a:extLst>
              <a:ext uri="{FF2B5EF4-FFF2-40B4-BE49-F238E27FC236}">
                <a16:creationId xmlns:a16="http://schemas.microsoft.com/office/drawing/2014/main" id="{4D521539-20B9-106B-B438-CF88DEAC9680}"/>
              </a:ext>
            </a:extLst>
          </p:cNvPr>
          <p:cNvSpPr>
            <a:spLocks noGrp="1"/>
          </p:cNvSpPr>
          <p:nvPr>
            <p:ph type="pic" sz="quarter" idx="13"/>
          </p:nvPr>
        </p:nvSpPr>
        <p:spPr/>
      </p:sp>
      <p:sp>
        <p:nvSpPr>
          <p:cNvPr id="16" name="Picture Placeholder 15">
            <a:extLst>
              <a:ext uri="{FF2B5EF4-FFF2-40B4-BE49-F238E27FC236}">
                <a16:creationId xmlns:a16="http://schemas.microsoft.com/office/drawing/2014/main" id="{093F244A-5C96-25EB-77C4-4A30C37FA300}"/>
              </a:ext>
            </a:extLst>
          </p:cNvPr>
          <p:cNvSpPr>
            <a:spLocks noGrp="1"/>
          </p:cNvSpPr>
          <p:nvPr>
            <p:ph type="pic" sz="quarter" idx="14"/>
          </p:nvPr>
        </p:nvSpPr>
        <p:spPr/>
      </p:sp>
      <p:sp>
        <p:nvSpPr>
          <p:cNvPr id="17" name="Oval 102">
            <a:extLst>
              <a:ext uri="{FF2B5EF4-FFF2-40B4-BE49-F238E27FC236}">
                <a16:creationId xmlns:a16="http://schemas.microsoft.com/office/drawing/2014/main" id="{94C83152-89F1-CADF-1AA4-BF7F25C1E7DB}"/>
              </a:ext>
            </a:extLst>
          </p:cNvPr>
          <p:cNvSpPr>
            <a:spLocks noChangeArrowheads="1"/>
          </p:cNvSpPr>
          <p:nvPr/>
        </p:nvSpPr>
        <p:spPr bwMode="auto">
          <a:xfrm>
            <a:off x="1385455" y="1597891"/>
            <a:ext cx="3241963" cy="3294850"/>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txBody>
          <a:bodyPr anchor="ct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lgn="ctr" defTabSz="1194876" eaLnBrk="1" hangingPunct="1">
              <a:lnSpc>
                <a:spcPct val="100000"/>
              </a:lnSpc>
              <a:spcBef>
                <a:spcPct val="0"/>
              </a:spcBef>
              <a:buClrTx/>
              <a:buNone/>
              <a:defRPr/>
            </a:pPr>
            <a:endParaRPr lang="en-ZA" altLang="en-US" sz="1307" dirty="0"/>
          </a:p>
        </p:txBody>
      </p:sp>
      <p:pic>
        <p:nvPicPr>
          <p:cNvPr id="18" name="Picture 17">
            <a:extLst>
              <a:ext uri="{FF2B5EF4-FFF2-40B4-BE49-F238E27FC236}">
                <a16:creationId xmlns:a16="http://schemas.microsoft.com/office/drawing/2014/main" id="{61F24750-BD4F-834E-2D5B-E3F92FFAF117}"/>
              </a:ext>
            </a:extLst>
          </p:cNvPr>
          <p:cNvPicPr>
            <a:picLocks noChangeAspect="1"/>
          </p:cNvPicPr>
          <p:nvPr/>
        </p:nvPicPr>
        <p:blipFill>
          <a:blip r:embed="rId3"/>
          <a:stretch>
            <a:fillRect/>
          </a:stretch>
        </p:blipFill>
        <p:spPr>
          <a:xfrm>
            <a:off x="757381" y="3370359"/>
            <a:ext cx="1887292" cy="1886969"/>
          </a:xfrm>
          <a:prstGeom prst="rect">
            <a:avLst/>
          </a:prstGeom>
        </p:spPr>
      </p:pic>
    </p:spTree>
    <p:extLst>
      <p:ext uri="{BB962C8B-B14F-4D97-AF65-F5344CB8AC3E}">
        <p14:creationId xmlns:p14="http://schemas.microsoft.com/office/powerpoint/2010/main" val="95400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Introduction and Disclaimer</a:t>
            </a:r>
            <a:endParaRPr lang="en-US" sz="2000" dirty="0">
              <a:solidFill>
                <a:schemeClr val="bg1"/>
              </a:solidFill>
            </a:endParaRPr>
          </a:p>
        </p:txBody>
      </p:sp>
      <p:sp>
        <p:nvSpPr>
          <p:cNvPr id="10" name="Content Placeholder 2"/>
          <p:cNvSpPr>
            <a:spLocks noGrp="1"/>
          </p:cNvSpPr>
          <p:nvPr>
            <p:ph idx="1"/>
          </p:nvPr>
        </p:nvSpPr>
        <p:spPr>
          <a:xfrm>
            <a:off x="1889944" y="2144332"/>
            <a:ext cx="8208912" cy="4824536"/>
          </a:xfrm>
        </p:spPr>
        <p:txBody>
          <a:bodyPr/>
          <a:lstStyle/>
          <a:p>
            <a:pPr marL="0" indent="0" algn="just">
              <a:spcBef>
                <a:spcPts val="0"/>
              </a:spcBef>
              <a:buClr>
                <a:schemeClr val="tx2">
                  <a:lumMod val="50000"/>
                </a:schemeClr>
              </a:buClr>
              <a:buNone/>
            </a:pPr>
            <a:r>
              <a:rPr lang="en-ZA" b="1" dirty="0">
                <a:solidFill>
                  <a:schemeClr val="bg1"/>
                </a:solidFill>
              </a:rPr>
              <a:t>Introduction	</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This document is intended to provide a general picture of the Adequacy of the National Electricity Supply System in the medium term.  The Report will be updated weekly, on Tuesdays and circulated Wednesdays, thereafter, published on the Eskom website, updated on Wednesdays. The values contained in this report are unverified and not official yet and can change at any time.</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b="1" dirty="0">
                <a:solidFill>
                  <a:schemeClr val="bg1"/>
                </a:solidFill>
              </a:rPr>
              <a:t>Disclaimer</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The Data published here is for information purposes only. The content is subject to verification and validation. Eskom shall not be held responsible for any errors or it being misleading or incomplete and accepts no liability whatsoever for any loss, damages or expenses, howsoever, incurred or suffered, resulting or arising, from the use of this Data or any reliance placed on it.</a:t>
            </a:r>
          </a:p>
          <a:p>
            <a:pPr marL="0" indent="0" algn="just">
              <a:spcBef>
                <a:spcPts val="0"/>
              </a:spcBef>
              <a:buClr>
                <a:schemeClr val="tx2">
                  <a:lumMod val="50000"/>
                </a:schemeClr>
              </a:buClr>
              <a:buNone/>
            </a:pPr>
            <a:endParaRPr lang="en-ZA" dirty="0">
              <a:solidFill>
                <a:schemeClr val="bg1"/>
              </a:solidFill>
            </a:endParaRPr>
          </a:p>
        </p:txBody>
      </p:sp>
    </p:spTree>
    <p:extLst>
      <p:ext uri="{BB962C8B-B14F-4D97-AF65-F5344CB8AC3E}">
        <p14:creationId xmlns:p14="http://schemas.microsoft.com/office/powerpoint/2010/main" val="3160022667"/>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Historic Daily Peak System Capacity/Demand</a:t>
            </a:r>
            <a:endParaRPr lang="en-US" sz="2000" dirty="0">
              <a:solidFill>
                <a:schemeClr val="bg1"/>
              </a:solidFill>
            </a:endParaRPr>
          </a:p>
        </p:txBody>
      </p:sp>
      <p:sp>
        <p:nvSpPr>
          <p:cNvPr id="10" name="Content Placeholder 2"/>
          <p:cNvSpPr>
            <a:spLocks noGrp="1"/>
          </p:cNvSpPr>
          <p:nvPr>
            <p:ph idx="4294967295"/>
          </p:nvPr>
        </p:nvSpPr>
        <p:spPr>
          <a:xfrm>
            <a:off x="0" y="4806362"/>
            <a:ext cx="11383963" cy="4859338"/>
          </a:xfrm>
        </p:spPr>
        <p:txBody>
          <a:bodyPr/>
          <a:lstStyle/>
          <a:p>
            <a:pPr algn="just">
              <a:spcBef>
                <a:spcPts val="0"/>
              </a:spcBef>
              <a:buClr>
                <a:schemeClr val="tx2">
                  <a:lumMod val="50000"/>
                </a:schemeClr>
              </a:buClr>
            </a:pPr>
            <a:r>
              <a:rPr lang="en-ZA" sz="1200" dirty="0"/>
              <a:t>Available </a:t>
            </a:r>
            <a:r>
              <a:rPr lang="en-ZA" sz="1200" dirty="0" err="1"/>
              <a:t>Dispatchable</a:t>
            </a:r>
            <a:r>
              <a:rPr lang="en-ZA" sz="1200" dirty="0"/>
              <a:t> Generation means all generation resources that can be dispatched by Eskom and includes capacity available from all emergency generation resources.</a:t>
            </a:r>
          </a:p>
          <a:p>
            <a:pPr algn="just">
              <a:spcBef>
                <a:spcPts val="0"/>
              </a:spcBef>
              <a:buClr>
                <a:schemeClr val="tx2">
                  <a:lumMod val="50000"/>
                </a:schemeClr>
              </a:buClr>
            </a:pPr>
            <a:r>
              <a:rPr lang="en-ZA" sz="1200" dirty="0"/>
              <a:t>RSA Contracted Load Forecast is the total official day-ahead hourly forecast. Residual Load Forecast excludes the expected generation from renewables.</a:t>
            </a:r>
          </a:p>
          <a:p>
            <a:pPr algn="just">
              <a:spcBef>
                <a:spcPts val="0"/>
              </a:spcBef>
              <a:buClr>
                <a:schemeClr val="tx2">
                  <a:lumMod val="50000"/>
                </a:schemeClr>
              </a:buClr>
            </a:pPr>
            <a:r>
              <a:rPr lang="en-ZA" sz="1200" dirty="0"/>
              <a:t>Actual Residual Demand is the aggregated metered hourly sent-out generation and imports from </a:t>
            </a:r>
            <a:r>
              <a:rPr lang="en-ZA" sz="1200" dirty="0" err="1"/>
              <a:t>dispatchable</a:t>
            </a:r>
            <a:r>
              <a:rPr lang="en-ZA" sz="1200" dirty="0"/>
              <a:t> resources, and includes demand reductions. The Actual RSA Contracted Demand includes renewable generation.</a:t>
            </a:r>
          </a:p>
          <a:p>
            <a:pPr algn="just">
              <a:spcBef>
                <a:spcPts val="0"/>
              </a:spcBef>
              <a:buClr>
                <a:schemeClr val="tx2">
                  <a:lumMod val="50000"/>
                </a:schemeClr>
              </a:buClr>
            </a:pPr>
            <a:r>
              <a:rPr lang="en-ZA" sz="1200" dirty="0"/>
              <a:t>Net Maximum Dispatchable Capacity (including imports and emergency generation resources) = 49 191 MW.</a:t>
            </a:r>
          </a:p>
          <a:p>
            <a:pPr algn="just">
              <a:spcBef>
                <a:spcPts val="0"/>
              </a:spcBef>
              <a:buClr>
                <a:schemeClr val="tx2">
                  <a:lumMod val="50000"/>
                </a:schemeClr>
              </a:buClr>
            </a:pPr>
            <a:r>
              <a:rPr lang="en-ZA" sz="1200" dirty="0"/>
              <a:t>These figures do not include any demand side products.</a:t>
            </a:r>
          </a:p>
          <a:p>
            <a:pPr algn="just">
              <a:spcBef>
                <a:spcPts val="0"/>
              </a:spcBef>
              <a:buClr>
                <a:schemeClr val="tx2">
                  <a:lumMod val="50000"/>
                </a:schemeClr>
              </a:buClr>
            </a:pPr>
            <a:r>
              <a:rPr lang="en-ZA" sz="1200" dirty="0"/>
              <a:t>The peak hours for the residual demand can differ from that of the RSA contracted demand, depending on renewable generation.							</a:t>
            </a:r>
          </a:p>
        </p:txBody>
      </p:sp>
      <p:pic>
        <p:nvPicPr>
          <p:cNvPr id="2" name="Picture 1">
            <a:extLst>
              <a:ext uri="{FF2B5EF4-FFF2-40B4-BE49-F238E27FC236}">
                <a16:creationId xmlns:a16="http://schemas.microsoft.com/office/drawing/2014/main" id="{73F31A91-C193-382B-1E73-92A8A55E1FDD}"/>
              </a:ext>
            </a:extLst>
          </p:cNvPr>
          <p:cNvPicPr>
            <a:picLocks noChangeAspect="1"/>
          </p:cNvPicPr>
          <p:nvPr/>
        </p:nvPicPr>
        <p:blipFill>
          <a:blip r:embed="rId2"/>
          <a:stretch>
            <a:fillRect/>
          </a:stretch>
        </p:blipFill>
        <p:spPr>
          <a:xfrm>
            <a:off x="1762125" y="1006928"/>
            <a:ext cx="8667750" cy="3799434"/>
          </a:xfrm>
          <a:prstGeom prst="rect">
            <a:avLst/>
          </a:prstGeom>
        </p:spPr>
      </p:pic>
    </p:spTree>
    <p:extLst>
      <p:ext uri="{BB962C8B-B14F-4D97-AF65-F5344CB8AC3E}">
        <p14:creationId xmlns:p14="http://schemas.microsoft.com/office/powerpoint/2010/main" val="3969799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a:defRPr/>
            </a:pPr>
            <a:fld id="{8FB3FFCC-BA37-4A54-A407-321BE4930B89}" type="slidenum">
              <a:rPr lang="en-ZA" smtClean="0"/>
              <a:pPr>
                <a:defRPr/>
              </a:pPr>
              <a:t>4</a:t>
            </a:fld>
            <a:endParaRPr lang="en-ZA" dirty="0"/>
          </a:p>
        </p:txBody>
      </p:sp>
      <p:sp>
        <p:nvSpPr>
          <p:cNvPr id="7" name="Rectangle 2"/>
          <p:cNvSpPr txBox="1">
            <a:spLocks noChangeArrowheads="1"/>
          </p:cNvSpPr>
          <p:nvPr/>
        </p:nvSpPr>
        <p:spPr bwMode="auto">
          <a:xfrm>
            <a:off x="1631504" y="166688"/>
            <a:ext cx="723976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Energy Sent Out</a:t>
            </a:r>
            <a:endParaRPr lang="en-US" sz="2000" dirty="0">
              <a:solidFill>
                <a:schemeClr val="bg1"/>
              </a:solidFill>
            </a:endParaRPr>
          </a:p>
        </p:txBody>
      </p:sp>
      <p:pic>
        <p:nvPicPr>
          <p:cNvPr id="3" name="Picture 2">
            <a:extLst>
              <a:ext uri="{FF2B5EF4-FFF2-40B4-BE49-F238E27FC236}">
                <a16:creationId xmlns:a16="http://schemas.microsoft.com/office/drawing/2014/main" id="{72855176-55B9-C012-54C0-77F0A82B6251}"/>
              </a:ext>
            </a:extLst>
          </p:cNvPr>
          <p:cNvPicPr>
            <a:picLocks noChangeAspect="1"/>
          </p:cNvPicPr>
          <p:nvPr/>
        </p:nvPicPr>
        <p:blipFill>
          <a:blip r:embed="rId3"/>
          <a:stretch>
            <a:fillRect/>
          </a:stretch>
        </p:blipFill>
        <p:spPr>
          <a:xfrm>
            <a:off x="0" y="1016358"/>
            <a:ext cx="12192000" cy="5173625"/>
          </a:xfrm>
          <a:prstGeom prst="rect">
            <a:avLst/>
          </a:prstGeom>
        </p:spPr>
      </p:pic>
    </p:spTree>
    <p:extLst>
      <p:ext uri="{BB962C8B-B14F-4D97-AF65-F5344CB8AC3E}">
        <p14:creationId xmlns:p14="http://schemas.microsoft.com/office/powerpoint/2010/main" val="53971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5</a:t>
            </a:fld>
            <a:endParaRPr lang="en-ZA" dirty="0"/>
          </a:p>
        </p:txBody>
      </p:sp>
      <p:sp>
        <p:nvSpPr>
          <p:cNvPr id="7" name="Rectangle 2"/>
          <p:cNvSpPr txBox="1">
            <a:spLocks noChangeArrowheads="1"/>
          </p:cNvSpPr>
          <p:nvPr/>
        </p:nvSpPr>
        <p:spPr bwMode="auto">
          <a:xfrm>
            <a:off x="2063552" y="166688"/>
            <a:ext cx="576064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Residual Energy Demand	</a:t>
            </a:r>
            <a:endParaRPr lang="en-US" sz="2000" dirty="0">
              <a:solidFill>
                <a:schemeClr val="bg1"/>
              </a:solidFill>
            </a:endParaRPr>
          </a:p>
        </p:txBody>
      </p:sp>
      <p:pic>
        <p:nvPicPr>
          <p:cNvPr id="3" name="Picture 2">
            <a:extLst>
              <a:ext uri="{FF2B5EF4-FFF2-40B4-BE49-F238E27FC236}">
                <a16:creationId xmlns:a16="http://schemas.microsoft.com/office/drawing/2014/main" id="{D9E5376E-DF20-DC00-E1F3-6A432A3FFF4E}"/>
              </a:ext>
            </a:extLst>
          </p:cNvPr>
          <p:cNvPicPr>
            <a:picLocks noChangeAspect="1"/>
          </p:cNvPicPr>
          <p:nvPr/>
        </p:nvPicPr>
        <p:blipFill>
          <a:blip r:embed="rId2"/>
          <a:stretch>
            <a:fillRect/>
          </a:stretch>
        </p:blipFill>
        <p:spPr>
          <a:xfrm>
            <a:off x="0" y="988540"/>
            <a:ext cx="12192000" cy="5194430"/>
          </a:xfrm>
          <a:prstGeom prst="rect">
            <a:avLst/>
          </a:prstGeom>
        </p:spPr>
      </p:pic>
    </p:spTree>
    <p:extLst>
      <p:ext uri="{BB962C8B-B14F-4D97-AF65-F5344CB8AC3E}">
        <p14:creationId xmlns:p14="http://schemas.microsoft.com/office/powerpoint/2010/main" val="1475499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6</a:t>
            </a:fld>
            <a:endParaRPr lang="en-ZA" dirty="0"/>
          </a:p>
        </p:txBody>
      </p:sp>
      <p:sp>
        <p:nvSpPr>
          <p:cNvPr id="7" name="Rectangle 2"/>
          <p:cNvSpPr txBox="1">
            <a:spLocks noChangeArrowheads="1"/>
          </p:cNvSpPr>
          <p:nvPr/>
        </p:nvSpPr>
        <p:spPr bwMode="auto">
          <a:xfrm>
            <a:off x="2063552" y="166688"/>
            <a:ext cx="61926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Energy Demand</a:t>
            </a:r>
            <a:endParaRPr lang="en-US" sz="2000" dirty="0">
              <a:solidFill>
                <a:schemeClr val="bg1"/>
              </a:solidFill>
            </a:endParaRPr>
          </a:p>
        </p:txBody>
      </p:sp>
      <p:pic>
        <p:nvPicPr>
          <p:cNvPr id="3" name="Picture 2">
            <a:extLst>
              <a:ext uri="{FF2B5EF4-FFF2-40B4-BE49-F238E27FC236}">
                <a16:creationId xmlns:a16="http://schemas.microsoft.com/office/drawing/2014/main" id="{EB567FDF-205F-CEDB-0066-6F7465AE654A}"/>
              </a:ext>
            </a:extLst>
          </p:cNvPr>
          <p:cNvPicPr>
            <a:picLocks noChangeAspect="1"/>
          </p:cNvPicPr>
          <p:nvPr/>
        </p:nvPicPr>
        <p:blipFill>
          <a:blip r:embed="rId2"/>
          <a:stretch>
            <a:fillRect/>
          </a:stretch>
        </p:blipFill>
        <p:spPr>
          <a:xfrm>
            <a:off x="0" y="1001300"/>
            <a:ext cx="12192000" cy="5221160"/>
          </a:xfrm>
          <a:prstGeom prst="rect">
            <a:avLst/>
          </a:prstGeom>
        </p:spPr>
      </p:pic>
    </p:spTree>
    <p:extLst>
      <p:ext uri="{BB962C8B-B14F-4D97-AF65-F5344CB8AC3E}">
        <p14:creationId xmlns:p14="http://schemas.microsoft.com/office/powerpoint/2010/main" val="2845024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7</a:t>
            </a:fld>
            <a:endParaRPr lang="en-ZA" dirty="0"/>
          </a:p>
        </p:txBody>
      </p:sp>
      <p:sp>
        <p:nvSpPr>
          <p:cNvPr id="7" name="Rectangle 2"/>
          <p:cNvSpPr txBox="1">
            <a:spLocks noChangeArrowheads="1"/>
          </p:cNvSpPr>
          <p:nvPr/>
        </p:nvSpPr>
        <p:spPr bwMode="auto">
          <a:xfrm>
            <a:off x="1703512" y="166688"/>
            <a:ext cx="698477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Peak Demand</a:t>
            </a:r>
            <a:endParaRPr lang="en-US" sz="2000" dirty="0">
              <a:solidFill>
                <a:schemeClr val="bg1"/>
              </a:solidFill>
            </a:endParaRPr>
          </a:p>
        </p:txBody>
      </p:sp>
      <p:pic>
        <p:nvPicPr>
          <p:cNvPr id="2" name="Picture 1">
            <a:extLst>
              <a:ext uri="{FF2B5EF4-FFF2-40B4-BE49-F238E27FC236}">
                <a16:creationId xmlns:a16="http://schemas.microsoft.com/office/drawing/2014/main" id="{20ECA9EF-0819-80E9-1A92-EA3374296219}"/>
              </a:ext>
            </a:extLst>
          </p:cNvPr>
          <p:cNvPicPr>
            <a:picLocks noChangeAspect="1"/>
          </p:cNvPicPr>
          <p:nvPr/>
        </p:nvPicPr>
        <p:blipFill>
          <a:blip r:embed="rId3"/>
          <a:stretch>
            <a:fillRect/>
          </a:stretch>
        </p:blipFill>
        <p:spPr>
          <a:xfrm>
            <a:off x="0" y="988539"/>
            <a:ext cx="12192000" cy="5194430"/>
          </a:xfrm>
          <a:prstGeom prst="rect">
            <a:avLst/>
          </a:prstGeom>
        </p:spPr>
      </p:pic>
    </p:spTree>
    <p:extLst>
      <p:ext uri="{BB962C8B-B14F-4D97-AF65-F5344CB8AC3E}">
        <p14:creationId xmlns:p14="http://schemas.microsoft.com/office/powerpoint/2010/main" val="524674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8</a:t>
            </a:fld>
            <a:endParaRPr lang="en-ZA" dirty="0"/>
          </a:p>
        </p:txBody>
      </p:sp>
      <p:sp>
        <p:nvSpPr>
          <p:cNvPr id="7" name="Rectangle 2"/>
          <p:cNvSpPr txBox="1">
            <a:spLocks noChangeArrowheads="1"/>
          </p:cNvSpPr>
          <p:nvPr/>
        </p:nvSpPr>
        <p:spPr bwMode="auto">
          <a:xfrm>
            <a:off x="2207568" y="166688"/>
            <a:ext cx="669674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Week-on-Week Residual Peak Demand</a:t>
            </a:r>
            <a:endParaRPr lang="en-US" sz="2000" dirty="0">
              <a:solidFill>
                <a:schemeClr val="bg1"/>
              </a:solidFill>
            </a:endParaRPr>
          </a:p>
        </p:txBody>
      </p:sp>
      <p:pic>
        <p:nvPicPr>
          <p:cNvPr id="2" name="Picture 1">
            <a:extLst>
              <a:ext uri="{FF2B5EF4-FFF2-40B4-BE49-F238E27FC236}">
                <a16:creationId xmlns:a16="http://schemas.microsoft.com/office/drawing/2014/main" id="{6D121E60-E584-3B32-3205-452F8950B6B8}"/>
              </a:ext>
            </a:extLst>
          </p:cNvPr>
          <p:cNvPicPr>
            <a:picLocks noChangeAspect="1"/>
          </p:cNvPicPr>
          <p:nvPr/>
        </p:nvPicPr>
        <p:blipFill>
          <a:blip r:embed="rId2"/>
          <a:stretch>
            <a:fillRect/>
          </a:stretch>
        </p:blipFill>
        <p:spPr>
          <a:xfrm>
            <a:off x="0" y="988539"/>
            <a:ext cx="12192000" cy="5194430"/>
          </a:xfrm>
          <a:prstGeom prst="rect">
            <a:avLst/>
          </a:prstGeom>
        </p:spPr>
      </p:pic>
    </p:spTree>
    <p:extLst>
      <p:ext uri="{BB962C8B-B14F-4D97-AF65-F5344CB8AC3E}">
        <p14:creationId xmlns:p14="http://schemas.microsoft.com/office/powerpoint/2010/main" val="1034001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9</a:t>
            </a:fld>
            <a:endParaRPr lang="en-ZA" dirty="0"/>
          </a:p>
        </p:txBody>
      </p:sp>
      <p:sp>
        <p:nvSpPr>
          <p:cNvPr id="7" name="Rectangle 2"/>
          <p:cNvSpPr txBox="1">
            <a:spLocks noChangeArrowheads="1"/>
          </p:cNvSpPr>
          <p:nvPr/>
        </p:nvSpPr>
        <p:spPr bwMode="auto">
          <a:xfrm>
            <a:off x="2351584" y="166688"/>
            <a:ext cx="590465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Peak Demand</a:t>
            </a:r>
            <a:endParaRPr lang="en-US" sz="2000" dirty="0">
              <a:solidFill>
                <a:schemeClr val="bg1"/>
              </a:solidFill>
            </a:endParaRPr>
          </a:p>
        </p:txBody>
      </p:sp>
      <p:pic>
        <p:nvPicPr>
          <p:cNvPr id="2" name="Picture 1">
            <a:extLst>
              <a:ext uri="{FF2B5EF4-FFF2-40B4-BE49-F238E27FC236}">
                <a16:creationId xmlns:a16="http://schemas.microsoft.com/office/drawing/2014/main" id="{62BED6C3-0406-C645-395E-BCAF0359BF31}"/>
              </a:ext>
            </a:extLst>
          </p:cNvPr>
          <p:cNvPicPr>
            <a:picLocks noChangeAspect="1"/>
          </p:cNvPicPr>
          <p:nvPr/>
        </p:nvPicPr>
        <p:blipFill>
          <a:blip r:embed="rId2"/>
          <a:stretch>
            <a:fillRect/>
          </a:stretch>
        </p:blipFill>
        <p:spPr>
          <a:xfrm>
            <a:off x="0" y="988540"/>
            <a:ext cx="12192000" cy="5194430"/>
          </a:xfrm>
          <a:prstGeom prst="rect">
            <a:avLst/>
          </a:prstGeom>
        </p:spPr>
      </p:pic>
    </p:spTree>
    <p:extLst>
      <p:ext uri="{BB962C8B-B14F-4D97-AF65-F5344CB8AC3E}">
        <p14:creationId xmlns:p14="http://schemas.microsoft.com/office/powerpoint/2010/main" val="5343330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heme/theme1.xml><?xml version="1.0" encoding="utf-8"?>
<a:theme xmlns:a="http://schemas.openxmlformats.org/drawingml/2006/main" name="Office Theme">
  <a:themeElements>
    <a:clrScheme name="Eskom Wide">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858705"/>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Eskom Widescreen_Without Visuals" id="{A8DDC17B-1581-4D7F-8C14-7723306C0474}" vid="{AABB89EC-0ED7-46E8-A361-2FD02679C18D}"/>
    </a:ext>
  </a:extLst>
</a:theme>
</file>

<file path=ppt/theme/theme2.xml><?xml version="1.0" encoding="utf-8"?>
<a:theme xmlns:a="http://schemas.openxmlformats.org/drawingml/2006/main" name="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3.xml><?xml version="1.0" encoding="utf-8"?>
<a:theme xmlns:a="http://schemas.openxmlformats.org/drawingml/2006/main" name="1_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B0A6D8BFE48B5B4C98C9B506E18E4C4F" ma:contentTypeVersion="2" ma:contentTypeDescription="Upload an image." ma:contentTypeScope="" ma:versionID="faf5921d99471c51c746d233a2595df0">
  <xsd:schema xmlns:xsd="http://www.w3.org/2001/XMLSchema" xmlns:xs="http://www.w3.org/2001/XMLSchema" xmlns:p="http://schemas.microsoft.com/office/2006/metadata/properties" xmlns:ns1="http://schemas.microsoft.com/sharepoint/v3" xmlns:ns2="9AA987DC-C9A7-4495-B0EB-A7EB0F9343F3" xmlns:ns3="http://schemas.microsoft.com/sharepoint/v3/fields" xmlns:ns4="b066638b-8533-4687-a48b-8877f492106b" targetNamespace="http://schemas.microsoft.com/office/2006/metadata/properties" ma:root="true" ma:fieldsID="83d4262b44be4079de954f019704b229" ns1:_="" ns2:_="" ns3:_="" ns4:_="">
    <xsd:import namespace="http://schemas.microsoft.com/sharepoint/v3"/>
    <xsd:import namespace="9AA987DC-C9A7-4495-B0EB-A7EB0F9343F3"/>
    <xsd:import namespace="http://schemas.microsoft.com/sharepoint/v3/fields"/>
    <xsd:import namespace="b066638b-8533-4687-a48b-8877f492106b"/>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element ref="ns4:Gallery_x0020_Keywor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27" nillable="true" ma:displayName="Scheduling Start Date" ma:description="" ma:hidden="true" ma:internalName="PublishingStartDate">
      <xsd:simpleType>
        <xsd:restriction base="dms:Unknown"/>
      </xsd:simpleType>
    </xsd:element>
    <xsd:element name="PublishingExpirationDate" ma:index="28"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AA987DC-C9A7-4495-B0EB-A7EB0F9343F3"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066638b-8533-4687-a48b-8877f492106b" elementFormDefault="qualified">
    <xsd:import namespace="http://schemas.microsoft.com/office/2006/documentManagement/types"/>
    <xsd:import namespace="http://schemas.microsoft.com/office/infopath/2007/PartnerControls"/>
    <xsd:element name="Gallery_x0020_Keywords" ma:index="29" nillable="true" ma:displayName="Gallery Keywords" ma:internalName="Gallery_x0020_Keywords">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Gallery_x0020_Keywords xmlns="b066638b-8533-4687-a48b-8877f492106b" xsi:nil="true"/>
    <ImageCreateDate xmlns="9AA987DC-C9A7-4495-B0EB-A7EB0F9343F3" xsi:nil="true"/>
    <PublishingExpirationDate xmlns="http://schemas.microsoft.com/sharepoint/v3" xsi:nil="true"/>
    <PublishingStartDate xmlns="http://schemas.microsoft.com/sharepoint/v3" xsi:nil="true"/>
    <wic_System_Copyright xmlns="http://schemas.microsoft.com/sharepoint/v3/fields" xsi:nil="true"/>
  </documentManagement>
</p:properties>
</file>

<file path=customXml/itemProps1.xml><?xml version="1.0" encoding="utf-8"?>
<ds:datastoreItem xmlns:ds="http://schemas.openxmlformats.org/officeDocument/2006/customXml" ds:itemID="{D4C14A18-89E5-4E51-A111-2EDA3AAE8F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AA987DC-C9A7-4495-B0EB-A7EB0F9343F3"/>
    <ds:schemaRef ds:uri="http://schemas.microsoft.com/sharepoint/v3/fields"/>
    <ds:schemaRef ds:uri="b066638b-8533-4687-a48b-8877f49210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EA031EA-53D5-474F-8205-0E1513F09603}">
  <ds:schemaRefs>
    <ds:schemaRef ds:uri="http://schemas.microsoft.com/sharepoint/v3/contenttype/forms"/>
  </ds:schemaRefs>
</ds:datastoreItem>
</file>

<file path=customXml/itemProps3.xml><?xml version="1.0" encoding="utf-8"?>
<ds:datastoreItem xmlns:ds="http://schemas.openxmlformats.org/officeDocument/2006/customXml" ds:itemID="{D90325F2-1199-4A7E-B87D-734C0A3EB286}">
  <ds:schemaRefs>
    <ds:schemaRef ds:uri="http://purl.org/dc/elements/1.1/"/>
    <ds:schemaRef ds:uri="9AA987DC-C9A7-4495-B0EB-A7EB0F9343F3"/>
    <ds:schemaRef ds:uri="http://schemas.microsoft.com/sharepoint/v3"/>
    <ds:schemaRef ds:uri="http://www.w3.org/XML/1998/namespace"/>
    <ds:schemaRef ds:uri="http://schemas.microsoft.com/office/2006/documentManagement/types"/>
    <ds:schemaRef ds:uri="http://schemas.microsoft.com/office/2006/metadata/properties"/>
    <ds:schemaRef ds:uri="http://purl.org/dc/dcmitype/"/>
    <ds:schemaRef ds:uri="http://schemas.openxmlformats.org/package/2006/metadata/core-properties"/>
    <ds:schemaRef ds:uri="http://schemas.microsoft.com/office/infopath/2007/PartnerControls"/>
    <ds:schemaRef ds:uri="b066638b-8533-4687-a48b-8877f492106b"/>
    <ds:schemaRef ds:uri="http://schemas.microsoft.com/sharepoint/v3/fields"/>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465</TotalTime>
  <Words>568</Words>
  <Application>Microsoft Office PowerPoint</Application>
  <PresentationFormat>Widescreen</PresentationFormat>
  <Paragraphs>50</Paragraphs>
  <Slides>13</Slides>
  <Notes>2</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1</vt:i4>
      </vt:variant>
      <vt:variant>
        <vt:lpstr>Slide Titles</vt:lpstr>
      </vt:variant>
      <vt:variant>
        <vt:i4>13</vt:i4>
      </vt:variant>
    </vt:vector>
  </HeadingPairs>
  <TitlesOfParts>
    <vt:vector size="21" baseType="lpstr">
      <vt:lpstr>Arial</vt:lpstr>
      <vt:lpstr>Calibri</vt:lpstr>
      <vt:lpstr>Courier New</vt:lpstr>
      <vt:lpstr>Wingdings</vt:lpstr>
      <vt:lpstr>Office Theme</vt:lpstr>
      <vt:lpstr>Content Slide Master</vt:lpstr>
      <vt:lpstr>1_Content Slide Master</vt:lpstr>
      <vt:lpstr>think-cell Slide</vt:lpstr>
      <vt:lpstr>Weekly System Status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Eskom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BinnemR@eskom.co.za;BowerH@eskom.co.za</dc:creator>
  <cp:lastModifiedBy>Rudolph Binneman</cp:lastModifiedBy>
  <cp:revision>84</cp:revision>
  <dcterms:created xsi:type="dcterms:W3CDTF">2020-01-06T09:48:40Z</dcterms:created>
  <dcterms:modified xsi:type="dcterms:W3CDTF">2023-08-23T08:07:19Z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0x0101009148F5A04DDD49CBA7127AADA5FB792B00AADE34325A8B49CDA8BB4DB53328F21400B0A6D8BFE48B5B4C98C9B506E18E4C4F</vt:lpwstr>
  </property>
</Properties>
</file>