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5.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6.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7.xml" ContentType="application/vnd.openxmlformats-officedocument.them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8.xml" ContentType="application/vnd.openxmlformats-officedocument.them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9.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0.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1.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heme/theme22.xml" ContentType="application/vnd.openxmlformats-officedocument.theme+xml"/>
  <Override PartName="/ppt/tags/tag191.xml" ContentType="application/vnd.openxmlformats-officedocument.presentationml.tags+xml"/>
  <Override PartName="/ppt/notesSlides/notesSlide1.xml" ContentType="application/vnd.openxmlformats-officedocument.presentationml.notesSlide+xml"/>
  <Override PartName="/ppt/tags/tag192.xml" ContentType="application/vnd.openxmlformats-officedocument.presentationml.tags+xml"/>
  <Override PartName="/ppt/notesSlides/notesSlide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3.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5.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charts/chart2.xml" ContentType="application/vnd.openxmlformats-officedocument.drawingml.chart+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372.xml" ContentType="application/vnd.openxmlformats-officedocument.presentationml.tags+xml"/>
  <Override PartName="/ppt/notesSlides/notesSlide7.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36" r:id="rId5"/>
    <p:sldMasterId id="2147483743" r:id="rId6"/>
    <p:sldMasterId id="2147483748" r:id="rId7"/>
    <p:sldMasterId id="2147483756" r:id="rId8"/>
    <p:sldMasterId id="2147483762" r:id="rId9"/>
    <p:sldMasterId id="2147483776" r:id="rId10"/>
    <p:sldMasterId id="2147483782" r:id="rId11"/>
    <p:sldMasterId id="2147483786" r:id="rId12"/>
    <p:sldMasterId id="2147483812" r:id="rId13"/>
    <p:sldMasterId id="2147483821" r:id="rId14"/>
    <p:sldMasterId id="2147483838" r:id="rId15"/>
    <p:sldMasterId id="2147483843" r:id="rId16"/>
    <p:sldMasterId id="2147483850" r:id="rId17"/>
    <p:sldMasterId id="2147483858" r:id="rId18"/>
    <p:sldMasterId id="2147483862" r:id="rId19"/>
    <p:sldMasterId id="2147483869" r:id="rId20"/>
    <p:sldMasterId id="2147483876" r:id="rId21"/>
    <p:sldMasterId id="2147483891" r:id="rId22"/>
    <p:sldMasterId id="2147483898" r:id="rId23"/>
    <p:sldMasterId id="2147483907" r:id="rId24"/>
  </p:sldMasterIdLst>
  <p:notesMasterIdLst>
    <p:notesMasterId r:id="rId43"/>
  </p:notesMasterIdLst>
  <p:sldIdLst>
    <p:sldId id="646" r:id="rId25"/>
    <p:sldId id="2147480569" r:id="rId26"/>
    <p:sldId id="2147480749" r:id="rId27"/>
    <p:sldId id="2147480759" r:id="rId28"/>
    <p:sldId id="2147480761" r:id="rId29"/>
    <p:sldId id="2147480762" r:id="rId30"/>
    <p:sldId id="2147480746" r:id="rId31"/>
    <p:sldId id="2147480750" r:id="rId32"/>
    <p:sldId id="2147480754" r:id="rId33"/>
    <p:sldId id="2147480756" r:id="rId34"/>
    <p:sldId id="2147480751" r:id="rId35"/>
    <p:sldId id="2147480747" r:id="rId36"/>
    <p:sldId id="3663" r:id="rId37"/>
    <p:sldId id="360" r:id="rId38"/>
    <p:sldId id="2147480763" r:id="rId39"/>
    <p:sldId id="2147480764" r:id="rId40"/>
    <p:sldId id="2147480578" r:id="rId41"/>
    <p:sldId id="2147480611"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2C630-3C66-2EAA-0D17-2E70CF2C4BF8}" name="Ryno Coetzer" initials="RC" userId="S::CoetzeRy@eskom.co.za::50cb20e6-196e-41c0-9bcb-12fa8e74e567" providerId="AD"/>
  <p188:author id="{B9FA4D3B-8680-24D5-973C-089FC05BF032}" name="Lizette Mabone" initials="LM" userId="S::MarasiL@eskom.co.za::d1fa2e52-fdf2-4781-9ced-a4a65a097cfc" providerId="AD"/>
  <p188:author id="{22C6B653-5695-B2D6-5779-31F03573DEB9}" name="Isabel Fick" initials="IF" userId="S::FickI@eskom.co.za::67cde0ea-f28f-4f71-90f7-d631fe7871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Shunmagum" initials="ES" lastIdx="4" clrIdx="0">
    <p:extLst>
      <p:ext uri="{19B8F6BF-5375-455C-9EA6-DF929625EA0E}">
        <p15:presenceInfo xmlns:p15="http://schemas.microsoft.com/office/powerpoint/2012/main" userId="S-1-5-21-1769719693-3203792639-3064688523-8923" providerId="AD"/>
      </p:ext>
    </p:extLst>
  </p:cmAuthor>
  <p:cmAuthor id="2" name="Matthew Mflathelwa" initials="MM" lastIdx="16" clrIdx="1">
    <p:extLst>
      <p:ext uri="{19B8F6BF-5375-455C-9EA6-DF929625EA0E}">
        <p15:presenceInfo xmlns:p15="http://schemas.microsoft.com/office/powerpoint/2012/main" userId="S::MflathMM@eskom.co.za::3bc58b28-94d9-4a95-ae25-99544f264f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226" autoAdjust="0"/>
  </p:normalViewPr>
  <p:slideViewPr>
    <p:cSldViewPr snapToGrid="0">
      <p:cViewPr varScale="1">
        <p:scale>
          <a:sx n="77" d="100"/>
          <a:sy n="77" d="100"/>
        </p:scale>
        <p:origin x="72"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presProps" Target="presProps.xml"/><Relationship Id="rId20" Type="http://schemas.openxmlformats.org/officeDocument/2006/relationships/slideMaster" Target="slideMasters/slideMaster17.xml"/><Relationship Id="rId41"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66355140186919E-3"/>
          <c:y val="5.6155507559395246E-2"/>
          <c:w val="0.98504672897196266"/>
          <c:h val="0.88768898488120951"/>
        </c:manualLayout>
      </c:layout>
      <c:barChart>
        <c:barDir val="col"/>
        <c:grouping val="clustered"/>
        <c:varyColors val="0"/>
        <c:ser>
          <c:idx val="0"/>
          <c:order val="0"/>
          <c:spPr>
            <a:solidFill>
              <a:schemeClr val="tx2"/>
            </a:solidFill>
            <a:ln>
              <a:noFill/>
            </a:ln>
          </c:spPr>
          <c:invertIfNegative val="0"/>
          <c:val>
            <c:numRef>
              <c:f>Sheet1!$A$1:$L$1</c:f>
              <c:numCache>
                <c:formatCode>General</c:formatCode>
                <c:ptCount val="12"/>
                <c:pt idx="0">
                  <c:v>3947.1418895821826</c:v>
                </c:pt>
                <c:pt idx="1">
                  <c:v>5707.2040895821829</c:v>
                </c:pt>
                <c:pt idx="2">
                  <c:v>3779.0722895821837</c:v>
                </c:pt>
                <c:pt idx="3">
                  <c:v>4231.9264895821816</c:v>
                </c:pt>
                <c:pt idx="4">
                  <c:v>3654.437089582183</c:v>
                </c:pt>
                <c:pt idx="5">
                  <c:v>3840.437089582183</c:v>
                </c:pt>
              </c:numCache>
            </c:numRef>
          </c:val>
          <c:extLst>
            <c:ext xmlns:c16="http://schemas.microsoft.com/office/drawing/2014/chart" uri="{C3380CC4-5D6E-409C-BE32-E72D297353CC}">
              <c16:uniqueId val="{00000000-632A-470A-A45A-95C327045689}"/>
            </c:ext>
          </c:extLst>
        </c:ser>
        <c:ser>
          <c:idx val="1"/>
          <c:order val="1"/>
          <c:spPr>
            <a:solidFill>
              <a:schemeClr val="accent1"/>
            </a:solidFill>
            <a:ln>
              <a:noFill/>
            </a:ln>
          </c:spPr>
          <c:invertIfNegative val="0"/>
          <c:dPt>
            <c:idx val="1"/>
            <c:invertIfNegative val="0"/>
            <c:bubble3D val="0"/>
            <c:spPr>
              <a:solidFill>
                <a:schemeClr val="tx1"/>
              </a:solidFill>
              <a:ln>
                <a:noFill/>
              </a:ln>
            </c:spPr>
            <c:extLst>
              <c:ext xmlns:c16="http://schemas.microsoft.com/office/drawing/2014/chart" uri="{C3380CC4-5D6E-409C-BE32-E72D297353CC}">
                <c16:uniqueId val="{00000001-632A-470A-A45A-95C327045689}"/>
              </c:ext>
            </c:extLst>
          </c:dPt>
          <c:dPt>
            <c:idx val="2"/>
            <c:invertIfNegative val="0"/>
            <c:bubble3D val="0"/>
            <c:spPr>
              <a:solidFill>
                <a:schemeClr val="tx1"/>
              </a:solidFill>
              <a:ln>
                <a:noFill/>
              </a:ln>
            </c:spPr>
            <c:extLst>
              <c:ext xmlns:c16="http://schemas.microsoft.com/office/drawing/2014/chart" uri="{C3380CC4-5D6E-409C-BE32-E72D297353CC}">
                <c16:uniqueId val="{00000002-632A-470A-A45A-95C327045689}"/>
              </c:ext>
            </c:extLst>
          </c:dPt>
          <c:dPt>
            <c:idx val="3"/>
            <c:invertIfNegative val="0"/>
            <c:bubble3D val="0"/>
            <c:spPr>
              <a:solidFill>
                <a:schemeClr val="tx1"/>
              </a:solidFill>
              <a:ln>
                <a:noFill/>
              </a:ln>
            </c:spPr>
            <c:extLst>
              <c:ext xmlns:c16="http://schemas.microsoft.com/office/drawing/2014/chart" uri="{C3380CC4-5D6E-409C-BE32-E72D297353CC}">
                <c16:uniqueId val="{00000003-632A-470A-A45A-95C327045689}"/>
              </c:ext>
            </c:extLst>
          </c:dPt>
          <c:dPt>
            <c:idx val="4"/>
            <c:invertIfNegative val="0"/>
            <c:bubble3D val="0"/>
            <c:spPr>
              <a:solidFill>
                <a:schemeClr val="tx1"/>
              </a:solidFill>
              <a:ln>
                <a:noFill/>
              </a:ln>
            </c:spPr>
            <c:extLst>
              <c:ext xmlns:c16="http://schemas.microsoft.com/office/drawing/2014/chart" uri="{C3380CC4-5D6E-409C-BE32-E72D297353CC}">
                <c16:uniqueId val="{00000004-632A-470A-A45A-95C327045689}"/>
              </c:ext>
            </c:extLst>
          </c:dPt>
          <c:dPt>
            <c:idx val="5"/>
            <c:invertIfNegative val="0"/>
            <c:bubble3D val="0"/>
            <c:spPr>
              <a:solidFill>
                <a:schemeClr val="tx1"/>
              </a:solidFill>
              <a:ln>
                <a:noFill/>
              </a:ln>
            </c:spPr>
            <c:extLst>
              <c:ext xmlns:c16="http://schemas.microsoft.com/office/drawing/2014/chart" uri="{C3380CC4-5D6E-409C-BE32-E72D297353CC}">
                <c16:uniqueId val="{00000005-632A-470A-A45A-95C327045689}"/>
              </c:ext>
            </c:extLst>
          </c:dPt>
          <c:val>
            <c:numRef>
              <c:f>Sheet1!$A$2:$L$2</c:f>
              <c:numCache>
                <c:formatCode>General</c:formatCode>
                <c:ptCount val="12"/>
                <c:pt idx="0">
                  <c:v>3918.0972072976492</c:v>
                </c:pt>
                <c:pt idx="1">
                  <c:v>3017.6048169059104</c:v>
                </c:pt>
                <c:pt idx="2">
                  <c:v>2183.0785761134939</c:v>
                </c:pt>
                <c:pt idx="3">
                  <c:v>1716.9421044944193</c:v>
                </c:pt>
                <c:pt idx="4">
                  <c:v>1351.5722120308528</c:v>
                </c:pt>
                <c:pt idx="5">
                  <c:v>3612.6969229155147</c:v>
                </c:pt>
                <c:pt idx="6">
                  <c:v>2624.437089582183</c:v>
                </c:pt>
                <c:pt idx="7">
                  <c:v>2579.437089582183</c:v>
                </c:pt>
                <c:pt idx="8">
                  <c:v>2278.437089582183</c:v>
                </c:pt>
                <c:pt idx="9">
                  <c:v>2200.437089582183</c:v>
                </c:pt>
                <c:pt idx="10">
                  <c:v>2335.437089582183</c:v>
                </c:pt>
                <c:pt idx="11">
                  <c:v>2319.437089582183</c:v>
                </c:pt>
              </c:numCache>
            </c:numRef>
          </c:val>
          <c:extLst>
            <c:ext xmlns:c16="http://schemas.microsoft.com/office/drawing/2014/chart" uri="{C3380CC4-5D6E-409C-BE32-E72D297353CC}">
              <c16:uniqueId val="{00000006-632A-470A-A45A-95C327045689}"/>
            </c:ext>
          </c:extLst>
        </c:ser>
        <c:dLbls>
          <c:showLegendKey val="0"/>
          <c:showVal val="0"/>
          <c:showCatName val="0"/>
          <c:showSerName val="0"/>
          <c:showPercent val="0"/>
          <c:showBubbleSize val="0"/>
        </c:dLbls>
        <c:gapWidth val="80"/>
        <c:axId val="479811856"/>
        <c:axId val="1"/>
      </c:barChart>
      <c:catAx>
        <c:axId val="479811856"/>
        <c:scaling>
          <c:orientation val="minMax"/>
        </c:scaling>
        <c:delete val="1"/>
        <c:axPos val="b"/>
        <c:majorTickMark val="out"/>
        <c:minorTickMark val="none"/>
        <c:tickLblPos val="nextTo"/>
        <c:crossAx val="1"/>
        <c:crosses val="min"/>
        <c:auto val="0"/>
        <c:lblAlgn val="ctr"/>
        <c:lblOffset val="100"/>
        <c:noMultiLvlLbl val="0"/>
      </c:catAx>
      <c:valAx>
        <c:axId val="1"/>
        <c:scaling>
          <c:orientation val="minMax"/>
          <c:max val="5756.437089582183"/>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798118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93866374589269E-3"/>
          <c:y val="0.12199312714776632"/>
          <c:w val="0.98576122672508215"/>
          <c:h val="0.83333333333333337"/>
        </c:manualLayout>
      </c:layout>
      <c:barChart>
        <c:barDir val="col"/>
        <c:grouping val="stacked"/>
        <c:varyColors val="0"/>
        <c:ser>
          <c:idx val="0"/>
          <c:order val="0"/>
          <c:spPr>
            <a:noFill/>
            <a:ln>
              <a:noFill/>
            </a:ln>
          </c:spPr>
          <c:invertIfNegative val="0"/>
          <c:dPt>
            <c:idx val="0"/>
            <c:invertIfNegative val="0"/>
            <c:bubble3D val="0"/>
            <c:spPr>
              <a:solidFill>
                <a:srgbClr val="D68B03"/>
              </a:solidFill>
              <a:ln>
                <a:noFill/>
              </a:ln>
            </c:spPr>
            <c:extLst>
              <c:ext xmlns:c16="http://schemas.microsoft.com/office/drawing/2014/chart" uri="{C3380CC4-5D6E-409C-BE32-E72D297353CC}">
                <c16:uniqueId val="{00000000-F0C8-4D95-A74B-3C9ACF0FE92B}"/>
              </c:ext>
            </c:extLst>
          </c:dPt>
          <c:dPt>
            <c:idx val="5"/>
            <c:invertIfNegative val="0"/>
            <c:bubble3D val="0"/>
            <c:spPr>
              <a:solidFill>
                <a:srgbClr val="808080"/>
              </a:solidFill>
              <a:ln>
                <a:noFill/>
              </a:ln>
            </c:spPr>
            <c:extLst>
              <c:ext xmlns:c16="http://schemas.microsoft.com/office/drawing/2014/chart" uri="{C3380CC4-5D6E-409C-BE32-E72D297353CC}">
                <c16:uniqueId val="{00000001-F0C8-4D95-A74B-3C9ACF0FE92B}"/>
              </c:ext>
            </c:extLst>
          </c:dPt>
          <c:dLbls>
            <c:dLbl>
              <c:idx val="0"/>
              <c:layout>
                <c:manualLayout>
                  <c:x val="0"/>
                  <c:y val="-0.16151202749140894"/>
                </c:manualLayout>
              </c:layout>
              <c:numFmt formatCode="#,##0;&quot;-&quot;#,##0" sourceLinked="0"/>
              <c:spPr>
                <a:noFill/>
                <a:ln>
                  <a:noFill/>
                </a:ln>
              </c:spPr>
              <c:txPr>
                <a:bodyPr wrap="none"/>
                <a:lstStyle/>
                <a:p>
                  <a:pPr>
                    <a:defRPr sz="1200" kern="1200">
                      <a:solidFill>
                        <a:srgbClr val="1D3E88"/>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0C8-4D95-A74B-3C9ACF0FE92B}"/>
                </c:ext>
              </c:extLst>
            </c:dLbl>
            <c:dLbl>
              <c:idx val="5"/>
              <c:layout>
                <c:manualLayout>
                  <c:x val="0"/>
                  <c:y val="-0.47766323024054985"/>
                </c:manualLayout>
              </c:layout>
              <c:numFmt formatCode="#,##0;&quot;-&quot;#,##0" sourceLinked="0"/>
              <c:spPr>
                <a:noFill/>
                <a:ln>
                  <a:noFill/>
                </a:ln>
              </c:spPr>
              <c:txPr>
                <a:bodyPr wrap="none"/>
                <a:lstStyle/>
                <a:p>
                  <a:pPr>
                    <a:defRPr sz="1200" kern="1200">
                      <a:solidFill>
                        <a:srgbClr val="1D3E88"/>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0C8-4D95-A74B-3C9ACF0FE9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60</c:v>
                </c:pt>
                <c:pt idx="1">
                  <c:v>60</c:v>
                </c:pt>
                <c:pt idx="2">
                  <c:v>90</c:v>
                </c:pt>
                <c:pt idx="3">
                  <c:v>140</c:v>
                </c:pt>
                <c:pt idx="4">
                  <c:v>190</c:v>
                </c:pt>
                <c:pt idx="5">
                  <c:v>250</c:v>
                </c:pt>
              </c:numCache>
            </c:numRef>
          </c:val>
          <c:extLst>
            <c:ext xmlns:c16="http://schemas.microsoft.com/office/drawing/2014/chart" uri="{C3380CC4-5D6E-409C-BE32-E72D297353CC}">
              <c16:uniqueId val="{00000002-F0C8-4D95-A74B-3C9ACF0FE92B}"/>
            </c:ext>
          </c:extLst>
        </c:ser>
        <c:ser>
          <c:idx val="1"/>
          <c:order val="1"/>
          <c:spPr>
            <a:solidFill>
              <a:srgbClr val="979600"/>
            </a:solidFill>
            <a:ln>
              <a:noFill/>
            </a:ln>
          </c:spPr>
          <c:invertIfNegative val="0"/>
          <c:dPt>
            <c:idx val="1"/>
            <c:invertIfNegative val="0"/>
            <c:bubble3D val="0"/>
            <c:spPr>
              <a:solidFill>
                <a:srgbClr val="A84611"/>
              </a:solidFill>
              <a:ln>
                <a:noFill/>
              </a:ln>
            </c:spPr>
            <c:extLst>
              <c:ext xmlns:c16="http://schemas.microsoft.com/office/drawing/2014/chart" uri="{C3380CC4-5D6E-409C-BE32-E72D297353CC}">
                <c16:uniqueId val="{00000003-F0C8-4D95-A74B-3C9ACF0FE92B}"/>
              </c:ext>
            </c:extLst>
          </c:dPt>
          <c:dPt>
            <c:idx val="3"/>
            <c:invertIfNegative val="0"/>
            <c:bubble3D val="0"/>
            <c:spPr>
              <a:solidFill>
                <a:srgbClr val="507AA6"/>
              </a:solidFill>
              <a:ln>
                <a:noFill/>
              </a:ln>
            </c:spPr>
            <c:extLst>
              <c:ext xmlns:c16="http://schemas.microsoft.com/office/drawing/2014/chart" uri="{C3380CC4-5D6E-409C-BE32-E72D297353CC}">
                <c16:uniqueId val="{00000004-F0C8-4D95-A74B-3C9ACF0FE92B}"/>
              </c:ext>
            </c:extLst>
          </c:dPt>
          <c:dPt>
            <c:idx val="4"/>
            <c:invertIfNegative val="0"/>
            <c:bubble3D val="0"/>
            <c:spPr>
              <a:solidFill>
                <a:srgbClr val="003F92"/>
              </a:solidFill>
              <a:ln>
                <a:noFill/>
              </a:ln>
            </c:spPr>
            <c:extLst>
              <c:ext xmlns:c16="http://schemas.microsoft.com/office/drawing/2014/chart" uri="{C3380CC4-5D6E-409C-BE32-E72D297353CC}">
                <c16:uniqueId val="{00000005-F0C8-4D95-A74B-3C9ACF0FE92B}"/>
              </c:ext>
            </c:extLst>
          </c:dPt>
          <c:dLbls>
            <c:dLbl>
              <c:idx val="1"/>
              <c:layout>
                <c:manualLayout>
                  <c:x val="0"/>
                  <c:y val="-2.5773195876288659E-3"/>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0C8-4D95-A74B-3C9ACF0FE92B}"/>
                </c:ext>
              </c:extLst>
            </c:dLbl>
            <c:dLbl>
              <c:idx val="2"/>
              <c:layout>
                <c:manualLayout>
                  <c:x val="0"/>
                  <c:y val="-2.5773195876288659E-3"/>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0C8-4D95-A74B-3C9ACF0FE92B}"/>
                </c:ext>
              </c:extLst>
            </c:dLbl>
            <c:dLbl>
              <c:idx val="3"/>
              <c:layout>
                <c:manualLayout>
                  <c:x val="0"/>
                  <c:y val="-2.5773195876288659E-3"/>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0C8-4D95-A74B-3C9ACF0FE92B}"/>
                </c:ext>
              </c:extLst>
            </c:dLbl>
            <c:dLbl>
              <c:idx val="4"/>
              <c:layout>
                <c:manualLayout>
                  <c:x val="0"/>
                  <c:y val="-2.5773195876288659E-3"/>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0C8-4D95-A74B-3C9ACF0FE92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1">
                  <c:v>30</c:v>
                </c:pt>
                <c:pt idx="2">
                  <c:v>50</c:v>
                </c:pt>
                <c:pt idx="3">
                  <c:v>50</c:v>
                </c:pt>
                <c:pt idx="4">
                  <c:v>60</c:v>
                </c:pt>
              </c:numCache>
            </c:numRef>
          </c:val>
          <c:extLst>
            <c:ext xmlns:c16="http://schemas.microsoft.com/office/drawing/2014/chart" uri="{C3380CC4-5D6E-409C-BE32-E72D297353CC}">
              <c16:uniqueId val="{00000007-F0C8-4D95-A74B-3C9ACF0FE92B}"/>
            </c:ext>
          </c:extLst>
        </c:ser>
        <c:dLbls>
          <c:showLegendKey val="0"/>
          <c:showVal val="0"/>
          <c:showCatName val="0"/>
          <c:showSerName val="0"/>
          <c:showPercent val="0"/>
          <c:showBubbleSize val="0"/>
        </c:dLbls>
        <c:gapWidth val="80"/>
        <c:overlap val="100"/>
        <c:axId val="595216896"/>
        <c:axId val="1"/>
      </c:barChart>
      <c:catAx>
        <c:axId val="5952168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0"/>
          <c:min val="0"/>
        </c:scaling>
        <c:delete val="1"/>
        <c:axPos val="l"/>
        <c:numFmt formatCode="General" sourceLinked="1"/>
        <c:majorTickMark val="out"/>
        <c:minorTickMark val="none"/>
        <c:tickLblPos val="nextTo"/>
        <c:crossAx val="59521689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0483870967742E-2"/>
          <c:y val="2.8681742967457253E-2"/>
          <c:w val="0.97379032258064513"/>
          <c:h val="0.94263651406508553"/>
        </c:manualLayout>
      </c:layout>
      <c:barChart>
        <c:barDir val="col"/>
        <c:grouping val="stacked"/>
        <c:varyColors val="0"/>
        <c:ser>
          <c:idx val="0"/>
          <c:order val="0"/>
          <c:spPr>
            <a:solidFill>
              <a:srgbClr val="B0664B"/>
            </a:solidFill>
            <a:ln>
              <a:noFill/>
            </a:ln>
          </c:spPr>
          <c:invertIfNegative val="0"/>
          <c:dPt>
            <c:idx val="4"/>
            <c:invertIfNegative val="0"/>
            <c:bubble3D val="0"/>
            <c:spPr>
              <a:solidFill>
                <a:srgbClr val="D69B41"/>
              </a:solidFill>
              <a:ln>
                <a:noFill/>
              </a:ln>
            </c:spPr>
            <c:extLst>
              <c:ext xmlns:c16="http://schemas.microsoft.com/office/drawing/2014/chart" uri="{C3380CC4-5D6E-409C-BE32-E72D297353CC}">
                <c16:uniqueId val="{00000000-A6BD-4EA2-B275-047041C1949F}"/>
              </c:ext>
            </c:extLst>
          </c:dPt>
          <c:dLbls>
            <c:dLbl>
              <c:idx val="0"/>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BD-4EA2-B275-047041C1949F}"/>
                </c:ext>
              </c:extLst>
            </c:dLbl>
            <c:dLbl>
              <c:idx val="1"/>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BD-4EA2-B275-047041C1949F}"/>
                </c:ext>
              </c:extLst>
            </c:dLbl>
            <c:dLbl>
              <c:idx val="3"/>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BD-4EA2-B275-047041C1949F}"/>
                </c:ext>
              </c:extLst>
            </c:dLbl>
            <c:dLbl>
              <c:idx val="4"/>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BD-4EA2-B275-047041C194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14</c:v>
                </c:pt>
                <c:pt idx="1">
                  <c:v>19</c:v>
                </c:pt>
                <c:pt idx="2">
                  <c:v>1</c:v>
                </c:pt>
                <c:pt idx="3">
                  <c:v>5</c:v>
                </c:pt>
                <c:pt idx="4">
                  <c:v>9</c:v>
                </c:pt>
              </c:numCache>
            </c:numRef>
          </c:val>
          <c:extLst>
            <c:ext xmlns:c16="http://schemas.microsoft.com/office/drawing/2014/chart" uri="{C3380CC4-5D6E-409C-BE32-E72D297353CC}">
              <c16:uniqueId val="{00000004-A6BD-4EA2-B275-047041C1949F}"/>
            </c:ext>
          </c:extLst>
        </c:ser>
        <c:ser>
          <c:idx val="1"/>
          <c:order val="1"/>
          <c:spPr>
            <a:solidFill>
              <a:srgbClr val="C97A01"/>
            </a:solidFill>
            <a:ln>
              <a:noFill/>
            </a:ln>
          </c:spPr>
          <c:invertIfNegative val="0"/>
          <c:dPt>
            <c:idx val="2"/>
            <c:invertIfNegative val="0"/>
            <c:bubble3D val="0"/>
            <c:spPr>
              <a:solidFill>
                <a:srgbClr val="D69B41"/>
              </a:solidFill>
              <a:ln>
                <a:noFill/>
              </a:ln>
            </c:spPr>
            <c:extLst>
              <c:ext xmlns:c16="http://schemas.microsoft.com/office/drawing/2014/chart" uri="{C3380CC4-5D6E-409C-BE32-E72D297353CC}">
                <c16:uniqueId val="{00000005-A6BD-4EA2-B275-047041C1949F}"/>
              </c:ext>
            </c:extLst>
          </c:dPt>
          <c:dPt>
            <c:idx val="4"/>
            <c:invertIfNegative val="0"/>
            <c:bubble3D val="0"/>
            <c:spPr>
              <a:solidFill>
                <a:srgbClr val="E4BC7F"/>
              </a:solidFill>
              <a:ln>
                <a:noFill/>
              </a:ln>
            </c:spPr>
            <c:extLst>
              <c:ext xmlns:c16="http://schemas.microsoft.com/office/drawing/2014/chart" uri="{C3380CC4-5D6E-409C-BE32-E72D297353CC}">
                <c16:uniqueId val="{00000006-A6BD-4EA2-B275-047041C1949F}"/>
              </c:ext>
            </c:extLst>
          </c:dPt>
          <c:dLbls>
            <c:dLbl>
              <c:idx val="1"/>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6BD-4EA2-B275-047041C1949F}"/>
                </c:ext>
              </c:extLst>
            </c:dLbl>
            <c:dLbl>
              <c:idx val="2"/>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6BD-4EA2-B275-047041C1949F}"/>
                </c:ext>
              </c:extLst>
            </c:dLbl>
            <c:dLbl>
              <c:idx val="3"/>
              <c:layout>
                <c:manualLayout>
                  <c:x val="0"/>
                  <c:y val="-2.206287920573635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6BD-4EA2-B275-047041C1949F}"/>
                </c:ext>
              </c:extLst>
            </c:dLbl>
            <c:dLbl>
              <c:idx val="4"/>
              <c:layout>
                <c:manualLayout>
                  <c:x val="0"/>
                  <c:y val="-1.6547159404302261E-3"/>
                </c:manualLayout>
              </c:layout>
              <c:numFmt formatCode="#,##0;&quot;-&quot;#,##0" sourceLinked="0"/>
              <c:spPr>
                <a:noFill/>
                <a:ln>
                  <a:noFill/>
                </a:ln>
              </c:spPr>
              <c:txPr>
                <a:bodyPr wrap="none"/>
                <a:lstStyle/>
                <a:p>
                  <a:pPr>
                    <a:defRPr sz="1200" kern="1200">
                      <a:solidFill>
                        <a:srgbClr val="1D3E88"/>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6BD-4EA2-B275-047041C194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c:v>
                </c:pt>
                <c:pt idx="1">
                  <c:v>10</c:v>
                </c:pt>
                <c:pt idx="2">
                  <c:v>6</c:v>
                </c:pt>
                <c:pt idx="3">
                  <c:v>3</c:v>
                </c:pt>
                <c:pt idx="4">
                  <c:v>22</c:v>
                </c:pt>
              </c:numCache>
            </c:numRef>
          </c:val>
          <c:extLst>
            <c:ext xmlns:c16="http://schemas.microsoft.com/office/drawing/2014/chart" uri="{C3380CC4-5D6E-409C-BE32-E72D297353CC}">
              <c16:uniqueId val="{00000009-A6BD-4EA2-B275-047041C1949F}"/>
            </c:ext>
          </c:extLst>
        </c:ser>
        <c:ser>
          <c:idx val="2"/>
          <c:order val="2"/>
          <c:spPr>
            <a:solidFill>
              <a:srgbClr val="D69B41"/>
            </a:solidFill>
            <a:ln>
              <a:noFill/>
            </a:ln>
          </c:spPr>
          <c:invertIfNegative val="0"/>
          <c:dPt>
            <c:idx val="2"/>
            <c:invertIfNegative val="0"/>
            <c:bubble3D val="0"/>
            <c:spPr>
              <a:solidFill>
                <a:srgbClr val="E4BC7F"/>
              </a:solidFill>
              <a:ln>
                <a:noFill/>
              </a:ln>
            </c:spPr>
            <c:extLst>
              <c:ext xmlns:c16="http://schemas.microsoft.com/office/drawing/2014/chart" uri="{C3380CC4-5D6E-409C-BE32-E72D297353CC}">
                <c16:uniqueId val="{0000000A-A6BD-4EA2-B275-047041C1949F}"/>
              </c:ext>
            </c:extLst>
          </c:dPt>
          <c:dLbls>
            <c:dLbl>
              <c:idx val="0"/>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6BD-4EA2-B275-047041C1949F}"/>
                </c:ext>
              </c:extLst>
            </c:dLbl>
            <c:dLbl>
              <c:idx val="2"/>
              <c:layout>
                <c:manualLayout>
                  <c:x val="0"/>
                  <c:y val="-2.206287920573635E-3"/>
                </c:manualLayout>
              </c:layout>
              <c:numFmt formatCode="#,##0;&quot;-&quot;#,##0" sourceLinked="0"/>
              <c:spPr>
                <a:noFill/>
                <a:ln>
                  <a:noFill/>
                </a:ln>
              </c:spPr>
              <c:txPr>
                <a:bodyPr wrap="none"/>
                <a:lstStyle/>
                <a:p>
                  <a:pPr>
                    <a:defRPr sz="1200" kern="1200">
                      <a:solidFill>
                        <a:srgbClr val="1D3E88"/>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6BD-4EA2-B275-047041C1949F}"/>
                </c:ext>
              </c:extLst>
            </c:dLbl>
            <c:dLbl>
              <c:idx val="3"/>
              <c:layout>
                <c:manualLayout>
                  <c:x val="0"/>
                  <c:y val="-1.6547159404302261E-3"/>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6BD-4EA2-B275-047041C194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12</c:v>
                </c:pt>
                <c:pt idx="1">
                  <c:v>1</c:v>
                </c:pt>
                <c:pt idx="2">
                  <c:v>22</c:v>
                </c:pt>
                <c:pt idx="3">
                  <c:v>14</c:v>
                </c:pt>
              </c:numCache>
            </c:numRef>
          </c:val>
          <c:extLst>
            <c:ext xmlns:c16="http://schemas.microsoft.com/office/drawing/2014/chart" uri="{C3380CC4-5D6E-409C-BE32-E72D297353CC}">
              <c16:uniqueId val="{0000000D-A6BD-4EA2-B275-047041C1949F}"/>
            </c:ext>
          </c:extLst>
        </c:ser>
        <c:ser>
          <c:idx val="3"/>
          <c:order val="3"/>
          <c:spPr>
            <a:solidFill>
              <a:srgbClr val="E4BC7F"/>
            </a:solidFill>
            <a:ln>
              <a:noFill/>
            </a:ln>
          </c:spPr>
          <c:invertIfNegative val="0"/>
          <c:dPt>
            <c:idx val="2"/>
            <c:invertIfNegative val="0"/>
            <c:bubble3D val="0"/>
            <c:spPr>
              <a:solidFill>
                <a:srgbClr val="F1DEBE"/>
              </a:solidFill>
              <a:ln>
                <a:noFill/>
              </a:ln>
            </c:spPr>
            <c:extLst>
              <c:ext xmlns:c16="http://schemas.microsoft.com/office/drawing/2014/chart" uri="{C3380CC4-5D6E-409C-BE32-E72D297353CC}">
                <c16:uniqueId val="{0000000E-A6BD-4EA2-B275-047041C1949F}"/>
              </c:ext>
            </c:extLst>
          </c:dPt>
          <c:dLbls>
            <c:dLbl>
              <c:idx val="3"/>
              <c:layout>
                <c:manualLayout>
                  <c:x val="0"/>
                  <c:y val="-1.6547159404302261E-3"/>
                </c:manualLayout>
              </c:layout>
              <c:numFmt formatCode="#,##0;&quot;-&quot;#,##0" sourceLinked="0"/>
              <c:spPr>
                <a:noFill/>
                <a:ln>
                  <a:noFill/>
                </a:ln>
              </c:spPr>
              <c:txPr>
                <a:bodyPr wrap="none"/>
                <a:lstStyle/>
                <a:p>
                  <a:pPr>
                    <a:defRPr sz="1200" kern="1200">
                      <a:solidFill>
                        <a:srgbClr val="1D3E88"/>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6BD-4EA2-B275-047041C194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1</c:v>
                </c:pt>
                <c:pt idx="1">
                  <c:v>1</c:v>
                </c:pt>
                <c:pt idx="2">
                  <c:v>1</c:v>
                </c:pt>
                <c:pt idx="3">
                  <c:v>9</c:v>
                </c:pt>
              </c:numCache>
            </c:numRef>
          </c:val>
          <c:extLst>
            <c:ext xmlns:c16="http://schemas.microsoft.com/office/drawing/2014/chart" uri="{C3380CC4-5D6E-409C-BE32-E72D297353CC}">
              <c16:uniqueId val="{00000010-A6BD-4EA2-B275-047041C1949F}"/>
            </c:ext>
          </c:extLst>
        </c:ser>
        <c:ser>
          <c:idx val="4"/>
          <c:order val="4"/>
          <c:spPr>
            <a:solidFill>
              <a:srgbClr val="F1DEBE"/>
            </a:solidFill>
            <a:ln>
              <a:noFill/>
            </a:ln>
          </c:spPr>
          <c:invertIfNegative val="0"/>
          <c:dLbls>
            <c:dLbl>
              <c:idx val="0"/>
              <c:layout>
                <c:manualLayout>
                  <c:x val="2.7217741935483871E-2"/>
                  <c:y val="-1.6547159404302261E-3"/>
                </c:manualLayout>
              </c:layout>
              <c:numFmt formatCode="#,##0;&quot;-&quot;#,##0" sourceLinked="0"/>
              <c:spPr>
                <a:noFill/>
                <a:ln>
                  <a:noFill/>
                </a:ln>
              </c:spPr>
              <c:txPr>
                <a:bodyPr wrap="none"/>
                <a:lstStyle/>
                <a:p>
                  <a:pPr>
                    <a:defRPr sz="1200" kern="1200">
                      <a:solidFill>
                        <a:srgbClr val="1D3E88"/>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6BD-4EA2-B275-047041C194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2</c:v>
                </c:pt>
              </c:numCache>
            </c:numRef>
          </c:val>
          <c:extLst>
            <c:ext xmlns:c16="http://schemas.microsoft.com/office/drawing/2014/chart" uri="{C3380CC4-5D6E-409C-BE32-E72D297353CC}">
              <c16:uniqueId val="{00000012-A6BD-4EA2-B275-047041C1949F}"/>
            </c:ext>
          </c:extLst>
        </c:ser>
        <c:dLbls>
          <c:showLegendKey val="0"/>
          <c:showVal val="0"/>
          <c:showCatName val="0"/>
          <c:showSerName val="0"/>
          <c:showPercent val="0"/>
          <c:showBubbleSize val="0"/>
        </c:dLbls>
        <c:gapWidth val="80"/>
        <c:overlap val="100"/>
        <c:axId val="6598880"/>
        <c:axId val="1"/>
      </c:barChart>
      <c:catAx>
        <c:axId val="65988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1"/>
          <c:min val="0"/>
        </c:scaling>
        <c:delete val="1"/>
        <c:axPos val="l"/>
        <c:numFmt formatCode="General" sourceLinked="1"/>
        <c:majorTickMark val="out"/>
        <c:minorTickMark val="none"/>
        <c:tickLblPos val="nextTo"/>
        <c:crossAx val="6598880"/>
        <c:crosses val="min"/>
        <c:crossBetween val="between"/>
      </c:valAx>
    </c:plotArea>
    <c:plotVisOnly val="0"/>
    <c:dispBlanksAs val="gap"/>
    <c:showDLblsOverMax val="1"/>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Stage 2</cx:pt>
          <cx:pt idx="1">Stage 3</cx:pt>
          <cx:pt idx="2">Stage 4</cx:pt>
          <cx:pt idx="3">Stage 5</cx:pt>
          <cx:pt idx="4">Stage 6</cx:pt>
        </cx:lvl>
      </cx:strDim>
      <cx:numDim type="val">
        <cx:f>Sheet1!$B$2:$B$6</cx:f>
        <cx:lvl ptCount="5" formatCode="General">
          <cx:pt idx="0">3</cx:pt>
          <cx:pt idx="1">55</cx:pt>
          <cx:pt idx="2">42</cx:pt>
          <cx:pt idx="3">14</cx:pt>
          <cx:pt idx="4">39</cx:pt>
        </cx:lvl>
      </cx:numDim>
    </cx:data>
  </cx:chartData>
  <cx:chart>
    <cx:plotArea>
      <cx:plotAreaRegion>
        <cx:series layoutId="funnel" uniqueId="{7BC0958E-5BC2-4C86-913B-41ACD6F1A131}">
          <cx:tx>
            <cx:txData>
              <cx:f>Sheet1!$B$1</cx:f>
              <cx:v>Series1</cx:v>
            </cx:txData>
          </cx:tx>
          <cx:spPr>
            <a:solidFill>
              <a:srgbClr val="F1DEBE"/>
            </a:solidFill>
          </cx:spPr>
          <cx:dataPt idx="1">
            <cx:spPr>
              <a:solidFill>
                <a:srgbClr val="E4BC7F"/>
              </a:solidFill>
            </cx:spPr>
          </cx:dataPt>
          <cx:dataPt idx="2">
            <cx:spPr>
              <a:solidFill>
                <a:srgbClr val="D69B41"/>
              </a:solidFill>
            </cx:spPr>
          </cx:dataPt>
          <cx:dataPt idx="3">
            <cx:spPr>
              <a:solidFill>
                <a:srgbClr val="C97A01"/>
              </a:solidFill>
            </cx:spPr>
          </cx:dataPt>
          <cx:dataPt idx="4">
            <cx:spPr>
              <a:solidFill>
                <a:srgbClr val="B0664B"/>
              </a:solidFill>
            </cx:spPr>
          </cx:dataPt>
          <cx:dataLabels>
            <cx:txPr>
              <a:bodyPr vertOverflow="overflow" horzOverflow="overflow" wrap="square" lIns="0" tIns="0" rIns="0" bIns="0"/>
              <a:lstStyle/>
              <a:p>
                <a:pPr algn="ctr" rtl="0">
                  <a:defRPr sz="1200" b="0" i="0">
                    <a:solidFill>
                      <a:srgbClr val="156CFF"/>
                    </a:solidFill>
                    <a:latin typeface="Arial" panose="020B0604020202020204" pitchFamily="34" charset="0"/>
                    <a:ea typeface="Arial" panose="020B0604020202020204" pitchFamily="34" charset="0"/>
                    <a:cs typeface="Arial" panose="020B0604020202020204" pitchFamily="34" charset="0"/>
                  </a:defRPr>
                </a:pPr>
                <a:endParaRPr lang="en-ZA" sz="1200"/>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a:solidFill>
                  <a:schemeClr val="tx1"/>
                </a:solidFill>
              </a:defRPr>
            </a:pPr>
            <a:endParaRPr lang="en-US" sz="1200" b="0" i="0" u="none" strike="noStrike" baseline="0">
              <a:solidFill>
                <a:schemeClr val="tx1"/>
              </a:solidFill>
              <a:latin typeface="Arial" panose="020B060402020202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620D1-BEAD-4B23-BE80-CABA72677EE7}" type="datetimeFigureOut">
              <a:rPr lang="en-ZA" smtClean="0"/>
              <a:t>2023/09/27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F1F15-122E-4F72-BA91-2BD68B3DC44D}" type="slidenum">
              <a:rPr lang="en-ZA" smtClean="0"/>
              <a:t>‹#›</a:t>
            </a:fld>
            <a:endParaRPr lang="en-ZA" dirty="0"/>
          </a:p>
        </p:txBody>
      </p:sp>
    </p:spTree>
    <p:extLst>
      <p:ext uri="{BB962C8B-B14F-4D97-AF65-F5344CB8AC3E}">
        <p14:creationId xmlns:p14="http://schemas.microsoft.com/office/powerpoint/2010/main" val="250153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6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63F1F15-122E-4F72-BA91-2BD68B3DC44D}" type="slidenum">
              <a:rPr lang="en-ZA" smtClean="0"/>
              <a:t>2</a:t>
            </a:fld>
            <a:endParaRPr lang="en-ZA" dirty="0"/>
          </a:p>
        </p:txBody>
      </p:sp>
    </p:spTree>
    <p:extLst>
      <p:ext uri="{BB962C8B-B14F-4D97-AF65-F5344CB8AC3E}">
        <p14:creationId xmlns:p14="http://schemas.microsoft.com/office/powerpoint/2010/main" val="296209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7EECC9-C679-44F1-8E38-95CAB82CE971}"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3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87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Kusile 720*4 = 2880, however actual output may be lower and gradually ramp 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F1F15-122E-4F72-BA91-2BD68B3DC44D}"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63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7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F1F15-122E-4F72-BA91-2BD68B3DC44D}" type="slidenum">
              <a:rPr lang="en-ZA" smtClean="0"/>
              <a:t>15</a:t>
            </a:fld>
            <a:endParaRPr lang="en-ZA" dirty="0"/>
          </a:p>
        </p:txBody>
      </p:sp>
    </p:spTree>
    <p:extLst>
      <p:ext uri="{BB962C8B-B14F-4D97-AF65-F5344CB8AC3E}">
        <p14:creationId xmlns:p14="http://schemas.microsoft.com/office/powerpoint/2010/main" val="27456495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1.xml"/><Relationship Id="rId1" Type="http://schemas.openxmlformats.org/officeDocument/2006/relationships/tags" Target="../tags/tag190.xml"/><Relationship Id="rId4" Type="http://schemas.openxmlformats.org/officeDocument/2006/relationships/image" Target="../media/image15.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0.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Master" Target="../slideMasters/slideMaster3.xm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4.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17.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4.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18.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Master" Target="../slideMasters/slideMaster5.xml"/><Relationship Id="rId7" Type="http://schemas.openxmlformats.org/officeDocument/2006/relationships/image" Target="../media/image6.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5.bin"/><Relationship Id="rId9"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Master" Target="../slideMasters/slideMaster6.xml"/><Relationship Id="rId7" Type="http://schemas.openxmlformats.org/officeDocument/2006/relationships/image" Target="../media/image6.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30.bin"/><Relationship Id="rId9"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61.xml"/><Relationship Id="rId4"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6.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6.emf"/><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1.xml"/><Relationship Id="rId7" Type="http://schemas.openxmlformats.org/officeDocument/2006/relationships/image" Target="../media/image1.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oleObject" Target="../embeddings/oleObject49.bin"/><Relationship Id="rId5" Type="http://schemas.openxmlformats.org/officeDocument/2006/relationships/image" Target="../media/image5.emf"/><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jp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1.xml"/><Relationship Id="rId1" Type="http://schemas.openxmlformats.org/officeDocument/2006/relationships/tags" Target="../tags/tag10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1.xml"/><Relationship Id="rId1" Type="http://schemas.openxmlformats.org/officeDocument/2006/relationships/tags" Target="../tags/tag101.xml"/><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0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1.xml"/><Relationship Id="rId1" Type="http://schemas.openxmlformats.org/officeDocument/2006/relationships/tags" Target="../tags/tag107.xml"/><Relationship Id="rId4" Type="http://schemas.openxmlformats.org/officeDocument/2006/relationships/image" Target="../media/image14.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1.xml"/><Relationship Id="rId7" Type="http://schemas.openxmlformats.org/officeDocument/2006/relationships/image" Target="../media/image1.e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oleObject" Target="../embeddings/oleObject56.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1.xml"/><Relationship Id="rId7" Type="http://schemas.openxmlformats.org/officeDocument/2006/relationships/image" Target="../media/image1.e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oleObject" Target="../embeddings/oleObject57.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6.emf"/><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1.xml"/><Relationship Id="rId1" Type="http://schemas.openxmlformats.org/officeDocument/2006/relationships/tags" Target="../tags/tag118.xml"/><Relationship Id="rId4" Type="http://schemas.openxmlformats.org/officeDocument/2006/relationships/image" Target="../media/image14.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3.xml"/><Relationship Id="rId1" Type="http://schemas.openxmlformats.org/officeDocument/2006/relationships/tags" Target="../tags/tag133.xml"/><Relationship Id="rId4" Type="http://schemas.openxmlformats.org/officeDocument/2006/relationships/image" Target="../media/image15.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4.xml"/><Relationship Id="rId1" Type="http://schemas.openxmlformats.org/officeDocument/2006/relationships/tags" Target="../tags/tag140.xml"/><Relationship Id="rId4" Type="http://schemas.openxmlformats.org/officeDocument/2006/relationships/image" Target="../media/image15.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6.xml"/><Relationship Id="rId1" Type="http://schemas.openxmlformats.org/officeDocument/2006/relationships/tags" Target="../tags/tag153.xml"/><Relationship Id="rId4" Type="http://schemas.openxmlformats.org/officeDocument/2006/relationships/image" Target="../media/image10.emf"/></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8.xml"/><Relationship Id="rId1" Type="http://schemas.openxmlformats.org/officeDocument/2006/relationships/tags" Target="../tags/tag168.xml"/><Relationship Id="rId4" Type="http://schemas.openxmlformats.org/officeDocument/2006/relationships/image" Target="../media/image15.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9.xml"/><Relationship Id="rId1" Type="http://schemas.openxmlformats.org/officeDocument/2006/relationships/tags" Target="../tags/tag175.xml"/><Relationship Id="rId4" Type="http://schemas.openxmlformats.org/officeDocument/2006/relationships/image" Target="../media/image15.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1.emf"/><Relationship Id="rId4" Type="http://schemas.openxmlformats.org/officeDocument/2006/relationships/oleObject" Target="../embeddings/oleObject9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vert="horz" anchor="b">
            <a:normAutofit/>
          </a:bodyPr>
          <a:lstStyle>
            <a:lvl1pPr algn="r" rtl="0">
              <a:defRPr sz="2800">
                <a:solidFill>
                  <a:schemeClr val="bg1"/>
                </a:solidFill>
                <a:latin typeface="+mj-lt"/>
                <a:cs typeface="Arial" panose="020B0604020202020204" pitchFamily="34" charset="0"/>
              </a:defRPr>
            </a:lvl1pPr>
          </a:lstStyle>
          <a:p>
            <a:r>
              <a:rPr lang="en-GB" noProof="0"/>
              <a:t>Title of presentation</a:t>
            </a:r>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rtl="0">
              <a:buFontTx/>
              <a:buNone/>
              <a:defRPr sz="2000" b="1">
                <a:solidFill>
                  <a:srgbClr val="83725B"/>
                </a:solidFill>
                <a:latin typeface="+mn-lt"/>
                <a:cs typeface="Arial" panose="020B0604020202020204" pitchFamily="34" charset="0"/>
              </a:defRPr>
            </a:lvl1pPr>
          </a:lstStyle>
          <a:p>
            <a:r>
              <a:rPr lang="en-GB" noProof="0" dirty="0"/>
              <a:t>Presented by:</a:t>
            </a:r>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rtl="0">
              <a:buNone/>
              <a:defRPr sz="1800">
                <a:solidFill>
                  <a:schemeClr val="bg1"/>
                </a:solidFill>
                <a:latin typeface="+mn-l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55623"/>
            <a:ext cx="2260600" cy="2044700"/>
          </a:xfrm>
          <a:prstGeom prst="rect">
            <a:avLst/>
          </a:prstGeom>
        </p:spPr>
      </p:pic>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3" name="Picture Placeholder 14" descr="A picture containing indoor, floor, wooden&#10;&#10;Description automatically generated">
            <a:extLst>
              <a:ext uri="{FF2B5EF4-FFF2-40B4-BE49-F238E27FC236}">
                <a16:creationId xmlns:a16="http://schemas.microsoft.com/office/drawing/2014/main" id="{77273043-EF85-42DC-B036-F3DC3A5CFD75}"/>
              </a:ext>
            </a:extLst>
          </p:cNvPr>
          <p:cNvPicPr>
            <a:picLocks noChangeAspect="1"/>
          </p:cNvPicPr>
          <p:nvPr userDrawn="1"/>
        </p:nvPicPr>
        <p:blipFill>
          <a:blip r:embed="rId9">
            <a:extLst>
              <a:ext uri="{28A0092B-C50C-407E-A947-70E740481C1C}">
                <a14:useLocalDpi xmlns:a14="http://schemas.microsoft.com/office/drawing/2010/main" val="0"/>
              </a:ext>
            </a:extLst>
          </a:blip>
          <a:srcRect l="2635" r="2635"/>
          <a:stretch>
            <a:fillRect/>
          </a:stretch>
        </p:blipFill>
        <p:spPr>
          <a:xfrm>
            <a:off x="981351" y="2566703"/>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ln>
            <a:solidFill>
              <a:schemeClr val="tx2"/>
            </a:solidFill>
          </a:ln>
        </p:spPr>
      </p:pic>
      <p:pic>
        <p:nvPicPr>
          <p:cNvPr id="14" name="Picture Placeholder 16" descr="A picture containing person&#10;&#10;Description automatically generated">
            <a:extLst>
              <a:ext uri="{FF2B5EF4-FFF2-40B4-BE49-F238E27FC236}">
                <a16:creationId xmlns:a16="http://schemas.microsoft.com/office/drawing/2014/main" id="{29657942-DB7E-45AC-B933-9017F017E86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17420" r="17420"/>
          <a:stretch>
            <a:fillRect/>
          </a:stretch>
        </p:blipFill>
        <p:spPr>
          <a:xfrm>
            <a:off x="406685" y="4332036"/>
            <a:ext cx="1866252" cy="1891873"/>
          </a:xfrm>
          <a:prstGeom prst="ellipse">
            <a:avLst/>
          </a:prstGeom>
          <a:ln>
            <a:solidFill>
              <a:schemeClr val="bg1"/>
            </a:solidFill>
          </a:ln>
        </p:spPr>
      </p:pic>
    </p:spTree>
    <p:extLst>
      <p:ext uri="{BB962C8B-B14F-4D97-AF65-F5344CB8AC3E}">
        <p14:creationId xmlns:p14="http://schemas.microsoft.com/office/powerpoint/2010/main" val="4183514154"/>
      </p:ext>
    </p:extLst>
  </p:cSld>
  <p:clrMapOvr>
    <a:masterClrMapping/>
  </p:clrMapOvr>
  <p:extLst>
    <p:ext uri="{DCECCB84-F9BA-43D5-87BE-67443E8EF086}">
      <p15:sldGuideLst xmlns:p15="http://schemas.microsoft.com/office/powerpoint/2012/main">
        <p15:guide id="1" orient="horz" pos="2160">
          <p15:clr>
            <a:srgbClr val="FBAE40"/>
          </p15:clr>
        </p15:guide>
        <p15:guide id="2" pos="740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E3A7-5763-745C-3DFE-289C57114F0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3F3AA8C-455C-766F-5E54-74D1AF50E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F3FDD212-B6A2-4722-83A9-58925AA197CD}"/>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B04CD3F9-F788-0318-0194-BF04A30C4A4F}"/>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7510434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dirty="0"/>
          </a:p>
        </p:txBody>
      </p:sp>
    </p:spTree>
    <p:extLst>
      <p:ext uri="{BB962C8B-B14F-4D97-AF65-F5344CB8AC3E}">
        <p14:creationId xmlns:p14="http://schemas.microsoft.com/office/powerpoint/2010/main" val="1069859534"/>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val="25139365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Tree>
    <p:extLst>
      <p:ext uri="{BB962C8B-B14F-4D97-AF65-F5344CB8AC3E}">
        <p14:creationId xmlns:p14="http://schemas.microsoft.com/office/powerpoint/2010/main" val="266589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7536329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75582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dirty="0"/>
          </a:p>
        </p:txBody>
      </p:sp>
    </p:spTree>
    <p:extLst>
      <p:ext uri="{BB962C8B-B14F-4D97-AF65-F5344CB8AC3E}">
        <p14:creationId xmlns:p14="http://schemas.microsoft.com/office/powerpoint/2010/main" val="1800857527"/>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41243128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val="101577670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C4F2-42DA-61FA-AD3D-23031A90E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C1287-D096-669F-E79C-ACBA5F6C0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F9EB08-B244-CC85-A328-66F106407ED6}"/>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AC452AAE-54A0-5313-CDB5-D688921B7717}"/>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80190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19" y="1589"/>
                        <a:ext cx="2116" cy="1587"/>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eaLnBrk="1"/>
            <a:endParaRPr lang="en-ZA" sz="3200" b="0" i="0" baseline="0" dirty="0">
              <a:latin typeface="Gill Sans MT" panose="020B0502020104020203" pitchFamily="34" charset="0"/>
              <a:ea typeface="+mj-ea"/>
              <a:cs typeface="Arial" panose="020B0604020202020204" pitchFamily="34" charset="0"/>
              <a:sym typeface="Gill Sans MT" panose="020B0502020104020203" pitchFamily="34" charset="0"/>
            </a:endParaRPr>
          </a:p>
        </p:txBody>
      </p:sp>
      <p:sp>
        <p:nvSpPr>
          <p:cNvPr id="17" name="Title 16"/>
          <p:cNvSpPr>
            <a:spLocks noGrp="1"/>
          </p:cNvSpPr>
          <p:nvPr>
            <p:ph type="title"/>
          </p:nvPr>
        </p:nvSpPr>
        <p:spPr>
          <a:xfrm>
            <a:off x="211667" y="525663"/>
            <a:ext cx="9424727" cy="307777"/>
          </a:xfrm>
        </p:spPr>
        <p:txBody>
          <a:bodyPr vert="horz"/>
          <a:lstStyle>
            <a:lvl1pPr rtl="0">
              <a:defRPr sz="2400"/>
            </a:lvl1pPr>
          </a:lstStyle>
          <a:p>
            <a:r>
              <a:rPr lang="en-ZA"/>
              <a:t>Click to edit Master title style</a:t>
            </a:r>
          </a:p>
        </p:txBody>
      </p:sp>
      <p:sp>
        <p:nvSpPr>
          <p:cNvPr id="11" name="Slide Number Placeholder 1"/>
          <p:cNvSpPr>
            <a:spLocks noGrp="1"/>
          </p:cNvSpPr>
          <p:nvPr>
            <p:ph type="sldNum" sz="quarter" idx="12"/>
          </p:nvPr>
        </p:nvSpPr>
        <p:spPr>
          <a:xfrm>
            <a:off x="11462014" y="6512441"/>
            <a:ext cx="660073" cy="268287"/>
          </a:xfrm>
          <a:prstGeom prst="rect">
            <a:avLst/>
          </a:prstGeom>
        </p:spPr>
        <p:txBody>
          <a:bodyPr/>
          <a:lstStyle>
            <a:lvl1pPr rtl="0">
              <a:defRPr sz="1200"/>
            </a:lvl1pPr>
          </a:lstStyle>
          <a:p>
            <a:pPr>
              <a:defRPr/>
            </a:pPr>
            <a:fld id="{261B99D8-237B-45BC-A063-5204EC80B97A}" type="slidenum">
              <a:rPr lang="en-ZA" smtClean="0"/>
              <a:pPr>
                <a:defRPr/>
              </a:pPr>
              <a:t>‹#›</a:t>
            </a:fld>
            <a:endParaRPr lang="en-ZA" dirty="0"/>
          </a:p>
        </p:txBody>
      </p:sp>
    </p:spTree>
    <p:extLst>
      <p:ext uri="{BB962C8B-B14F-4D97-AF65-F5344CB8AC3E}">
        <p14:creationId xmlns:p14="http://schemas.microsoft.com/office/powerpoint/2010/main" val="180329564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66292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1129350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916206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29939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p:spPr>
        <p:txBody>
          <a:bodyPr anchor="ctr"/>
          <a:lstStyle>
            <a:lvl1pPr marL="0" indent="0" algn="ctr">
              <a:buNone/>
              <a:defRPr sz="2400">
                <a:solidFill>
                  <a:schemeClr val="bg1"/>
                </a:solidFill>
              </a:defRPr>
            </a:lvl1pPr>
          </a:lstStyle>
          <a:p>
            <a:r>
              <a:rPr lang="en-US" dirty="0"/>
              <a:t> </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txBody>
          <a:bodyPr wrap="square" anchor="ctr">
            <a:noAutofit/>
          </a:bodyPr>
          <a:lstStyle>
            <a:lvl1pPr marL="0" indent="0" algn="ctr">
              <a:buNone/>
              <a:defRPr sz="3200">
                <a:solidFill>
                  <a:schemeClr val="bg1"/>
                </a:solidFill>
              </a:defRPr>
            </a:lvl1pPr>
          </a:lstStyle>
          <a:p>
            <a:r>
              <a:rPr lang="en-US" dirty="0"/>
              <a:t> </a:t>
            </a:r>
          </a:p>
        </p:txBody>
      </p:sp>
    </p:spTree>
    <p:extLst>
      <p:ext uri="{BB962C8B-B14F-4D97-AF65-F5344CB8AC3E}">
        <p14:creationId xmlns:p14="http://schemas.microsoft.com/office/powerpoint/2010/main" val="156986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7" name="Object 6"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tangle 2">
            <a:extLst>
              <a:ext uri="{FF2B5EF4-FFF2-40B4-BE49-F238E27FC236}">
                <a16:creationId xmlns:a16="http://schemas.microsoft.com/office/drawing/2014/main" id="{E72F687A-7CD2-E446-B2CC-D51A5A7E5544}"/>
              </a:ext>
            </a:extLst>
          </p:cNvPr>
          <p:cNvSpPr>
            <a:spLocks noGrp="1" noChangeArrowheads="1"/>
          </p:cNvSpPr>
          <p:nvPr>
            <p:ph type="title"/>
          </p:nvPr>
        </p:nvSpPr>
        <p:spPr bwMode="auto">
          <a:xfrm>
            <a:off x="170239" y="166688"/>
            <a:ext cx="942517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rtl="0">
              <a:defRPr/>
            </a:lvl1pPr>
          </a:lstStyle>
          <a:p>
            <a:pPr lvl="0"/>
            <a:r>
              <a:rPr lang="en-ZA" altLang="en-US" dirty="0"/>
              <a:t>Click to edit Master title style</a:t>
            </a:r>
          </a:p>
        </p:txBody>
      </p:sp>
    </p:spTree>
    <p:extLst>
      <p:ext uri="{BB962C8B-B14F-4D97-AF65-F5344CB8AC3E}">
        <p14:creationId xmlns:p14="http://schemas.microsoft.com/office/powerpoint/2010/main" val="137350910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0971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690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76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Tree>
    <p:extLst>
      <p:ext uri="{BB962C8B-B14F-4D97-AF65-F5344CB8AC3E}">
        <p14:creationId xmlns:p14="http://schemas.microsoft.com/office/powerpoint/2010/main" val="2739670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9739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2419121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val="289863146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val="165927064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4189055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60882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p:spPr>
        <p:txBody>
          <a:bodyPr anchor="ctr"/>
          <a:lstStyle>
            <a:lvl1pPr marL="0" indent="0" algn="ctr">
              <a:buNone/>
              <a:defRPr sz="2400">
                <a:solidFill>
                  <a:schemeClr val="bg1"/>
                </a:solidFill>
              </a:defRPr>
            </a:lvl1pPr>
          </a:lstStyle>
          <a:p>
            <a:r>
              <a:rPr lang="en-US" dirty="0"/>
              <a:t> </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txBody>
          <a:bodyPr wrap="square" anchor="ctr">
            <a:noAutofit/>
          </a:bodyPr>
          <a:lstStyle>
            <a:lvl1pPr marL="0" indent="0" algn="ctr">
              <a:buNone/>
              <a:defRPr sz="3200">
                <a:solidFill>
                  <a:schemeClr val="bg1"/>
                </a:solidFill>
              </a:defRPr>
            </a:lvl1pPr>
          </a:lstStyle>
          <a:p>
            <a:r>
              <a:rPr lang="en-US" dirty="0"/>
              <a:t> </a:t>
            </a:r>
          </a:p>
        </p:txBody>
      </p:sp>
    </p:spTree>
    <p:extLst>
      <p:ext uri="{BB962C8B-B14F-4D97-AF65-F5344CB8AC3E}">
        <p14:creationId xmlns:p14="http://schemas.microsoft.com/office/powerpoint/2010/main" val="2290709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314588288"/>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4176186" y="6453189"/>
            <a:ext cx="3839633" cy="268287"/>
          </a:xfrm>
          <a:prstGeom prst="rect">
            <a:avLst/>
          </a:prstGeom>
        </p:spPr>
        <p:txBody>
          <a:bodyPr lIns="91430" tIns="45716" rIns="91430" bIns="45716"/>
          <a:lstStyle>
            <a:lvl1pPr>
              <a:defRPr/>
            </a:lvl1p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ZA" sz="1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607EEC-A0ED-468E-ADF8-15CC7F28A5E5}" type="slidenum">
              <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27758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81953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73993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4DBE-462C-79C1-CF9F-6EE81010683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C7B0234-8DA4-164C-4AB1-E9943F55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4C8C9772-6D06-4B7D-546C-28150D7EB5E9}"/>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BED7D4EB-B3AA-8C8C-5612-6F52BEA3EE91}"/>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2420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solidFill>
              <a:schemeClr val="bg1"/>
            </a:solidFill>
          </a:ln>
        </p:spPr>
        <p:txBody>
          <a:bodyPr anchor="ctr"/>
          <a:lstStyle>
            <a:lvl1pPr marL="0" indent="0" algn="ctr">
              <a:buNone/>
              <a:defRPr sz="2400">
                <a:solidFill>
                  <a:schemeClr val="bg1"/>
                </a:solidFill>
              </a:defRPr>
            </a:lvl1pPr>
          </a:lstStyle>
          <a:p>
            <a:r>
              <a:rPr lang="en-US" dirty="0"/>
              <a:t> </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solidFill>
              <a:schemeClr val="bg1"/>
            </a:solidFill>
          </a:ln>
        </p:spPr>
        <p:txBody>
          <a:bodyPr wrap="square" anchor="ctr">
            <a:noAutofit/>
          </a:bodyPr>
          <a:lstStyle>
            <a:lvl1pPr marL="0" indent="0" algn="ctr">
              <a:buNone/>
              <a:defRPr sz="3200">
                <a:solidFill>
                  <a:schemeClr val="bg1"/>
                </a:solidFill>
              </a:defRPr>
            </a:lvl1pPr>
          </a:lstStyle>
          <a:p>
            <a:r>
              <a:rPr lang="en-US" dirty="0"/>
              <a:t> </a:t>
            </a:r>
          </a:p>
        </p:txBody>
      </p:sp>
    </p:spTree>
    <p:extLst>
      <p:ext uri="{BB962C8B-B14F-4D97-AF65-F5344CB8AC3E}">
        <p14:creationId xmlns:p14="http://schemas.microsoft.com/office/powerpoint/2010/main" val="326808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4176186" y="6453189"/>
            <a:ext cx="3839633" cy="268287"/>
          </a:xfrm>
          <a:prstGeom prst="rect">
            <a:avLst/>
          </a:prstGeom>
        </p:spPr>
        <p:txBody>
          <a:bodyPr lIns="91430" tIns="45716" rIns="91430" bIns="45716"/>
          <a:lstStyle>
            <a:lvl1pPr>
              <a:defRPr/>
            </a:lvl1p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ZA" sz="10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607EEC-A0ED-468E-ADF8-15CC7F28A5E5}" type="slidenum">
              <a:rPr kumimoji="0" lang="en-ZA" sz="1000" b="0" i="0" u="none" strike="noStrike" kern="1200" cap="none" spc="0" normalizeH="0" baseline="0" noProof="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049924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3" name="Content Placeholder 2"/>
          <p:cNvSpPr>
            <a:spLocks noGrp="1"/>
          </p:cNvSpPr>
          <p:nvPr>
            <p:ph idx="1" hasCustomPrompt="1"/>
          </p:nvPr>
        </p:nvSpPr>
        <p:spPr/>
        <p:txBody>
          <a:bodyPr/>
          <a:lstStyle>
            <a:lvl1pPr marL="228600" indent="-228600" rtl="0">
              <a:lnSpc>
                <a:spcPct val="113000"/>
              </a:lnSpc>
              <a:spcBef>
                <a:spcPts val="300"/>
              </a:spcBef>
              <a:spcAft>
                <a:spcPts val="300"/>
              </a:spcAft>
              <a:buClr>
                <a:schemeClr val="tx1"/>
              </a:buClr>
              <a:buFont typeface="Arial" panose="020B0604020202020204" pitchFamily="34" charset="0"/>
              <a:buChar char="•"/>
              <a:defRPr/>
            </a:lvl1pPr>
            <a:lvl2pPr marL="685800" indent="-228600" rtl="0">
              <a:lnSpc>
                <a:spcPct val="113000"/>
              </a:lnSpc>
              <a:spcBef>
                <a:spcPts val="300"/>
              </a:spcBef>
              <a:spcAft>
                <a:spcPts val="300"/>
              </a:spcAft>
              <a:buClr>
                <a:schemeClr val="tx1"/>
              </a:buClr>
              <a:buFont typeface="Arial" panose="020B0604020202020204" pitchFamily="34" charset="0"/>
              <a:buChar char="•"/>
              <a:defRPr/>
            </a:lvl2pPr>
            <a:lvl3pPr marL="1143000" indent="-228600" rtl="0">
              <a:lnSpc>
                <a:spcPct val="113000"/>
              </a:lnSpc>
              <a:spcBef>
                <a:spcPts val="300"/>
              </a:spcBef>
              <a:spcAft>
                <a:spcPts val="300"/>
              </a:spcAft>
              <a:buClr>
                <a:schemeClr val="tx1"/>
              </a:buClr>
              <a:buFont typeface="Arial" panose="020B0604020202020204" pitchFamily="34" charset="0"/>
              <a:buChar char="•"/>
              <a:defRPr/>
            </a:lvl3pPr>
            <a:lvl4pPr marL="1600200" indent="-228600" rtl="0">
              <a:lnSpc>
                <a:spcPct val="113000"/>
              </a:lnSpc>
              <a:spcBef>
                <a:spcPts val="300"/>
              </a:spcBef>
              <a:spcAft>
                <a:spcPts val="300"/>
              </a:spcAft>
              <a:buClr>
                <a:schemeClr val="tx1"/>
              </a:buClr>
              <a:buFont typeface="Arial" panose="020B0604020202020204" pitchFamily="34" charset="0"/>
              <a:buChar char="•"/>
              <a:defRPr/>
            </a:lvl4pPr>
            <a:lvl5pPr marL="2057400" indent="-228600" rtl="0">
              <a:lnSpc>
                <a:spcPct val="113000"/>
              </a:lnSpc>
              <a:spcBef>
                <a:spcPts val="300"/>
              </a:spcBef>
              <a:spcAft>
                <a:spcPts val="300"/>
              </a:spcAft>
              <a:buClr>
                <a:schemeClr val="tx1"/>
              </a:buClr>
              <a:buFont typeface="Arial" panose="020B06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1" y="6481045"/>
            <a:ext cx="10791424" cy="365125"/>
          </a:xfrm>
          <a:prstGeom prst="rect">
            <a:avLst/>
          </a:prstGeom>
        </p:spPr>
        <p:txBody>
          <a:bodyPr vert="horz" lIns="91440" tIns="45720" rIns="91440" bIns="45720" rtlCol="0" anchor="ctr"/>
          <a:lstStyle>
            <a:lvl1pPr algn="l" rtl="0" eaLnBrk="1">
              <a:defRPr sz="1000" b="0" i="1">
                <a:solidFill>
                  <a:schemeClr val="tx1">
                    <a:tint val="75000"/>
                  </a:schemeClr>
                </a:solidFill>
                <a:latin typeface="+mn-lt"/>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3"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mn-lt"/>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1745700291"/>
      </p:ext>
    </p:extLst>
  </p:cSld>
  <p:clrMapOvr>
    <a:masterClrMapping/>
  </p:clrMapOvr>
  <p:extLst>
    <p:ext uri="{DCECCB84-F9BA-43D5-87BE-67443E8EF086}">
      <p15:sldGuideLst xmlns:p15="http://schemas.microsoft.com/office/powerpoint/2012/main">
        <p15:guide id="1" orient="horz" pos="2160">
          <p15:clr>
            <a:srgbClr val="FBAE40"/>
          </p15:clr>
        </p15:guide>
        <p15:guide id="2" pos="74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3" name="Content Placeholder 2"/>
          <p:cNvSpPr>
            <a:spLocks noGrp="1"/>
          </p:cNvSpPr>
          <p:nvPr>
            <p:ph idx="1" hasCustomPrompt="1"/>
          </p:nvPr>
        </p:nvSpPr>
        <p:spPr>
          <a:xfrm>
            <a:off x="361682" y="1223493"/>
            <a:ext cx="5655668" cy="4859022"/>
          </a:xfrm>
        </p:spPr>
        <p:txBody>
          <a:bodyPr/>
          <a:lstStyle>
            <a:lvl1pPr rtl="0">
              <a:lnSpc>
                <a:spcPct val="113000"/>
              </a:lnSpc>
              <a:spcBef>
                <a:spcPts val="300"/>
              </a:spcBef>
              <a:spcAft>
                <a:spcPts val="300"/>
              </a:spcAft>
              <a:defRPr/>
            </a:lvl1pPr>
            <a:lvl2pPr marL="685800" indent="-228600" rtl="0">
              <a:lnSpc>
                <a:spcPct val="113000"/>
              </a:lnSpc>
              <a:spcBef>
                <a:spcPts val="300"/>
              </a:spcBef>
              <a:spcAft>
                <a:spcPts val="300"/>
              </a:spcAft>
              <a:buFont typeface="Wingdings" panose="05000000000000000000" pitchFamily="2" charset="2"/>
              <a:buChar char="§"/>
              <a:defRPr/>
            </a:lvl2pPr>
            <a:lvl3pPr marL="1143000" indent="-228600" rtl="0">
              <a:lnSpc>
                <a:spcPct val="113000"/>
              </a:lnSpc>
              <a:spcBef>
                <a:spcPts val="300"/>
              </a:spcBef>
              <a:spcAft>
                <a:spcPts val="300"/>
              </a:spcAft>
              <a:buFont typeface="Wingdings" panose="05000000000000000000" pitchFamily="2" charset="2"/>
              <a:buChar char="§"/>
              <a:defRPr/>
            </a:lvl3pPr>
            <a:lvl4pPr marL="1600200" indent="-228600" rtl="0">
              <a:lnSpc>
                <a:spcPct val="113000"/>
              </a:lnSpc>
              <a:spcBef>
                <a:spcPts val="300"/>
              </a:spcBef>
              <a:spcAft>
                <a:spcPts val="300"/>
              </a:spcAft>
              <a:buFont typeface="Wingdings" panose="05000000000000000000" pitchFamily="2" charset="2"/>
              <a:buChar char="§"/>
              <a:defRPr/>
            </a:lvl4pPr>
            <a:lvl5pPr marL="2057400" indent="-228600" rtl="0">
              <a:lnSpc>
                <a:spcPct val="113000"/>
              </a:lnSpc>
              <a:spcBef>
                <a:spcPts val="300"/>
              </a:spcBef>
              <a:spcAft>
                <a:spcPts val="300"/>
              </a:spcAft>
              <a:buFont typeface="Wingdings" panose="05000000000000000000" pitchFamily="2" charset="2"/>
              <a:buChar char="§"/>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1"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mn-lt"/>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3"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mn-lt"/>
                <a:cs typeface="Arial" panose="020B0604020202020204" pitchFamily="34" charset="0"/>
              </a:defRPr>
            </a:lvl1pPr>
          </a:lstStyle>
          <a:p>
            <a:fld id="{56B1497D-D85C-49F0-B0C9-9C5FED4EAE9E}" type="slidenum">
              <a:rPr lang="en-GB" smtClean="0"/>
              <a:pPr/>
              <a:t>‹#›</a:t>
            </a:fld>
            <a:endParaRPr lang="en-GB" dirty="0"/>
          </a:p>
        </p:txBody>
      </p:sp>
      <p:sp>
        <p:nvSpPr>
          <p:cNvPr id="10" name="Content Placeholder 2">
            <a:extLst>
              <a:ext uri="{FF2B5EF4-FFF2-40B4-BE49-F238E27FC236}">
                <a16:creationId xmlns:a16="http://schemas.microsoft.com/office/drawing/2014/main" id="{9CFEE464-33DD-EDC2-4873-1BCFF054D976}"/>
              </a:ext>
            </a:extLst>
          </p:cNvPr>
          <p:cNvSpPr>
            <a:spLocks noGrp="1"/>
          </p:cNvSpPr>
          <p:nvPr>
            <p:ph idx="10" hasCustomPrompt="1"/>
          </p:nvPr>
        </p:nvSpPr>
        <p:spPr>
          <a:xfrm>
            <a:off x="6174652" y="1223493"/>
            <a:ext cx="5655668" cy="4859022"/>
          </a:xfrm>
        </p:spPr>
        <p:txBody>
          <a:bodyPr/>
          <a:lstStyle>
            <a:lvl1pPr rtl="0">
              <a:lnSpc>
                <a:spcPct val="113000"/>
              </a:lnSpc>
              <a:spcBef>
                <a:spcPts val="300"/>
              </a:spcBef>
              <a:spcAft>
                <a:spcPts val="300"/>
              </a:spcAft>
              <a:defRPr/>
            </a:lvl1pPr>
            <a:lvl2pPr marL="685800" indent="-228600" rtl="0">
              <a:lnSpc>
                <a:spcPct val="113000"/>
              </a:lnSpc>
              <a:spcBef>
                <a:spcPts val="300"/>
              </a:spcBef>
              <a:spcAft>
                <a:spcPts val="300"/>
              </a:spcAft>
              <a:buFont typeface="Wingdings" panose="05000000000000000000" pitchFamily="2" charset="2"/>
              <a:buChar char="§"/>
              <a:defRPr/>
            </a:lvl2pPr>
            <a:lvl3pPr marL="1143000" indent="-228600" rtl="0">
              <a:lnSpc>
                <a:spcPct val="113000"/>
              </a:lnSpc>
              <a:spcBef>
                <a:spcPts val="300"/>
              </a:spcBef>
              <a:spcAft>
                <a:spcPts val="300"/>
              </a:spcAft>
              <a:buFont typeface="Wingdings" panose="05000000000000000000" pitchFamily="2" charset="2"/>
              <a:buChar char="§"/>
              <a:defRPr/>
            </a:lvl3pPr>
            <a:lvl4pPr marL="1600200" indent="-228600" rtl="0">
              <a:lnSpc>
                <a:spcPct val="113000"/>
              </a:lnSpc>
              <a:spcBef>
                <a:spcPts val="300"/>
              </a:spcBef>
              <a:spcAft>
                <a:spcPts val="300"/>
              </a:spcAft>
              <a:buFont typeface="Wingdings" panose="05000000000000000000" pitchFamily="2" charset="2"/>
              <a:buChar char="§"/>
              <a:defRPr/>
            </a:lvl4pPr>
            <a:lvl5pPr marL="2057400" indent="-228600" rtl="0">
              <a:lnSpc>
                <a:spcPct val="113000"/>
              </a:lnSpc>
              <a:spcBef>
                <a:spcPts val="300"/>
              </a:spcBef>
              <a:spcAft>
                <a:spcPts val="300"/>
              </a:spcAft>
              <a:buFont typeface="Wingdings" panose="05000000000000000000" pitchFamily="2" charset="2"/>
              <a:buChar char="§"/>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Tree>
    <p:extLst>
      <p:ext uri="{BB962C8B-B14F-4D97-AF65-F5344CB8AC3E}">
        <p14:creationId xmlns:p14="http://schemas.microsoft.com/office/powerpoint/2010/main" val="3361228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3203943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481044"/>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481044"/>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854264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047896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386383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ZA"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3661322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589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val="3394899319"/>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4255119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dirty="0"/>
          </a:p>
        </p:txBody>
      </p:sp>
    </p:spTree>
    <p:extLst>
      <p:ext uri="{BB962C8B-B14F-4D97-AF65-F5344CB8AC3E}">
        <p14:creationId xmlns:p14="http://schemas.microsoft.com/office/powerpoint/2010/main" val="13674658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192505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918346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40" y="2867099"/>
            <a:ext cx="634300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8" y="3364197"/>
            <a:ext cx="1895476" cy="1895476"/>
          </a:xfrm>
          <a:prstGeom prst="ellipse">
            <a:avLst/>
          </a:prstGeom>
          <a:solidFill>
            <a:schemeClr val="accent2"/>
          </a:solidFill>
          <a:ln>
            <a:solidFill>
              <a:schemeClr val="bg1"/>
            </a:solidFill>
          </a:ln>
        </p:spPr>
        <p:txBody>
          <a:bodyPr anchor="ctr"/>
          <a:lstStyle>
            <a:lvl1pPr marL="0" indent="0" algn="ctr">
              <a:buNone/>
              <a:defRPr sz="18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7" y="1600672"/>
            <a:ext cx="3294851"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24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7499630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fld id="{4B92BF35-3ECA-4B2B-9916-0319B854EB87}" type="datetimeFigureOut">
              <a:rPr lang="en-ZA" smtClean="0">
                <a:cs typeface="Arial"/>
              </a:rPr>
              <a:pPr/>
              <a:t>2023/09/27</a:t>
            </a:fld>
            <a:endParaRPr lang="en-ZA" dirty="0">
              <a:cs typeface="Arial"/>
            </a:endParaRPr>
          </a:p>
        </p:txBody>
      </p:sp>
      <p:sp>
        <p:nvSpPr>
          <p:cNvPr id="4" name="Rectangle 38"/>
          <p:cNvSpPr>
            <a:spLocks noGrp="1" noChangeArrowheads="1"/>
          </p:cNvSpPr>
          <p:nvPr>
            <p:ph type="ftr" sz="quarter" idx="11"/>
          </p:nvPr>
        </p:nvSpPr>
        <p:spPr>
          <a:ln/>
        </p:spPr>
        <p:txBody>
          <a:bodyPr/>
          <a:lstStyle>
            <a:lvl1pPr>
              <a:defRPr/>
            </a:lvl1pPr>
          </a:lstStyle>
          <a:p>
            <a:endParaRPr lang="en-ZA" dirty="0">
              <a:cs typeface="Arial"/>
            </a:endParaRPr>
          </a:p>
        </p:txBody>
      </p:sp>
      <p:sp>
        <p:nvSpPr>
          <p:cNvPr id="5" name="Rectangle 39"/>
          <p:cNvSpPr>
            <a:spLocks noGrp="1" noChangeArrowheads="1"/>
          </p:cNvSpPr>
          <p:nvPr>
            <p:ph type="sldNum" sz="quarter" idx="12"/>
          </p:nvPr>
        </p:nvSpPr>
        <p:spPr>
          <a:ln/>
        </p:spPr>
        <p:txBody>
          <a:bodyPr/>
          <a:lstStyle>
            <a:lvl1pPr>
              <a:defRPr/>
            </a:lvl1pPr>
          </a:lstStyle>
          <a:p>
            <a:fld id="{2E2521A5-4BF9-45A9-BD2A-18490EF99A36}" type="slidenum">
              <a:rPr lang="en-ZA" smtClean="0">
                <a:cs typeface="Arial"/>
              </a:rPr>
              <a:pPr/>
              <a:t>‹#›</a:t>
            </a:fld>
            <a:endParaRPr lang="en-ZA" dirty="0">
              <a:cs typeface="Arial"/>
            </a:endParaRPr>
          </a:p>
        </p:txBody>
      </p:sp>
    </p:spTree>
    <p:extLst>
      <p:ext uri="{BB962C8B-B14F-4D97-AF65-F5344CB8AC3E}">
        <p14:creationId xmlns:p14="http://schemas.microsoft.com/office/powerpoint/2010/main" val="250063887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vert="horz" anchor="b">
            <a:normAutofit/>
          </a:bodyPr>
          <a:lstStyle>
            <a:lvl1pPr algn="r" rtl="0">
              <a:defRPr sz="2800">
                <a:solidFill>
                  <a:schemeClr val="bg1"/>
                </a:solidFill>
                <a:latin typeface="+mj-lt"/>
                <a:cs typeface="Arial" panose="020B0604020202020204" pitchFamily="34" charset="0"/>
              </a:defRPr>
            </a:lvl1pPr>
          </a:lstStyle>
          <a:p>
            <a:r>
              <a:rPr lang="en-GB" noProof="0"/>
              <a:t>Title of presentation</a:t>
            </a:r>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rtl="0">
              <a:buFontTx/>
              <a:buNone/>
              <a:defRPr sz="2000" b="1">
                <a:solidFill>
                  <a:srgbClr val="83725B"/>
                </a:solidFill>
                <a:latin typeface="+mn-lt"/>
                <a:cs typeface="Arial" panose="020B0604020202020204" pitchFamily="34" charset="0"/>
              </a:defRPr>
            </a:lvl1pPr>
          </a:lstStyle>
          <a:p>
            <a:r>
              <a:rPr lang="en-GB" noProof="0" dirty="0"/>
              <a:t>Presented by:</a:t>
            </a:r>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rtl="0">
              <a:buNone/>
              <a:defRPr sz="1800">
                <a:solidFill>
                  <a:schemeClr val="bg1"/>
                </a:solidFill>
                <a:latin typeface="+mn-lt"/>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55623"/>
            <a:ext cx="2260600" cy="2044700"/>
          </a:xfrm>
          <a:prstGeom prst="rect">
            <a:avLst/>
          </a:prstGeom>
        </p:spPr>
      </p:pic>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3" name="Picture Placeholder 14" descr="A picture containing indoor, floor, wooden&#10;&#10;Description automatically generated">
            <a:extLst>
              <a:ext uri="{FF2B5EF4-FFF2-40B4-BE49-F238E27FC236}">
                <a16:creationId xmlns:a16="http://schemas.microsoft.com/office/drawing/2014/main" id="{77273043-EF85-42DC-B036-F3DC3A5CFD75}"/>
              </a:ext>
            </a:extLst>
          </p:cNvPr>
          <p:cNvPicPr>
            <a:picLocks noChangeAspect="1"/>
          </p:cNvPicPr>
          <p:nvPr userDrawn="1"/>
        </p:nvPicPr>
        <p:blipFill>
          <a:blip r:embed="rId9">
            <a:extLst>
              <a:ext uri="{28A0092B-C50C-407E-A947-70E740481C1C}">
                <a14:useLocalDpi xmlns:a14="http://schemas.microsoft.com/office/drawing/2010/main" val="0"/>
              </a:ext>
            </a:extLst>
          </a:blip>
          <a:srcRect l="2635" r="2635"/>
          <a:stretch>
            <a:fillRect/>
          </a:stretch>
        </p:blipFill>
        <p:spPr>
          <a:xfrm>
            <a:off x="981351" y="2566703"/>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ln>
            <a:solidFill>
              <a:schemeClr val="tx2"/>
            </a:solidFill>
          </a:ln>
        </p:spPr>
      </p:pic>
      <p:pic>
        <p:nvPicPr>
          <p:cNvPr id="14" name="Picture Placeholder 16" descr="A picture containing person&#10;&#10;Description automatically generated">
            <a:extLst>
              <a:ext uri="{FF2B5EF4-FFF2-40B4-BE49-F238E27FC236}">
                <a16:creationId xmlns:a16="http://schemas.microsoft.com/office/drawing/2014/main" id="{29657942-DB7E-45AC-B933-9017F017E860}"/>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17420" r="17420"/>
          <a:stretch>
            <a:fillRect/>
          </a:stretch>
        </p:blipFill>
        <p:spPr>
          <a:xfrm>
            <a:off x="406685" y="4332036"/>
            <a:ext cx="1866252" cy="1891873"/>
          </a:xfrm>
          <a:prstGeom prst="ellipse">
            <a:avLst/>
          </a:prstGeom>
          <a:ln>
            <a:solidFill>
              <a:schemeClr val="bg1"/>
            </a:solidFill>
          </a:ln>
        </p:spPr>
      </p:pic>
    </p:spTree>
    <p:extLst>
      <p:ext uri="{BB962C8B-B14F-4D97-AF65-F5344CB8AC3E}">
        <p14:creationId xmlns:p14="http://schemas.microsoft.com/office/powerpoint/2010/main" val="4033523024"/>
      </p:ext>
    </p:extLst>
  </p:cSld>
  <p:clrMapOvr>
    <a:masterClrMapping/>
  </p:clrMapOvr>
  <p:extLst>
    <p:ext uri="{DCECCB84-F9BA-43D5-87BE-67443E8EF086}">
      <p15:sldGuideLst xmlns:p15="http://schemas.microsoft.com/office/powerpoint/2012/main">
        <p15:guide id="1" orient="horz" pos="2160">
          <p15:clr>
            <a:srgbClr val="FBAE40"/>
          </p15:clr>
        </p15:guide>
        <p15:guide id="2" pos="740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Tree>
    <p:extLst>
      <p:ext uri="{BB962C8B-B14F-4D97-AF65-F5344CB8AC3E}">
        <p14:creationId xmlns:p14="http://schemas.microsoft.com/office/powerpoint/2010/main" val="3908522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0CFA9E-6C8B-4AA5-A919-E9BA55CC0E8A}"/>
              </a:ext>
            </a:extLst>
          </p:cNvPr>
          <p:cNvGraphicFramePr>
            <a:graphicFrameLocks noChangeAspect="1"/>
          </p:cNvGraphicFramePr>
          <p:nvPr userDrawn="1">
            <p:custDataLst>
              <p:tags r:id="rId1"/>
            </p:custDataLst>
            <p:extLst>
              <p:ext uri="{D42A27DB-BD31-4B8C-83A1-F6EECF244321}">
                <p14:modId xmlns:p14="http://schemas.microsoft.com/office/powerpoint/2010/main" val="663263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A10CFA9E-6C8B-4AA5-A919-E9BA55CC0E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B29AF062-0393-4C0B-A78C-238EFD6AF0EE}"/>
              </a:ext>
            </a:extLst>
          </p:cNvPr>
          <p:cNvSpPr/>
          <p:nvPr userDrawn="1"/>
        </p:nvSpPr>
        <p:spPr>
          <a:xfrm>
            <a:off x="0" y="0"/>
            <a:ext cx="12192000" cy="990600"/>
          </a:xfrm>
          <a:prstGeom prst="rect">
            <a:avLst/>
          </a:prstGeom>
          <a:solidFill>
            <a:srgbClr val="003896"/>
          </a:solidFill>
          <a:ln w="12700" cap="flat" cmpd="sng" algn="ctr">
            <a:solidFill>
              <a:srgbClr val="00389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endParaRPr>
          </a:p>
        </p:txBody>
      </p:sp>
      <p:pic>
        <p:nvPicPr>
          <p:cNvPr id="10" name="Picture 9">
            <a:extLst>
              <a:ext uri="{FF2B5EF4-FFF2-40B4-BE49-F238E27FC236}">
                <a16:creationId xmlns:a16="http://schemas.microsoft.com/office/drawing/2014/main" id="{4FCF75B9-ABD0-4CA0-92A3-6B95EDF95253}"/>
              </a:ext>
            </a:extLst>
          </p:cNvPr>
          <p:cNvPicPr>
            <a:picLocks noChangeAspect="1"/>
          </p:cNvPicPr>
          <p:nvPr userDrawn="1"/>
        </p:nvPicPr>
        <p:blipFill>
          <a:blip r:embed="rId5"/>
          <a:stretch>
            <a:fillRect/>
          </a:stretch>
        </p:blipFill>
        <p:spPr>
          <a:xfrm>
            <a:off x="10441904" y="312737"/>
            <a:ext cx="1422400" cy="368300"/>
          </a:xfrm>
          <a:prstGeom prst="rect">
            <a:avLst/>
          </a:prstGeom>
        </p:spPr>
      </p:pic>
      <p:pic>
        <p:nvPicPr>
          <p:cNvPr id="11" name="Picture 10">
            <a:extLst>
              <a:ext uri="{FF2B5EF4-FFF2-40B4-BE49-F238E27FC236}">
                <a16:creationId xmlns:a16="http://schemas.microsoft.com/office/drawing/2014/main" id="{E38BD478-618F-40DE-882A-829B09080833}"/>
              </a:ext>
            </a:extLst>
          </p:cNvPr>
          <p:cNvPicPr>
            <a:picLocks noChangeAspect="1"/>
          </p:cNvPicPr>
          <p:nvPr userDrawn="1"/>
        </p:nvPicPr>
        <p:blipFill>
          <a:blip r:embed="rId6"/>
          <a:stretch>
            <a:fillRect/>
          </a:stretch>
        </p:blipFill>
        <p:spPr>
          <a:xfrm>
            <a:off x="10037031" y="318311"/>
            <a:ext cx="241300" cy="368300"/>
          </a:xfrm>
          <a:prstGeom prst="rect">
            <a:avLst/>
          </a:prstGeom>
        </p:spPr>
      </p:pic>
      <p:sp>
        <p:nvSpPr>
          <p:cNvPr id="8" name="Title 7"/>
          <p:cNvSpPr>
            <a:spLocks noGrp="1"/>
          </p:cNvSpPr>
          <p:nvPr>
            <p:ph type="title" hasCustomPrompt="1"/>
          </p:nvPr>
        </p:nvSpPr>
        <p:spPr>
          <a:xfrm>
            <a:off x="457198" y="205769"/>
            <a:ext cx="9416260" cy="666000"/>
          </a:xfrm>
        </p:spPr>
        <p:txBody>
          <a:bodyPr vert="horz" anchor="ctr">
            <a:noAutofit/>
          </a:bodyPr>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5" name="Rectangle 14">
            <a:extLst>
              <a:ext uri="{FF2B5EF4-FFF2-40B4-BE49-F238E27FC236}">
                <a16:creationId xmlns:a16="http://schemas.microsoft.com/office/drawing/2014/main" id="{150AD690-8E51-4C0E-85CF-1BBD14109041}"/>
              </a:ext>
            </a:extLst>
          </p:cNvPr>
          <p:cNvSpPr/>
          <p:nvPr userDrawn="1"/>
        </p:nvSpPr>
        <p:spPr>
          <a:xfrm>
            <a:off x="0" y="6176963"/>
            <a:ext cx="12192000" cy="45719"/>
          </a:xfrm>
          <a:prstGeom prst="rect">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873595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Section header line">
    <p:bg bwMode="blackWhite">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F06E0D-AD0E-495D-A98C-AA6107B2C95A}"/>
              </a:ext>
            </a:extLst>
          </p:cNvPr>
          <p:cNvGraphicFramePr>
            <a:graphicFrameLocks noChangeAspect="1"/>
          </p:cNvGraphicFramePr>
          <p:nvPr userDrawn="1">
            <p:custDataLst>
              <p:tags r:id="rId1"/>
            </p:custDataLst>
            <p:extLst>
              <p:ext uri="{D42A27DB-BD31-4B8C-83A1-F6EECF244321}">
                <p14:modId xmlns:p14="http://schemas.microsoft.com/office/powerpoint/2010/main" val="913181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63" progId="TCLayout.ActiveDocument.1">
                  <p:embed/>
                </p:oleObj>
              </mc:Choice>
              <mc:Fallback>
                <p:oleObj name="think-cell Slide" r:id="rId3" imgW="351" imgH="363" progId="TCLayout.ActiveDocument.1">
                  <p:embed/>
                  <p:pic>
                    <p:nvPicPr>
                      <p:cNvPr id="3" name="Object 2" hidden="1">
                        <a:extLst>
                          <a:ext uri="{FF2B5EF4-FFF2-40B4-BE49-F238E27FC236}">
                            <a16:creationId xmlns:a16="http://schemas.microsoft.com/office/drawing/2014/main" id="{33F06E0D-AD0E-495D-A98C-AA6107B2C9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436563" y="3826800"/>
            <a:ext cx="11308968"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436563" y="3680016"/>
            <a:ext cx="1175863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6DE1CA0-6EC7-4BCE-AD6E-6D027E315393}"/>
              </a:ext>
            </a:extLst>
          </p:cNvPr>
          <p:cNvSpPr txBox="1"/>
          <p:nvPr userDrawn="1"/>
        </p:nvSpPr>
        <p:spPr>
          <a:xfrm>
            <a:off x="11397802" y="6356350"/>
            <a:ext cx="347729" cy="365125"/>
          </a:xfrm>
          <a:prstGeom prst="rect">
            <a:avLst/>
          </a:prstGeom>
          <a:noFill/>
        </p:spPr>
        <p:txBody>
          <a:bodyPr wrap="square" lIns="91440" tIns="45720" rIns="91440" bIns="4572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74809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608919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662921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noAutofit/>
          </a:bodyPr>
          <a:lstStyle>
            <a:lvl1pPr rtl="0">
              <a:defRPr/>
            </a:lvl1pPr>
          </a:lstStyle>
          <a:p>
            <a:r>
              <a:rPr lang="en-GB" dirty="0"/>
              <a:t>Click to edit Master title style</a:t>
            </a:r>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481045"/>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GB" smtClean="0"/>
              <a:pPr/>
              <a:t>‹#›</a:t>
            </a:fld>
            <a:endParaRPr lang="en-GB" dirty="0"/>
          </a:p>
        </p:txBody>
      </p:sp>
    </p:spTree>
    <p:extLst>
      <p:ext uri="{BB962C8B-B14F-4D97-AF65-F5344CB8AC3E}">
        <p14:creationId xmlns:p14="http://schemas.microsoft.com/office/powerpoint/2010/main" val="182565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802094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A89FE0E7-7167-4063-A87A-CCAC892E8D26}" type="slidenum">
              <a:rPr lang="en-GB"/>
              <a:pPr>
                <a:defRPr/>
              </a:pPr>
              <a:t>‹#›</a:t>
            </a:fld>
            <a:endParaRPr lang="en-GB" dirty="0"/>
          </a:p>
        </p:txBody>
      </p:sp>
    </p:spTree>
    <p:extLst>
      <p:ext uri="{BB962C8B-B14F-4D97-AF65-F5344CB8AC3E}">
        <p14:creationId xmlns:p14="http://schemas.microsoft.com/office/powerpoint/2010/main" val="2618430177"/>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51A9F7F9-0A64-439D-BDE5-981E9CB70AC1}" type="slidenum">
              <a:rPr lang="en-ZA"/>
              <a:pPr>
                <a:defRPr/>
              </a:pPr>
              <a:t>‹#›</a:t>
            </a:fld>
            <a:endParaRPr lang="en-ZA" dirty="0"/>
          </a:p>
        </p:txBody>
      </p:sp>
    </p:spTree>
    <p:extLst>
      <p:ext uri="{BB962C8B-B14F-4D97-AF65-F5344CB8AC3E}">
        <p14:creationId xmlns:p14="http://schemas.microsoft.com/office/powerpoint/2010/main" val="1536115040"/>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897507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502184" y="260001"/>
            <a:ext cx="8277821" cy="480131"/>
          </a:xfrm>
        </p:spPr>
        <p:txBody>
          <a:bodyPr vert="horz" wrap="square" lIns="0" tIns="0" rIns="0" bIns="0" rtlCol="0" anchor="ctr">
            <a:noAutofit/>
          </a:bodyPr>
          <a:lstStyle>
            <a:lvl1pPr>
              <a:defRPr lang="en-US" b="0" dirty="0">
                <a:solidFill>
                  <a:srgbClr val="FFFFFF"/>
                </a:solidFill>
              </a:defRPr>
            </a:lvl1pPr>
          </a:lstStyle>
          <a:p>
            <a:pPr marL="0" marR="0" lvl="0" indent="0" defTabSz="870693" fontAlgn="auto">
              <a:spcAft>
                <a:spcPts val="0"/>
              </a:spcAft>
              <a:buClrTx/>
              <a:buSzTx/>
              <a:buFontTx/>
              <a:tabLst/>
            </a:pPr>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502184" y="2085628"/>
            <a:ext cx="11187632"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Date Placeholder 14"/>
          <p:cNvSpPr>
            <a:spLocks noGrp="1"/>
          </p:cNvSpPr>
          <p:nvPr>
            <p:ph type="dt" sz="half" idx="11"/>
          </p:nvPr>
        </p:nvSpPr>
        <p:spPr/>
        <p:txBody>
          <a:bodyPr/>
          <a:lstStyle/>
          <a:p>
            <a:endParaRPr lang="en-US" dirty="0"/>
          </a:p>
        </p:txBody>
      </p:sp>
    </p:spTree>
    <p:extLst>
      <p:ext uri="{BB962C8B-B14F-4D97-AF65-F5344CB8AC3E}">
        <p14:creationId xmlns:p14="http://schemas.microsoft.com/office/powerpoint/2010/main" val="326514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a:t>Title of presentation</a:t>
            </a:r>
            <a:endParaRPr lang="en-ZA" noProof="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a:t>Presented by:</a:t>
            </a:r>
            <a:endParaRPr lang="en-ZA" noProof="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a:t>Date:</a:t>
            </a:r>
            <a:endParaRPr lang="en-US"/>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3246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a:t>Title of presentation</a:t>
            </a:r>
            <a:endParaRPr lang="en-ZA" noProof="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a:t>Presented by:</a:t>
            </a:r>
            <a:endParaRPr lang="en-ZA" noProof="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a:t>Date:</a:t>
            </a:r>
            <a:endParaRPr lang="en-US"/>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a:t>Add</a:t>
            </a:r>
            <a:br>
              <a:rPr lang="en-GB"/>
            </a:br>
            <a:r>
              <a:rPr lang="en-GB"/>
              <a:t>text</a:t>
            </a:r>
            <a:endParaRPr lang="en-US"/>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a:t>Add </a:t>
            </a:r>
            <a:br>
              <a:rPr lang="en-GB"/>
            </a:br>
            <a:r>
              <a:rPr lang="en-GB"/>
              <a:t>text</a:t>
            </a:r>
            <a:endParaRPr lang="en-US"/>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5760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a:t>Divider Slide</a:t>
            </a:r>
            <a:endParaRPr lang="en-ZA" noProof="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326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a:t>Divider Slide</a:t>
            </a:r>
            <a:endParaRPr lang="en-ZA" noProof="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7822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a:t>Divider Slide</a:t>
            </a:r>
            <a:endParaRPr lang="en-ZA" noProof="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241471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val="324672147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4739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7"/>
          <p:cNvSpPr>
            <a:spLocks noGrp="1"/>
          </p:cNvSpPr>
          <p:nvPr>
            <p:ph type="title" hasCustomPrompt="1"/>
          </p:nvPr>
        </p:nvSpPr>
        <p:spPr>
          <a:xfrm>
            <a:off x="502184" y="260001"/>
            <a:ext cx="8277821" cy="480131"/>
          </a:xfrm>
        </p:spPr>
        <p:txBody>
          <a:bodyPr vert="horz" wrap="square" lIns="0" tIns="0" rIns="0" bIns="0" rtlCol="0" anchor="ctr">
            <a:noAutofit/>
          </a:bodyPr>
          <a:lstStyle>
            <a:lvl1pPr>
              <a:defRPr lang="en-US" b="0" dirty="0">
                <a:solidFill>
                  <a:srgbClr val="FFFFFF"/>
                </a:solidFill>
              </a:defRPr>
            </a:lvl1pPr>
          </a:lstStyle>
          <a:p>
            <a:pPr marL="0" marR="0" lvl="0" indent="0" defTabSz="870693" fontAlgn="auto">
              <a:spcAft>
                <a:spcPts val="0"/>
              </a:spcAft>
              <a:buClrTx/>
              <a:buSzTx/>
              <a:buFontTx/>
              <a:tabLst/>
            </a:pPr>
            <a:r>
              <a:rPr lang="en-US" dirty="0"/>
              <a:t>Click to add title</a:t>
            </a:r>
          </a:p>
        </p:txBody>
      </p:sp>
      <p:sp>
        <p:nvSpPr>
          <p:cNvPr id="15" name="Date Placeholder 1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09249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672059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895094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6681989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953865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E4CD-A770-055F-D66E-A444BD5BFC8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689FFFF-8171-215B-5DA4-E5776924C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0F505EB3-8723-F0A9-049C-32A9AAAC3BC9}"/>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A4A828D7-BA5D-C1DA-A79B-6D5C6599999B}"/>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22513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743201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5109175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dirty="0"/>
          </a:p>
        </p:txBody>
      </p:sp>
    </p:spTree>
    <p:extLst>
      <p:ext uri="{BB962C8B-B14F-4D97-AF65-F5344CB8AC3E}">
        <p14:creationId xmlns:p14="http://schemas.microsoft.com/office/powerpoint/2010/main" val="1878622317"/>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3217489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val="20554078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839233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6897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820314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val="2365958780"/>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32716962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C4F2-42DA-61FA-AD3D-23031A90E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C1287-D096-669F-E79C-ACBA5F6C0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F9EB08-B244-CC85-A328-66F106407ED6}"/>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AC452AAE-54A0-5313-CDB5-D688921B7717}"/>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00071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361681" y="1223493"/>
            <a:ext cx="11383851"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739242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949834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652108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4296217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val="17327665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559216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dirty="0"/>
          </a:p>
        </p:txBody>
      </p:sp>
      <p:sp>
        <p:nvSpPr>
          <p:cNvPr id="4" name="Footer Placeholder 3"/>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dirty="0"/>
          </a:p>
        </p:txBody>
      </p:sp>
    </p:spTree>
    <p:extLst>
      <p:ext uri="{BB962C8B-B14F-4D97-AF65-F5344CB8AC3E}">
        <p14:creationId xmlns:p14="http://schemas.microsoft.com/office/powerpoint/2010/main" val="143027601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3115455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Content Placeholder 6"/>
          <p:cNvSpPr>
            <a:spLocks noGrp="1"/>
          </p:cNvSpPr>
          <p:nvPr>
            <p:ph sz="quarter" idx="11"/>
          </p:nvPr>
        </p:nvSpPr>
        <p:spPr>
          <a:xfrm>
            <a:off x="203200" y="6553202"/>
            <a:ext cx="8229600" cy="228600"/>
          </a:xfrm>
        </p:spPr>
        <p:txBody>
          <a:bodyPr/>
          <a:lstStyle>
            <a:lvl1pPr marL="0" indent="0">
              <a:buNone/>
              <a:defRPr sz="1200"/>
            </a:lvl1pPr>
          </a:lstStyle>
          <a:p>
            <a:pPr lvl="0"/>
            <a:r>
              <a:rPr lang="en-US"/>
              <a:t>Click to edit Master text styles</a:t>
            </a:r>
          </a:p>
        </p:txBody>
      </p:sp>
      <p:sp>
        <p:nvSpPr>
          <p:cNvPr id="8" name="Title 1"/>
          <p:cNvSpPr>
            <a:spLocks noGrp="1"/>
          </p:cNvSpPr>
          <p:nvPr>
            <p:ph type="title"/>
          </p:nvPr>
        </p:nvSpPr>
        <p:spPr bwMode="ltGray">
          <a:xfrm>
            <a:off x="304800" y="166690"/>
            <a:ext cx="9347200" cy="666750"/>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2"/>
          </p:nvPr>
        </p:nvSpPr>
        <p:spPr/>
        <p:txBody>
          <a:bodyPr/>
          <a:lstStyle>
            <a:lvl1pPr>
              <a:defRPr/>
            </a:lvl1pPr>
          </a:lstStyle>
          <a:p>
            <a:fld id="{354EB0FD-D1A1-4D39-AD6B-E676AE4125BF}" type="slidenum">
              <a:rPr lang="en-GB" altLang="en-US"/>
              <a:pPr/>
              <a:t>‹#›</a:t>
            </a:fld>
            <a:endParaRPr lang="en-GB" altLang="en-US" dirty="0"/>
          </a:p>
        </p:txBody>
      </p:sp>
    </p:spTree>
    <p:extLst>
      <p:ext uri="{BB962C8B-B14F-4D97-AF65-F5344CB8AC3E}">
        <p14:creationId xmlns:p14="http://schemas.microsoft.com/office/powerpoint/2010/main" val="49257564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6261179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4077902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val="2398598565"/>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dirty="0"/>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dirty="0"/>
          </a:p>
        </p:txBody>
      </p:sp>
    </p:spTree>
    <p:extLst>
      <p:ext uri="{BB962C8B-B14F-4D97-AF65-F5344CB8AC3E}">
        <p14:creationId xmlns:p14="http://schemas.microsoft.com/office/powerpoint/2010/main" val="1608905669"/>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6" name="Title 1"/>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Tree>
    <p:extLst>
      <p:ext uri="{BB962C8B-B14F-4D97-AF65-F5344CB8AC3E}">
        <p14:creationId xmlns:p14="http://schemas.microsoft.com/office/powerpoint/2010/main" val="31407323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1050290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0154863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dirty="0"/>
          </a:p>
        </p:txBody>
      </p:sp>
      <p:sp>
        <p:nvSpPr>
          <p:cNvPr id="3" name="Footer Placeholder 2"/>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dirty="0"/>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dirty="0"/>
          </a:p>
        </p:txBody>
      </p:sp>
    </p:spTree>
    <p:extLst>
      <p:ext uri="{BB962C8B-B14F-4D97-AF65-F5344CB8AC3E}">
        <p14:creationId xmlns:p14="http://schemas.microsoft.com/office/powerpoint/2010/main" val="133841746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name="think-cell Slide" r:id="rId4" imgW="421" imgH="423" progId="TCLayout.ActiveDocument.1">
                  <p:embed/>
                </p:oleObj>
              </mc:Choice>
              <mc:Fallback>
                <p:oleObj name="think-cell Slide" r:id="rId4" imgW="421" imgH="423" progId="TCLayout.ActiveDocument.1">
                  <p:embed/>
                  <p:pic>
                    <p:nvPicPr>
                      <p:cNvPr id="7" name="Object 6" hidden="1"/>
                      <p:cNvPicPr/>
                      <p:nvPr/>
                    </p:nvPicPr>
                    <p:blipFill>
                      <a:blip r:embed="rId5"/>
                      <a:stretch>
                        <a:fillRect/>
                      </a:stretch>
                    </p:blipFill>
                    <p:spPr>
                      <a:xfrm>
                        <a:off x="1591"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3"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tangle 2">
            <a:extLst>
              <a:ext uri="{FF2B5EF4-FFF2-40B4-BE49-F238E27FC236}">
                <a16:creationId xmlns:a16="http://schemas.microsoft.com/office/drawing/2014/main" id="{E72F687A-7CD2-E446-B2CC-D51A5A7E5544}"/>
              </a:ext>
            </a:extLst>
          </p:cNvPr>
          <p:cNvSpPr>
            <a:spLocks noGrp="1" noChangeArrowheads="1"/>
          </p:cNvSpPr>
          <p:nvPr>
            <p:ph type="title"/>
          </p:nvPr>
        </p:nvSpPr>
        <p:spPr bwMode="auto">
          <a:xfrm>
            <a:off x="170239" y="166688"/>
            <a:ext cx="942517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rtl="0">
              <a:defRPr/>
            </a:lvl1pPr>
          </a:lstStyle>
          <a:p>
            <a:pPr lvl="0"/>
            <a:r>
              <a:rPr lang="en-ZA" altLang="en-US"/>
              <a:t>Click to edit Master title style</a:t>
            </a:r>
          </a:p>
        </p:txBody>
      </p:sp>
    </p:spTree>
    <p:extLst>
      <p:ext uri="{BB962C8B-B14F-4D97-AF65-F5344CB8AC3E}">
        <p14:creationId xmlns:p14="http://schemas.microsoft.com/office/powerpoint/2010/main" val="2574467842"/>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3652106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val="23903834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C4F2-42DA-61FA-AD3D-23031A90E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C1287-D096-669F-E79C-ACBA5F6C0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F9EB08-B244-CC85-A328-66F106407ED6}"/>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AC452AAE-54A0-5313-CDB5-D688921B7717}"/>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2304594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1182891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5942702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2" y="1622"/>
                        <a:ext cx="2159" cy="1619"/>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548815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98715" y="303253"/>
            <a:ext cx="9160581" cy="373729"/>
          </a:xfrm>
        </p:spPr>
        <p:txBody>
          <a:bodyPr/>
          <a:lstStyle>
            <a:lvl1pPr>
              <a:defRPr sz="2400" b="0"/>
            </a:lvl1pPr>
          </a:lstStyle>
          <a:p>
            <a:r>
              <a:rPr lang="en-GB" dirty="0"/>
              <a:t>Click to edit Master title style</a:t>
            </a:r>
          </a:p>
        </p:txBody>
      </p:sp>
      <p:sp>
        <p:nvSpPr>
          <p:cNvPr id="4" name="Rectangle 39"/>
          <p:cNvSpPr>
            <a:spLocks noGrp="1" noChangeArrowheads="1"/>
          </p:cNvSpPr>
          <p:nvPr>
            <p:ph type="sldNum" sz="quarter" idx="11"/>
          </p:nvPr>
        </p:nvSpPr>
        <p:spPr>
          <a:xfrm>
            <a:off x="5232401" y="6453190"/>
            <a:ext cx="1246717" cy="268287"/>
          </a:xfrm>
          <a:prstGeom prst="rect">
            <a:avLst/>
          </a:prstGeom>
        </p:spPr>
        <p:txBody>
          <a:bodyPr lIns="91352" tIns="45680" rIns="91352" bIns="45680"/>
          <a:lstStyle>
            <a:lvl1pPr>
              <a:defRPr/>
            </a:lvl1pPr>
          </a:lstStyle>
          <a:p>
            <a:pPr>
              <a:defRPr/>
            </a:pPr>
            <a:fld id="{A25FEBE5-1180-4DB5-A5B7-45ABAFC3EFF2}" type="slidenum">
              <a:rPr lang="en-GB" altLang="en-US" smtClean="0">
                <a:solidFill>
                  <a:srgbClr val="003896"/>
                </a:solidFill>
              </a:rPr>
              <a:pPr>
                <a:defRPr/>
              </a:pPr>
              <a:t>‹#›</a:t>
            </a:fld>
            <a:endParaRPr lang="en-GB" altLang="en-US" dirty="0">
              <a:solidFill>
                <a:srgbClr val="003896"/>
              </a:solidFill>
            </a:endParaRPr>
          </a:p>
        </p:txBody>
      </p:sp>
    </p:spTree>
    <p:extLst>
      <p:ext uri="{BB962C8B-B14F-4D97-AF65-F5344CB8AC3E}">
        <p14:creationId xmlns:p14="http://schemas.microsoft.com/office/powerpoint/2010/main" val="112398981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C4F2-42DA-61FA-AD3D-23031A90E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C1287-D096-669F-E79C-ACBA5F6C0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71F9EB08-B244-CC85-A328-66F106407ED6}"/>
              </a:ext>
            </a:extLst>
          </p:cNvPr>
          <p:cNvSpPr>
            <a:spLocks noGrp="1"/>
          </p:cNvSpPr>
          <p:nvPr>
            <p:ph type="ftr" sz="quarter" idx="10"/>
          </p:nvPr>
        </p:nvSpPr>
        <p:spPr/>
        <p:txBody>
          <a:bodyPr/>
          <a:lstStyle/>
          <a:p>
            <a:endParaRPr lang="en-ZA" dirty="0"/>
          </a:p>
        </p:txBody>
      </p:sp>
      <p:sp>
        <p:nvSpPr>
          <p:cNvPr id="5" name="Slide Number Placeholder 4">
            <a:extLst>
              <a:ext uri="{FF2B5EF4-FFF2-40B4-BE49-F238E27FC236}">
                <a16:creationId xmlns:a16="http://schemas.microsoft.com/office/drawing/2014/main" id="{AC452AAE-54A0-5313-CDB5-D688921B7717}"/>
              </a:ext>
            </a:extLst>
          </p:cNvPr>
          <p:cNvSpPr>
            <a:spLocks noGrp="1"/>
          </p:cNvSpPr>
          <p:nvPr>
            <p:ph type="sldNum" sz="quarter" idx="11"/>
          </p:nvPr>
        </p:nvSpPr>
        <p:spPr/>
        <p:txBody>
          <a:body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40451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4373256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140574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slideLayout" Target="../slideLayouts/slideLayout44.xml"/><Relationship Id="rId7" Type="http://schemas.openxmlformats.org/officeDocument/2006/relationships/tags" Target="../tags/tag8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ags" Target="../tags/tag86.xml"/><Relationship Id="rId11" Type="http://schemas.openxmlformats.org/officeDocument/2006/relationships/image" Target="../media/image3.emf"/><Relationship Id="rId5" Type="http://schemas.openxmlformats.org/officeDocument/2006/relationships/theme" Target="../theme/theme10.xml"/><Relationship Id="rId10" Type="http://schemas.openxmlformats.org/officeDocument/2006/relationships/image" Target="../media/image2.emf"/><Relationship Id="rId4" Type="http://schemas.openxmlformats.org/officeDocument/2006/relationships/slideLayout" Target="../slideLayouts/slideLayout45.xml"/><Relationship Id="rId9"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ags" Target="../tags/tag94.xml"/><Relationship Id="rId3" Type="http://schemas.openxmlformats.org/officeDocument/2006/relationships/slideLayout" Target="../slideLayouts/slideLayout48.xml"/><Relationship Id="rId21" Type="http://schemas.openxmlformats.org/officeDocument/2006/relationships/image" Target="../media/image1.emf"/><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11.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oleObject" Target="../embeddings/oleObject48.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3.emf"/><Relationship Id="rId10" Type="http://schemas.openxmlformats.org/officeDocument/2006/relationships/slideLayout" Target="../slideLayouts/slideLayout55.xml"/><Relationship Id="rId19" Type="http://schemas.openxmlformats.org/officeDocument/2006/relationships/tags" Target="../tags/tag9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2.emf"/></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4.xml"/><Relationship Id="rId7" Type="http://schemas.openxmlformats.org/officeDocument/2006/relationships/oleObject" Target="../embeddings/oleObject63.bin"/><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3.emf"/><Relationship Id="rId4" Type="http://schemas.openxmlformats.org/officeDocument/2006/relationships/theme" Target="../theme/theme12.xml"/><Relationship Id="rId9"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slideLayout" Target="../slideLayouts/slideLayout67.xml"/><Relationship Id="rId7" Type="http://schemas.openxmlformats.org/officeDocument/2006/relationships/tags" Target="../tags/tag127.xml"/><Relationship Id="rId12" Type="http://schemas.openxmlformats.org/officeDocument/2006/relationships/image" Target="../media/image3.emf"/><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3.xml"/><Relationship Id="rId11" Type="http://schemas.openxmlformats.org/officeDocument/2006/relationships/image" Target="../media/image2.emf"/><Relationship Id="rId5" Type="http://schemas.openxmlformats.org/officeDocument/2006/relationships/slideLayout" Target="../slideLayouts/slideLayout69.xml"/><Relationship Id="rId10"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oleObject" Target="../embeddings/oleObject66.bin"/></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135.xml"/><Relationship Id="rId3" Type="http://schemas.openxmlformats.org/officeDocument/2006/relationships/slideLayout" Target="../slideLayouts/slideLayout72.xml"/><Relationship Id="rId7" Type="http://schemas.openxmlformats.org/officeDocument/2006/relationships/tags" Target="../tags/tag134.xml"/><Relationship Id="rId12" Type="http://schemas.openxmlformats.org/officeDocument/2006/relationships/image" Target="../media/image3.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4.xml"/><Relationship Id="rId11" Type="http://schemas.openxmlformats.org/officeDocument/2006/relationships/image" Target="../media/image2.emf"/><Relationship Id="rId5" Type="http://schemas.openxmlformats.org/officeDocument/2006/relationships/slideLayout" Target="../slideLayouts/slideLayout74.xml"/><Relationship Id="rId10" Type="http://schemas.openxmlformats.org/officeDocument/2006/relationships/image" Target="../media/image1.emf"/><Relationship Id="rId4" Type="http://schemas.openxmlformats.org/officeDocument/2006/relationships/slideLayout" Target="../slideLayouts/slideLayout73.xml"/><Relationship Id="rId9" Type="http://schemas.openxmlformats.org/officeDocument/2006/relationships/oleObject" Target="../embeddings/oleObject70.bin"/></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5.xml"/><Relationship Id="rId7" Type="http://schemas.openxmlformats.org/officeDocument/2006/relationships/image" Target="../media/image1.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oleObject" Target="../embeddings/oleObject74.bin"/><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3.emf"/></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slideLayout" Target="../slideLayouts/slideLayout79.xml"/><Relationship Id="rId7" Type="http://schemas.openxmlformats.org/officeDocument/2006/relationships/tags" Target="../tags/tag147.xml"/><Relationship Id="rId12" Type="http://schemas.openxmlformats.org/officeDocument/2006/relationships/image" Target="../media/image3.emf"/><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6.xml"/><Relationship Id="rId11" Type="http://schemas.openxmlformats.org/officeDocument/2006/relationships/image" Target="../media/image2.emf"/><Relationship Id="rId5" Type="http://schemas.openxmlformats.org/officeDocument/2006/relationships/slideLayout" Target="../slideLayouts/slideLayout81.xml"/><Relationship Id="rId10" Type="http://schemas.openxmlformats.org/officeDocument/2006/relationships/image" Target="../media/image1.emf"/><Relationship Id="rId4" Type="http://schemas.openxmlformats.org/officeDocument/2006/relationships/slideLayout" Target="../slideLayouts/slideLayout80.xml"/><Relationship Id="rId9" Type="http://schemas.openxmlformats.org/officeDocument/2006/relationships/oleObject" Target="../embeddings/oleObject77.bin"/></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slideLayout" Target="../slideLayouts/slideLayout84.xml"/><Relationship Id="rId7" Type="http://schemas.openxmlformats.org/officeDocument/2006/relationships/tags" Target="../tags/tag154.xml"/><Relationship Id="rId12" Type="http://schemas.openxmlformats.org/officeDocument/2006/relationships/image" Target="../media/image3.emf"/><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17.xml"/><Relationship Id="rId11" Type="http://schemas.openxmlformats.org/officeDocument/2006/relationships/image" Target="../media/image2.emf"/><Relationship Id="rId5" Type="http://schemas.openxmlformats.org/officeDocument/2006/relationships/slideLayout" Target="../slideLayouts/slideLayout86.xml"/><Relationship Id="rId10" Type="http://schemas.openxmlformats.org/officeDocument/2006/relationships/image" Target="../media/image1.emf"/><Relationship Id="rId4" Type="http://schemas.openxmlformats.org/officeDocument/2006/relationships/slideLayout" Target="../slideLayouts/slideLayout85.xml"/><Relationship Id="rId9" Type="http://schemas.openxmlformats.org/officeDocument/2006/relationships/oleObject" Target="../embeddings/oleObject81.bin"/></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3.emf"/><Relationship Id="rId3" Type="http://schemas.openxmlformats.org/officeDocument/2006/relationships/slideLayout" Target="../slideLayouts/slideLayout89.xml"/><Relationship Id="rId7" Type="http://schemas.openxmlformats.org/officeDocument/2006/relationships/theme" Target="../theme/theme18.xml"/><Relationship Id="rId12" Type="http://schemas.openxmlformats.org/officeDocument/2006/relationships/image" Target="../media/image2.emf"/><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1.emf"/><Relationship Id="rId5" Type="http://schemas.openxmlformats.org/officeDocument/2006/relationships/slideLayout" Target="../slideLayouts/slideLayout91.xml"/><Relationship Id="rId10" Type="http://schemas.openxmlformats.org/officeDocument/2006/relationships/oleObject" Target="../embeddings/oleObject85.bin"/><Relationship Id="rId4" Type="http://schemas.openxmlformats.org/officeDocument/2006/relationships/slideLayout" Target="../slideLayouts/slideLayout90.xml"/><Relationship Id="rId9" Type="http://schemas.openxmlformats.org/officeDocument/2006/relationships/tags" Target="../tags/tag163.xml"/></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slideLayout" Target="../slideLayouts/slideLayout95.xml"/><Relationship Id="rId7" Type="http://schemas.openxmlformats.org/officeDocument/2006/relationships/tags" Target="../tags/tag169.xml"/><Relationship Id="rId12" Type="http://schemas.openxmlformats.org/officeDocument/2006/relationships/image" Target="../media/image3.em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19.xml"/><Relationship Id="rId11" Type="http://schemas.openxmlformats.org/officeDocument/2006/relationships/image" Target="../media/image2.emf"/><Relationship Id="rId5" Type="http://schemas.openxmlformats.org/officeDocument/2006/relationships/slideLayout" Target="../slideLayouts/slideLayout97.xml"/><Relationship Id="rId10" Type="http://schemas.openxmlformats.org/officeDocument/2006/relationships/image" Target="../media/image1.emf"/><Relationship Id="rId4" Type="http://schemas.openxmlformats.org/officeDocument/2006/relationships/slideLayout" Target="../slideLayouts/slideLayout96.xml"/><Relationship Id="rId9" Type="http://schemas.openxmlformats.org/officeDocument/2006/relationships/oleObject" Target="../embeddings/oleObject89.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oleObject" Target="../embeddings/oleObject5.bin"/><Relationship Id="rId4" Type="http://schemas.openxmlformats.org/officeDocument/2006/relationships/slideLayout" Target="../slideLayouts/slideLayout10.xml"/><Relationship Id="rId9" Type="http://schemas.openxmlformats.org/officeDocument/2006/relationships/tags" Target="../tags/tag11.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slideLayout" Target="../slideLayouts/slideLayout100.xml"/><Relationship Id="rId7" Type="http://schemas.openxmlformats.org/officeDocument/2006/relationships/tags" Target="../tags/tag176.xml"/><Relationship Id="rId12" Type="http://schemas.openxmlformats.org/officeDocument/2006/relationships/image" Target="../media/image3.emf"/><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theme" Target="../theme/theme20.xml"/><Relationship Id="rId11" Type="http://schemas.openxmlformats.org/officeDocument/2006/relationships/image" Target="../media/image2.emf"/><Relationship Id="rId5" Type="http://schemas.openxmlformats.org/officeDocument/2006/relationships/slideLayout" Target="../slideLayouts/slideLayout102.xml"/><Relationship Id="rId10" Type="http://schemas.openxmlformats.org/officeDocument/2006/relationships/image" Target="../media/image1.emf"/><Relationship Id="rId4" Type="http://schemas.openxmlformats.org/officeDocument/2006/relationships/slideLayout" Target="../slideLayouts/slideLayout101.xml"/><Relationship Id="rId9" Type="http://schemas.openxmlformats.org/officeDocument/2006/relationships/oleObject" Target="../embeddings/oleObject93.bin"/></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image" Target="../media/image3.emf"/><Relationship Id="rId3" Type="http://schemas.openxmlformats.org/officeDocument/2006/relationships/slideLayout" Target="../slideLayouts/slideLayout105.xml"/><Relationship Id="rId7" Type="http://schemas.openxmlformats.org/officeDocument/2006/relationships/theme" Target="../theme/theme21.xml"/><Relationship Id="rId12" Type="http://schemas.openxmlformats.org/officeDocument/2006/relationships/image" Target="../media/image2.emf"/><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1.emf"/><Relationship Id="rId5" Type="http://schemas.openxmlformats.org/officeDocument/2006/relationships/slideLayout" Target="../slideLayouts/slideLayout107.xml"/><Relationship Id="rId10" Type="http://schemas.openxmlformats.org/officeDocument/2006/relationships/oleObject" Target="../embeddings/oleObject97.bin"/><Relationship Id="rId4" Type="http://schemas.openxmlformats.org/officeDocument/2006/relationships/slideLayout" Target="../slideLayouts/slideLayout106.xml"/><Relationship Id="rId9" Type="http://schemas.openxmlformats.org/officeDocument/2006/relationships/tags" Target="../tags/tag185.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15.xml"/><Relationship Id="rId7" Type="http://schemas.openxmlformats.org/officeDocument/2006/relationships/tags" Target="../tags/tag2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22.xml"/><Relationship Id="rId11" Type="http://schemas.openxmlformats.org/officeDocument/2006/relationships/image" Target="../media/image3.emf"/><Relationship Id="rId5" Type="http://schemas.openxmlformats.org/officeDocument/2006/relationships/theme" Target="../theme/theme3.xml"/><Relationship Id="rId10" Type="http://schemas.openxmlformats.org/officeDocument/2006/relationships/image" Target="../media/image2.emf"/><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oleObject" Target="../embeddings/oleObject16.bin"/><Relationship Id="rId5" Type="http://schemas.openxmlformats.org/officeDocument/2006/relationships/slideLayout" Target="../slideLayouts/slideLayout21.xml"/><Relationship Id="rId10" Type="http://schemas.openxmlformats.org/officeDocument/2006/relationships/tags" Target="../tags/tag33.xml"/><Relationship Id="rId4" Type="http://schemas.openxmlformats.org/officeDocument/2006/relationships/slideLayout" Target="../slideLayouts/slideLayout20.xml"/><Relationship Id="rId9" Type="http://schemas.openxmlformats.org/officeDocument/2006/relationships/tags" Target="../tags/tag32.xml"/><Relationship Id="rId1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26.xml"/><Relationship Id="rId7" Type="http://schemas.openxmlformats.org/officeDocument/2006/relationships/tags" Target="../tags/tag4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44.xml"/><Relationship Id="rId11" Type="http://schemas.openxmlformats.org/officeDocument/2006/relationships/image" Target="../media/image3.emf"/><Relationship Id="rId5" Type="http://schemas.openxmlformats.org/officeDocument/2006/relationships/theme" Target="../theme/theme5.xml"/><Relationship Id="rId10" Type="http://schemas.openxmlformats.org/officeDocument/2006/relationships/image" Target="../media/image2.emf"/><Relationship Id="rId4" Type="http://schemas.openxmlformats.org/officeDocument/2006/relationships/slideLayout" Target="../slideLayouts/slideLayout27.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slideLayout" Target="../slideLayouts/slideLayout30.xml"/><Relationship Id="rId7" Type="http://schemas.openxmlformats.org/officeDocument/2006/relationships/tags" Target="../tags/tag5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ags" Target="../tags/tag53.xml"/><Relationship Id="rId11" Type="http://schemas.openxmlformats.org/officeDocument/2006/relationships/image" Target="../media/image3.emf"/><Relationship Id="rId5" Type="http://schemas.openxmlformats.org/officeDocument/2006/relationships/theme" Target="../theme/theme6.xml"/><Relationship Id="rId10" Type="http://schemas.openxmlformats.org/officeDocument/2006/relationships/image" Target="../media/image2.emf"/><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slideLayout" Target="../slideLayouts/slideLayout34.xml"/><Relationship Id="rId7" Type="http://schemas.openxmlformats.org/officeDocument/2006/relationships/tags" Target="../tags/tag6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ags" Target="../tags/tag62.xml"/><Relationship Id="rId11" Type="http://schemas.openxmlformats.org/officeDocument/2006/relationships/image" Target="../media/image3.emf"/><Relationship Id="rId5" Type="http://schemas.openxmlformats.org/officeDocument/2006/relationships/theme" Target="../theme/theme7.xml"/><Relationship Id="rId10" Type="http://schemas.openxmlformats.org/officeDocument/2006/relationships/image" Target="../media/image2.emf"/><Relationship Id="rId4" Type="http://schemas.openxmlformats.org/officeDocument/2006/relationships/slideLayout" Target="../slideLayouts/slideLayout35.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oleObject" Target="../embeddings/oleObject37.bin"/><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3.emf"/><Relationship Id="rId4" Type="http://schemas.openxmlformats.org/officeDocument/2006/relationships/theme" Target="../theme/theme8.xml"/><Relationship Id="rId9"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1.xml"/><Relationship Id="rId7" Type="http://schemas.openxmlformats.org/officeDocument/2006/relationships/oleObject" Target="../embeddings/oleObject41.bin"/><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3.emf"/><Relationship Id="rId4" Type="http://schemas.openxmlformats.org/officeDocument/2006/relationships/theme" Target="../theme/theme9.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1" name="Object 10"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2"/>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3"/>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40425"/>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906" r:id="rId3"/>
    <p:sldLayoutId id="2147483914" r:id="rId4"/>
    <p:sldLayoutId id="2147483915" r:id="rId5"/>
    <p:sldLayoutId id="2147483916" r:id="rId6"/>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190972991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2"/>
            <a:ext cx="10791424"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4" y="6356352"/>
            <a:ext cx="347729"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2"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5"/>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354462730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Lst>
  <p:txStyles>
    <p:titleStyle>
      <a:lvl1pPr algn="l" defTabSz="6858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11" name="Object 10"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Text</a:t>
            </a:r>
            <a:endParaRPr lang="en-ZA" dirty="0"/>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22"/>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23"/>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456600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1444479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442523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2109178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93923411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7" r:id="rId3"/>
    <p:sldLayoutId id="2147483848" r:id="rId4"/>
    <p:sldLayoutId id="2147483849"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96525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50984713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5" r:id="rId4"/>
    <p:sldLayoutId id="2147483857"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230445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466897313"/>
      </p:ext>
    </p:extLst>
  </p:cSld>
  <p:clrMap bg1="lt1" tx1="dk1" bg2="lt2" tx2="dk2" accent1="accent1" accent2="accent2" accent3="accent3" accent4="accent4" accent5="accent5" accent6="accent6" hlink="hlink" folHlink="folHlink"/>
  <p:sldLayoutIdLst>
    <p:sldLayoutId id="2147483859" r:id="rId1"/>
    <p:sldLayoutId id="2147483860"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064554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151128822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1666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427134116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5"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8"/>
            </p:custDataLst>
            <p:extLst>
              <p:ext uri="{D42A27DB-BD31-4B8C-83A1-F6EECF244321}">
                <p14:modId xmlns:p14="http://schemas.microsoft.com/office/powerpoint/2010/main" val="396525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1" name="Object 10"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2"/>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3"/>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60023338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1" r:id="rId4"/>
    <p:sldLayoutId id="2147483882" r:id="rId5"/>
    <p:sldLayoutId id="2147483883" r:id="rId6"/>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396525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14009633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5" r:id="rId3"/>
    <p:sldLayoutId id="2147483896" r:id="rId4"/>
    <p:sldLayoutId id="2147483897"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8"/>
            </p:custDataLst>
            <p:extLst>
              <p:ext uri="{D42A27DB-BD31-4B8C-83A1-F6EECF244321}">
                <p14:modId xmlns:p14="http://schemas.microsoft.com/office/powerpoint/2010/main" val="436088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1" name="Object 10"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a:t>Text</a:t>
            </a:r>
            <a:endParaRPr lang="en-ZA" dirty="0"/>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2"/>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3"/>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62385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2664849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11" name="Object 10"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1"/>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2"/>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129071524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2" r:id="rId3"/>
    <p:sldLayoutId id="2147483903" r:id="rId4"/>
    <p:sldLayoutId id="2147483904" r:id="rId5"/>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8"/>
            </p:custDataLst>
            <p:extLst>
              <p:ext uri="{D42A27DB-BD31-4B8C-83A1-F6EECF244321}">
                <p14:modId xmlns:p14="http://schemas.microsoft.com/office/powerpoint/2010/main" val="396525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1" name="Object 10"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2"/>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3"/>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53882819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lnSpc>
                <a:spcPct val="114000"/>
              </a:lnSpc>
              <a:spcBef>
                <a:spcPts val="300"/>
              </a:spcBef>
              <a:spcAft>
                <a:spcPts val="300"/>
              </a:spcAft>
            </a:pPr>
            <a:r>
              <a:rPr lang="en-ZA"/>
              <a:t>Text</a:t>
            </a:r>
            <a:endParaRPr lang="en-ZA" dirty="0"/>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196777013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lang="en-ZA" sz="1400" kern="1200" dirty="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lang="en-ZA" sz="1400" kern="1200" dirty="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ZA" sz="1400" kern="1200" dirty="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lang="en-ZA" sz="1400" kern="1200" dirty="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lang="en-ZA" sz="1400" kern="1200" dirty="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1" name="Object 10"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316883258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6"/>
            </p:custDataLst>
            <p:extLst>
              <p:ext uri="{D42A27DB-BD31-4B8C-83A1-F6EECF244321}">
                <p14:modId xmlns:p14="http://schemas.microsoft.com/office/powerpoint/2010/main" val="339280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lnSpc>
                <a:spcPct val="114000"/>
              </a:lnSpc>
              <a:spcBef>
                <a:spcPts val="300"/>
              </a:spcBef>
              <a:spcAft>
                <a:spcPts val="300"/>
              </a:spcAft>
            </a:pPr>
            <a:r>
              <a:rPr lang="en-ZA"/>
              <a:t>Text</a:t>
            </a:r>
            <a:endParaRPr lang="en-ZA" dirty="0"/>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6379791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lang="en-ZA" sz="1400" kern="1200" dirty="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lang="en-ZA" sz="1400" kern="1200" dirty="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ZA" sz="1400" kern="1200" dirty="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lang="en-ZA" sz="1400" kern="1200" dirty="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lang="en-ZA" sz="1400" kern="1200" dirty="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lnSpc>
                <a:spcPct val="114000"/>
              </a:lnSpc>
              <a:spcBef>
                <a:spcPts val="300"/>
              </a:spcBef>
              <a:spcAft>
                <a:spcPts val="300"/>
              </a:spcAft>
            </a:pPr>
            <a:r>
              <a:rPr lang="en-ZA"/>
              <a:t>Text</a:t>
            </a:r>
            <a:endParaRPr lang="en-ZA" dirty="0"/>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7849953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lang="en-ZA" sz="1400" kern="1200" dirty="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lang="en-ZA" sz="1400" kern="1200" dirty="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ZA" sz="1400" kern="1200" dirty="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lang="en-ZA" sz="1400" kern="1200" dirty="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lang="en-ZA" sz="1400" kern="1200" dirty="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aphicFrame>
        <p:nvGraphicFramePr>
          <p:cNvPr id="11" name="Object 10"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1" name="Object 10"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rtl="0" eaLnBrk="1">
              <a:lnSpc>
                <a:spcPct val="90000"/>
              </a:lnSpc>
              <a:spcBef>
                <a:spcPct val="0"/>
              </a:spcBef>
              <a:spcAft>
                <a:spcPct val="0"/>
              </a:spcAft>
            </a:pPr>
            <a:endParaRPr lang="en-GB"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495357" cy="485902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
                <a:srgbClr val="1D3E88"/>
              </a:buClr>
              <a:buSzTx/>
              <a:buFont typeface="Calibri" panose="020F050202020403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Fifth level</a:t>
            </a:r>
            <a:endParaRPr lang="en-GB" dirty="0"/>
          </a:p>
        </p:txBody>
      </p:sp>
      <p:sp>
        <p:nvSpPr>
          <p:cNvPr id="5" name="Footer Placeholder 4"/>
          <p:cNvSpPr>
            <a:spLocks noGrp="1"/>
          </p:cNvSpPr>
          <p:nvPr>
            <p:ph type="ftr" sz="quarter" idx="3"/>
          </p:nvPr>
        </p:nvSpPr>
        <p:spPr>
          <a:xfrm>
            <a:off x="361681" y="6469668"/>
            <a:ext cx="10791424" cy="365125"/>
          </a:xfrm>
          <a:prstGeom prst="rect">
            <a:avLst/>
          </a:prstGeom>
        </p:spPr>
        <p:txBody>
          <a:bodyPr vert="horz" lIns="91440" tIns="45720" rIns="91440" bIns="45720" rtlCol="0" anchor="ctr"/>
          <a:lstStyle>
            <a:lvl1pPr algn="l" rtl="0" eaLnBrk="1">
              <a:defRPr sz="1000">
                <a:solidFill>
                  <a:schemeClr val="tx1">
                    <a:tint val="75000"/>
                  </a:schemeClr>
                </a:solidFill>
                <a:latin typeface="+mn-lt"/>
                <a:cs typeface="Arial" panose="020B0604020202020204" pitchFamily="34" charset="0"/>
              </a:defRPr>
            </a:lvl1pPr>
          </a:lstStyle>
          <a:p>
            <a:r>
              <a:rPr lang="en-GB" dirty="0"/>
              <a:t>Generation Stakeholder Mgt &amp; Communication </a:t>
            </a:r>
          </a:p>
        </p:txBody>
      </p:sp>
      <p:sp>
        <p:nvSpPr>
          <p:cNvPr id="6" name="Slide Number Placeholder 5"/>
          <p:cNvSpPr>
            <a:spLocks noGrp="1"/>
          </p:cNvSpPr>
          <p:nvPr>
            <p:ph type="sldNum" sz="quarter" idx="4"/>
          </p:nvPr>
        </p:nvSpPr>
        <p:spPr>
          <a:xfrm>
            <a:off x="11397802" y="6481045"/>
            <a:ext cx="347729" cy="365125"/>
          </a:xfrm>
          <a:prstGeom prst="rect">
            <a:avLst/>
          </a:prstGeom>
        </p:spPr>
        <p:txBody>
          <a:bodyPr vert="horz" lIns="91440" tIns="45720" rIns="91440" bIns="45720" rtlCol="0" anchor="ctr"/>
          <a:lstStyle>
            <a:lvl1pPr algn="r" rtl="0">
              <a:defRPr sz="1000">
                <a:solidFill>
                  <a:schemeClr val="tx1">
                    <a:tint val="75000"/>
                  </a:schemeClr>
                </a:solidFill>
                <a:latin typeface="+mn-lt"/>
                <a:cs typeface="Arial" panose="020B0604020202020204" pitchFamily="34" charset="0"/>
              </a:defRPr>
            </a:lvl1pPr>
          </a:lstStyle>
          <a:p>
            <a:fld id="{56B1497D-D85C-49F0-B0C9-9C5FED4EAE9E}" type="slidenum">
              <a:rPr lang="en-GB" smtClean="0"/>
              <a:pPr/>
              <a:t>‹#›</a:t>
            </a:fld>
            <a:endParaRPr lang="en-GB"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GB" noProof="0" dirty="0"/>
              <a:t>Click to edit Master title style</a:t>
            </a:r>
          </a:p>
        </p:txBody>
      </p:sp>
      <p:sp>
        <p:nvSpPr>
          <p:cNvPr id="15" name="Rectangle 14">
            <a:extLst>
              <a:ext uri="{FF2B5EF4-FFF2-40B4-BE49-F238E27FC236}">
                <a16:creationId xmlns:a16="http://schemas.microsoft.com/office/drawing/2014/main" id="{B56DB893-999D-78A5-DBD6-5B38A7382F94}"/>
              </a:ext>
            </a:extLst>
          </p:cNvPr>
          <p:cNvSpPr/>
          <p:nvPr userDrawn="1"/>
        </p:nvSpPr>
        <p:spPr>
          <a:xfrm>
            <a:off x="0" y="642635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7" name="Picture 6">
            <a:extLst>
              <a:ext uri="{FF2B5EF4-FFF2-40B4-BE49-F238E27FC236}">
                <a16:creationId xmlns:a16="http://schemas.microsoft.com/office/drawing/2014/main" id="{7B57778B-4CFB-92B6-963F-FB7484C545EE}"/>
              </a:ext>
            </a:extLst>
          </p:cNvPr>
          <p:cNvPicPr>
            <a:picLocks noChangeAspect="1"/>
          </p:cNvPicPr>
          <p:nvPr userDrawn="1"/>
        </p:nvPicPr>
        <p:blipFill>
          <a:blip r:embed="rId10"/>
          <a:stretch>
            <a:fillRect/>
          </a:stretch>
        </p:blipFill>
        <p:spPr>
          <a:xfrm>
            <a:off x="10441904" y="312737"/>
            <a:ext cx="1422400" cy="368300"/>
          </a:xfrm>
          <a:prstGeom prst="rect">
            <a:avLst/>
          </a:prstGeom>
        </p:spPr>
      </p:pic>
      <p:pic>
        <p:nvPicPr>
          <p:cNvPr id="8" name="Picture 7">
            <a:extLst>
              <a:ext uri="{FF2B5EF4-FFF2-40B4-BE49-F238E27FC236}">
                <a16:creationId xmlns:a16="http://schemas.microsoft.com/office/drawing/2014/main" id="{D170C216-4716-533B-1BB5-6773F36EC970}"/>
              </a:ext>
            </a:extLst>
          </p:cNvPr>
          <p:cNvPicPr>
            <a:picLocks noChangeAspect="1"/>
          </p:cNvPicPr>
          <p:nvPr userDrawn="1"/>
        </p:nvPicPr>
        <p:blipFill>
          <a:blip r:embed="rId11"/>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7159226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hf hd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113000"/>
        </a:lnSpc>
        <a:spcBef>
          <a:spcPts val="300"/>
        </a:spcBef>
        <a:spcAft>
          <a:spcPts val="300"/>
        </a:spcAft>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1pPr>
      <a:lvl2pPr marL="685800" indent="-228600" algn="l" defTabSz="914400" rtl="0" eaLnBrk="1" latinLnBrk="0" hangingPunct="1">
        <a:lnSpc>
          <a:spcPct val="113000"/>
        </a:lnSpc>
        <a:spcBef>
          <a:spcPts val="300"/>
        </a:spcBef>
        <a:spcAft>
          <a:spcPts val="300"/>
        </a:spcAft>
        <a:buClr>
          <a:schemeClr val="tx1"/>
        </a:buClr>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2pPr>
      <a:lvl3pPr marL="1143000" indent="-228600" algn="l" defTabSz="914400" rtl="0" eaLnBrk="1" latinLnBrk="0" hangingPunct="1">
        <a:lnSpc>
          <a:spcPct val="113000"/>
        </a:lnSpc>
        <a:spcBef>
          <a:spcPts val="300"/>
        </a:spcBef>
        <a:spcAft>
          <a:spcPts val="300"/>
        </a:spcAft>
        <a:buClr>
          <a:schemeClr val="tx1"/>
        </a:buClr>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3pPr>
      <a:lvl4pPr marL="1600200" indent="-228600" algn="l" defTabSz="914400" rtl="0" eaLnBrk="1" latinLnBrk="0" hangingPunct="1">
        <a:lnSpc>
          <a:spcPct val="113000"/>
        </a:lnSpc>
        <a:spcBef>
          <a:spcPts val="300"/>
        </a:spcBef>
        <a:spcAft>
          <a:spcPts val="300"/>
        </a:spcAft>
        <a:buClr>
          <a:schemeClr val="tx1"/>
        </a:buClr>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4pPr>
      <a:lvl5pPr marL="2114550" indent="-285750" algn="l" defTabSz="914400" rtl="0" eaLnBrk="1" latinLnBrk="0" hangingPunct="1">
        <a:lnSpc>
          <a:spcPct val="113000"/>
        </a:lnSpc>
        <a:spcBef>
          <a:spcPts val="300"/>
        </a:spcBef>
        <a:spcAft>
          <a:spcPts val="300"/>
        </a:spcAft>
        <a:buFont typeface="Arial" panose="020B0604020202020204" pitchFamily="34" charset="0"/>
        <a:buChar char="•"/>
        <a:defRPr lang="en-ZA" sz="14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409896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157641335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hidden="1"/>
          <p:cNvGraphicFramePr>
            <a:graphicFrameLocks noChangeAspect="1"/>
          </p:cNvGraphicFramePr>
          <p:nvPr userDrawn="1">
            <p:custDataLst>
              <p:tags r:id="rId5"/>
            </p:custDataLst>
            <p:extLst>
              <p:ext uri="{D42A27DB-BD31-4B8C-83A1-F6EECF244321}">
                <p14:modId xmlns:p14="http://schemas.microsoft.com/office/powerpoint/2010/main" val="228152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1" name="Object 10"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9"/>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10"/>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546362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1.xml"/><Relationship Id="rId5" Type="http://schemas.openxmlformats.org/officeDocument/2006/relationships/image" Target="../media/image16.emf"/><Relationship Id="rId4" Type="http://schemas.openxmlformats.org/officeDocument/2006/relationships/oleObject" Target="../embeddings/oleObject10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8.xml"/><Relationship Id="rId1" Type="http://schemas.openxmlformats.org/officeDocument/2006/relationships/tags" Target="../tags/tag336.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39.xml"/><Relationship Id="rId7" Type="http://schemas.openxmlformats.org/officeDocument/2006/relationships/oleObject" Target="../embeddings/oleObject111.bin"/><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Layout" Target="../slideLayouts/slideLayout3.xml"/><Relationship Id="rId11" Type="http://schemas.openxmlformats.org/officeDocument/2006/relationships/slide" Target="slide16.xml"/><Relationship Id="rId5" Type="http://schemas.openxmlformats.org/officeDocument/2006/relationships/tags" Target="../tags/tag341.xml"/><Relationship Id="rId10" Type="http://schemas.openxmlformats.org/officeDocument/2006/relationships/slide" Target="slide8.xml"/><Relationship Id="rId4" Type="http://schemas.openxmlformats.org/officeDocument/2006/relationships/tags" Target="../tags/tag340.xml"/><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72.xml"/><Relationship Id="rId1" Type="http://schemas.openxmlformats.org/officeDocument/2006/relationships/tags" Target="../tags/tag342.xml"/><Relationship Id="rId5" Type="http://schemas.openxmlformats.org/officeDocument/2006/relationships/image" Target="../media/image22.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 Type="http://schemas.openxmlformats.org/officeDocument/2006/relationships/tags" Target="../tags/tag345.xml"/><Relationship Id="rId21" Type="http://schemas.openxmlformats.org/officeDocument/2006/relationships/tags" Target="../tags/tag363.xml"/><Relationship Id="rId34" Type="http://schemas.openxmlformats.org/officeDocument/2006/relationships/chart" Target="../charts/chart3.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image" Target="../media/image17.emf"/><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29" Type="http://schemas.openxmlformats.org/officeDocument/2006/relationships/tags" Target="../tags/tag371.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oleObject" Target="../embeddings/oleObject113.bin"/><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image" Target="NULL"/><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notesSlide" Target="../notesSlides/notesSlide6.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slideLayout" Target="../slideLayouts/slideLayout105.xml"/><Relationship Id="rId35" Type="http://schemas.microsoft.com/office/2014/relationships/chartEx" Target="../charts/chartEx1.xml"/><Relationship Id="rId8" Type="http://schemas.openxmlformats.org/officeDocument/2006/relationships/tags" Target="../tags/tag35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9.xml"/><Relationship Id="rId1" Type="http://schemas.openxmlformats.org/officeDocument/2006/relationships/tags" Target="../tags/tag372.xml"/><Relationship Id="rId5" Type="http://schemas.openxmlformats.org/officeDocument/2006/relationships/image" Target="../media/image18.emf"/><Relationship Id="rId4" Type="http://schemas.openxmlformats.org/officeDocument/2006/relationships/oleObject" Target="../embeddings/oleObject114.bin"/></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75.xml"/><Relationship Id="rId7" Type="http://schemas.openxmlformats.org/officeDocument/2006/relationships/oleObject" Target="../embeddings/oleObject115.bin"/><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slideLayout" Target="../slideLayouts/slideLayout3.xml"/><Relationship Id="rId11" Type="http://schemas.openxmlformats.org/officeDocument/2006/relationships/slide" Target="slide11.xml"/><Relationship Id="rId5" Type="http://schemas.openxmlformats.org/officeDocument/2006/relationships/tags" Target="../tags/tag377.xml"/><Relationship Id="rId10" Type="http://schemas.openxmlformats.org/officeDocument/2006/relationships/slide" Target="slide8.xml"/><Relationship Id="rId4" Type="http://schemas.openxmlformats.org/officeDocument/2006/relationships/tags" Target="../tags/tag376.xml"/><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tags" Target="../tags/tag378.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9.xml"/><Relationship Id="rId1" Type="http://schemas.openxmlformats.org/officeDocument/2006/relationships/tags" Target="../tags/tag379.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2.xml"/><Relationship Id="rId5" Type="http://schemas.openxmlformats.org/officeDocument/2006/relationships/image" Target="../media/image17.emf"/><Relationship Id="rId4"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195.xml"/><Relationship Id="rId7" Type="http://schemas.openxmlformats.org/officeDocument/2006/relationships/oleObject" Target="../embeddings/oleObject103.bin"/><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3.xml"/><Relationship Id="rId11" Type="http://schemas.openxmlformats.org/officeDocument/2006/relationships/slide" Target="slide16.xml"/><Relationship Id="rId5" Type="http://schemas.openxmlformats.org/officeDocument/2006/relationships/tags" Target="../tags/tag197.xml"/><Relationship Id="rId10" Type="http://schemas.openxmlformats.org/officeDocument/2006/relationships/slide" Target="slide11.xml"/><Relationship Id="rId4" Type="http://schemas.openxmlformats.org/officeDocument/2006/relationships/tags" Target="../tags/tag196.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slideLayout" Target="../slideLayouts/slideLayout2.xml"/><Relationship Id="rId3" Type="http://schemas.openxmlformats.org/officeDocument/2006/relationships/tags" Target="../tags/tag200.xml"/><Relationship Id="rId21" Type="http://schemas.openxmlformats.org/officeDocument/2006/relationships/image" Target="../media/image18.emf"/><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tags" Target="../tags/tag214.xml"/><Relationship Id="rId2" Type="http://schemas.openxmlformats.org/officeDocument/2006/relationships/tags" Target="../tags/tag199.xml"/><Relationship Id="rId16" Type="http://schemas.openxmlformats.org/officeDocument/2006/relationships/tags" Target="../tags/tag213.xml"/><Relationship Id="rId20" Type="http://schemas.openxmlformats.org/officeDocument/2006/relationships/oleObject" Target="../embeddings/oleObject104.bin"/><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image" Target="../media/image20.png"/><Relationship Id="rId10" Type="http://schemas.openxmlformats.org/officeDocument/2006/relationships/tags" Target="../tags/tag207.xml"/><Relationship Id="rId19" Type="http://schemas.openxmlformats.org/officeDocument/2006/relationships/notesSlide" Target="../notesSlides/notesSlide3.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image" Target="../media/image19.png"/></Relationships>
</file>

<file path=ppt/slides/_rels/slide5.xml.rels><?xml version="1.0" encoding="UTF-8" standalone="yes"?>
<Relationships xmlns="http://schemas.openxmlformats.org/package/2006/relationships"><Relationship Id="rId26" Type="http://schemas.openxmlformats.org/officeDocument/2006/relationships/tags" Target="../tags/tag240.xml"/><Relationship Id="rId21" Type="http://schemas.openxmlformats.org/officeDocument/2006/relationships/tags" Target="../tags/tag235.xml"/><Relationship Id="rId42" Type="http://schemas.openxmlformats.org/officeDocument/2006/relationships/tags" Target="../tags/tag256.xml"/><Relationship Id="rId47" Type="http://schemas.openxmlformats.org/officeDocument/2006/relationships/tags" Target="../tags/tag261.xml"/><Relationship Id="rId63" Type="http://schemas.openxmlformats.org/officeDocument/2006/relationships/tags" Target="../tags/tag277.xml"/><Relationship Id="rId68" Type="http://schemas.openxmlformats.org/officeDocument/2006/relationships/tags" Target="../tags/tag282.xml"/><Relationship Id="rId84" Type="http://schemas.openxmlformats.org/officeDocument/2006/relationships/tags" Target="../tags/tag298.xml"/><Relationship Id="rId89" Type="http://schemas.openxmlformats.org/officeDocument/2006/relationships/notesSlide" Target="../notesSlides/notesSlide4.xml"/><Relationship Id="rId16" Type="http://schemas.openxmlformats.org/officeDocument/2006/relationships/tags" Target="../tags/tag230.xml"/><Relationship Id="rId11" Type="http://schemas.openxmlformats.org/officeDocument/2006/relationships/tags" Target="../tags/tag225.xml"/><Relationship Id="rId32" Type="http://schemas.openxmlformats.org/officeDocument/2006/relationships/tags" Target="../tags/tag246.xml"/><Relationship Id="rId37" Type="http://schemas.openxmlformats.org/officeDocument/2006/relationships/tags" Target="../tags/tag251.xml"/><Relationship Id="rId53" Type="http://schemas.openxmlformats.org/officeDocument/2006/relationships/tags" Target="../tags/tag267.xml"/><Relationship Id="rId58" Type="http://schemas.openxmlformats.org/officeDocument/2006/relationships/tags" Target="../tags/tag272.xml"/><Relationship Id="rId74" Type="http://schemas.openxmlformats.org/officeDocument/2006/relationships/tags" Target="../tags/tag288.xml"/><Relationship Id="rId79" Type="http://schemas.openxmlformats.org/officeDocument/2006/relationships/tags" Target="../tags/tag293.xml"/><Relationship Id="rId5" Type="http://schemas.openxmlformats.org/officeDocument/2006/relationships/tags" Target="../tags/tag219.xml"/><Relationship Id="rId90" Type="http://schemas.openxmlformats.org/officeDocument/2006/relationships/oleObject" Target="../embeddings/oleObject105.bin"/><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tags" Target="../tags/tag249.xml"/><Relationship Id="rId43" Type="http://schemas.openxmlformats.org/officeDocument/2006/relationships/tags" Target="../tags/tag257.xml"/><Relationship Id="rId48" Type="http://schemas.openxmlformats.org/officeDocument/2006/relationships/tags" Target="../tags/tag262.xml"/><Relationship Id="rId56" Type="http://schemas.openxmlformats.org/officeDocument/2006/relationships/tags" Target="../tags/tag270.xml"/><Relationship Id="rId64" Type="http://schemas.openxmlformats.org/officeDocument/2006/relationships/tags" Target="../tags/tag278.xml"/><Relationship Id="rId69" Type="http://schemas.openxmlformats.org/officeDocument/2006/relationships/tags" Target="../tags/tag283.xml"/><Relationship Id="rId77" Type="http://schemas.openxmlformats.org/officeDocument/2006/relationships/tags" Target="../tags/tag291.xml"/><Relationship Id="rId8" Type="http://schemas.openxmlformats.org/officeDocument/2006/relationships/tags" Target="../tags/tag222.xml"/><Relationship Id="rId51" Type="http://schemas.openxmlformats.org/officeDocument/2006/relationships/tags" Target="../tags/tag265.xml"/><Relationship Id="rId72" Type="http://schemas.openxmlformats.org/officeDocument/2006/relationships/tags" Target="../tags/tag286.xml"/><Relationship Id="rId80" Type="http://schemas.openxmlformats.org/officeDocument/2006/relationships/tags" Target="../tags/tag294.xml"/><Relationship Id="rId85" Type="http://schemas.openxmlformats.org/officeDocument/2006/relationships/tags" Target="../tags/tag299.xml"/><Relationship Id="rId3" Type="http://schemas.openxmlformats.org/officeDocument/2006/relationships/tags" Target="../tags/tag217.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tags" Target="../tags/tag247.xml"/><Relationship Id="rId38" Type="http://schemas.openxmlformats.org/officeDocument/2006/relationships/tags" Target="../tags/tag252.xml"/><Relationship Id="rId46" Type="http://schemas.openxmlformats.org/officeDocument/2006/relationships/tags" Target="../tags/tag260.xml"/><Relationship Id="rId59" Type="http://schemas.openxmlformats.org/officeDocument/2006/relationships/tags" Target="../tags/tag273.xml"/><Relationship Id="rId67" Type="http://schemas.openxmlformats.org/officeDocument/2006/relationships/tags" Target="../tags/tag281.xml"/><Relationship Id="rId20" Type="http://schemas.openxmlformats.org/officeDocument/2006/relationships/tags" Target="../tags/tag234.xml"/><Relationship Id="rId41" Type="http://schemas.openxmlformats.org/officeDocument/2006/relationships/tags" Target="../tags/tag255.xml"/><Relationship Id="rId54" Type="http://schemas.openxmlformats.org/officeDocument/2006/relationships/tags" Target="../tags/tag268.xml"/><Relationship Id="rId62" Type="http://schemas.openxmlformats.org/officeDocument/2006/relationships/tags" Target="../tags/tag276.xml"/><Relationship Id="rId70" Type="http://schemas.openxmlformats.org/officeDocument/2006/relationships/tags" Target="../tags/tag284.xml"/><Relationship Id="rId75" Type="http://schemas.openxmlformats.org/officeDocument/2006/relationships/tags" Target="../tags/tag289.xml"/><Relationship Id="rId83" Type="http://schemas.openxmlformats.org/officeDocument/2006/relationships/tags" Target="../tags/tag297.xml"/><Relationship Id="rId88" Type="http://schemas.openxmlformats.org/officeDocument/2006/relationships/slideLayout" Target="../slideLayouts/slideLayout5.xml"/><Relationship Id="rId91" Type="http://schemas.openxmlformats.org/officeDocument/2006/relationships/image" Target="../media/image18.emf"/><Relationship Id="rId1" Type="http://schemas.openxmlformats.org/officeDocument/2006/relationships/tags" Target="../tags/tag215.xml"/><Relationship Id="rId6" Type="http://schemas.openxmlformats.org/officeDocument/2006/relationships/tags" Target="../tags/tag220.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36" Type="http://schemas.openxmlformats.org/officeDocument/2006/relationships/tags" Target="../tags/tag250.xml"/><Relationship Id="rId49" Type="http://schemas.openxmlformats.org/officeDocument/2006/relationships/tags" Target="../tags/tag263.xml"/><Relationship Id="rId57" Type="http://schemas.openxmlformats.org/officeDocument/2006/relationships/tags" Target="../tags/tag271.xml"/><Relationship Id="rId10" Type="http://schemas.openxmlformats.org/officeDocument/2006/relationships/tags" Target="../tags/tag224.xml"/><Relationship Id="rId31" Type="http://schemas.openxmlformats.org/officeDocument/2006/relationships/tags" Target="../tags/tag245.xml"/><Relationship Id="rId44" Type="http://schemas.openxmlformats.org/officeDocument/2006/relationships/tags" Target="../tags/tag258.xml"/><Relationship Id="rId52" Type="http://schemas.openxmlformats.org/officeDocument/2006/relationships/tags" Target="../tags/tag266.xml"/><Relationship Id="rId60" Type="http://schemas.openxmlformats.org/officeDocument/2006/relationships/tags" Target="../tags/tag274.xml"/><Relationship Id="rId65" Type="http://schemas.openxmlformats.org/officeDocument/2006/relationships/tags" Target="../tags/tag279.xml"/><Relationship Id="rId73" Type="http://schemas.openxmlformats.org/officeDocument/2006/relationships/tags" Target="../tags/tag287.xml"/><Relationship Id="rId78" Type="http://schemas.openxmlformats.org/officeDocument/2006/relationships/tags" Target="../tags/tag292.xml"/><Relationship Id="rId81" Type="http://schemas.openxmlformats.org/officeDocument/2006/relationships/tags" Target="../tags/tag295.xml"/><Relationship Id="rId86" Type="http://schemas.openxmlformats.org/officeDocument/2006/relationships/tags" Target="../tags/tag300.xml"/><Relationship Id="rId4" Type="http://schemas.openxmlformats.org/officeDocument/2006/relationships/tags" Target="../tags/tag218.xml"/><Relationship Id="rId9" Type="http://schemas.openxmlformats.org/officeDocument/2006/relationships/tags" Target="../tags/tag223.xml"/><Relationship Id="rId13" Type="http://schemas.openxmlformats.org/officeDocument/2006/relationships/tags" Target="../tags/tag227.xml"/><Relationship Id="rId18" Type="http://schemas.openxmlformats.org/officeDocument/2006/relationships/tags" Target="../tags/tag232.xml"/><Relationship Id="rId39" Type="http://schemas.openxmlformats.org/officeDocument/2006/relationships/tags" Target="../tags/tag253.xml"/><Relationship Id="rId34" Type="http://schemas.openxmlformats.org/officeDocument/2006/relationships/tags" Target="../tags/tag248.xml"/><Relationship Id="rId50" Type="http://schemas.openxmlformats.org/officeDocument/2006/relationships/tags" Target="../tags/tag264.xml"/><Relationship Id="rId55" Type="http://schemas.openxmlformats.org/officeDocument/2006/relationships/tags" Target="../tags/tag269.xml"/><Relationship Id="rId76" Type="http://schemas.openxmlformats.org/officeDocument/2006/relationships/tags" Target="../tags/tag290.xml"/><Relationship Id="rId7" Type="http://schemas.openxmlformats.org/officeDocument/2006/relationships/tags" Target="../tags/tag221.xml"/><Relationship Id="rId71" Type="http://schemas.openxmlformats.org/officeDocument/2006/relationships/tags" Target="../tags/tag285.xml"/><Relationship Id="rId92" Type="http://schemas.openxmlformats.org/officeDocument/2006/relationships/chart" Target="../charts/chart1.xml"/><Relationship Id="rId2" Type="http://schemas.openxmlformats.org/officeDocument/2006/relationships/tags" Target="../tags/tag216.xml"/><Relationship Id="rId29" Type="http://schemas.openxmlformats.org/officeDocument/2006/relationships/tags" Target="../tags/tag243.xml"/><Relationship Id="rId24" Type="http://schemas.openxmlformats.org/officeDocument/2006/relationships/tags" Target="../tags/tag238.xml"/><Relationship Id="rId40" Type="http://schemas.openxmlformats.org/officeDocument/2006/relationships/tags" Target="../tags/tag254.xml"/><Relationship Id="rId45" Type="http://schemas.openxmlformats.org/officeDocument/2006/relationships/tags" Target="../tags/tag259.xml"/><Relationship Id="rId66" Type="http://schemas.openxmlformats.org/officeDocument/2006/relationships/tags" Target="../tags/tag280.xml"/><Relationship Id="rId87" Type="http://schemas.openxmlformats.org/officeDocument/2006/relationships/tags" Target="../tags/tag301.xml"/><Relationship Id="rId61" Type="http://schemas.openxmlformats.org/officeDocument/2006/relationships/tags" Target="../tags/tag275.xml"/><Relationship Id="rId82" Type="http://schemas.openxmlformats.org/officeDocument/2006/relationships/tags" Target="../tags/tag296.xml"/><Relationship Id="rId19" Type="http://schemas.openxmlformats.org/officeDocument/2006/relationships/tags" Target="../tags/tag233.xml"/></Relationships>
</file>

<file path=ppt/slides/_rels/slide6.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image" Target="../media/image9.emf"/><Relationship Id="rId5" Type="http://schemas.openxmlformats.org/officeDocument/2006/relationships/oleObject" Target="../embeddings/oleObject106.bin"/><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image" Target="../media/image18.emf"/><Relationship Id="rId2" Type="http://schemas.openxmlformats.org/officeDocument/2006/relationships/tags" Target="../tags/tag306.xml"/><Relationship Id="rId16" Type="http://schemas.openxmlformats.org/officeDocument/2006/relationships/oleObject" Target="../embeddings/oleObject107.bin"/><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notesSlide" Target="../notesSlides/notesSlide5.xml"/><Relationship Id="rId10" Type="http://schemas.openxmlformats.org/officeDocument/2006/relationships/tags" Target="../tags/tag314.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20.xml"/><Relationship Id="rId7" Type="http://schemas.openxmlformats.org/officeDocument/2006/relationships/oleObject" Target="../embeddings/oleObject108.bin"/><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slideLayout" Target="../slideLayouts/slideLayout3.xml"/><Relationship Id="rId11" Type="http://schemas.openxmlformats.org/officeDocument/2006/relationships/slide" Target="slide16.xml"/><Relationship Id="rId5" Type="http://schemas.openxmlformats.org/officeDocument/2006/relationships/tags" Target="../tags/tag322.xml"/><Relationship Id="rId10" Type="http://schemas.openxmlformats.org/officeDocument/2006/relationships/slide" Target="slide11.xml"/><Relationship Id="rId4" Type="http://schemas.openxmlformats.org/officeDocument/2006/relationships/tags" Target="../tags/tag321.xml"/><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chart" Target="../charts/chart2.xml"/><Relationship Id="rId2" Type="http://schemas.openxmlformats.org/officeDocument/2006/relationships/tags" Target="../tags/tag324.xml"/><Relationship Id="rId16" Type="http://schemas.openxmlformats.org/officeDocument/2006/relationships/image" Target="../media/image21.emf"/><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oleObject" Target="../embeddings/oleObject109.bin"/><Relationship Id="rId10" Type="http://schemas.openxmlformats.org/officeDocument/2006/relationships/tags" Target="../tags/tag332.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57C6BA0-D024-42D0-9E81-A42B80E77EFB}"/>
              </a:ext>
            </a:extLst>
          </p:cNvPr>
          <p:cNvGraphicFramePr>
            <a:graphicFrameLocks noChangeAspect="1"/>
          </p:cNvGraphicFramePr>
          <p:nvPr>
            <p:custDataLst>
              <p:tags r:id="rId1"/>
            </p:custDataLst>
            <p:extLst>
              <p:ext uri="{D42A27DB-BD31-4B8C-83A1-F6EECF244321}">
                <p14:modId xmlns:p14="http://schemas.microsoft.com/office/powerpoint/2010/main" val="3331574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81" progId="TCLayout.ActiveDocument.1">
                  <p:embed/>
                </p:oleObj>
              </mc:Choice>
              <mc:Fallback>
                <p:oleObj name="think-cell Slide" r:id="rId4" imgW="479" imgH="481" progId="TCLayout.ActiveDocument.1">
                  <p:embed/>
                  <p:pic>
                    <p:nvPicPr>
                      <p:cNvPr id="3" name="Object 2" hidden="1">
                        <a:extLst>
                          <a:ext uri="{FF2B5EF4-FFF2-40B4-BE49-F238E27FC236}">
                            <a16:creationId xmlns:a16="http://schemas.microsoft.com/office/drawing/2014/main" id="{A57C6BA0-D024-42D0-9E81-A42B80E77E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85E2B44C-1B2E-4E8E-9489-77BBC73AB91D}"/>
              </a:ext>
            </a:extLst>
          </p:cNvPr>
          <p:cNvSpPr>
            <a:spLocks noGrp="1"/>
          </p:cNvSpPr>
          <p:nvPr>
            <p:ph type="ctrTitle"/>
          </p:nvPr>
        </p:nvSpPr>
        <p:spPr>
          <a:xfrm>
            <a:off x="3236360" y="1404737"/>
            <a:ext cx="8499379" cy="676275"/>
          </a:xfrm>
        </p:spPr>
        <p:txBody>
          <a:bodyPr vert="horz">
            <a:normAutofit fontScale="90000"/>
          </a:bodyPr>
          <a:lstStyle/>
          <a:p>
            <a:r>
              <a:rPr lang="en-US" sz="3200" b="1" dirty="0">
                <a:latin typeface="Gill Sans MT" panose="020B0502020104020203" pitchFamily="34" charset="0"/>
              </a:rPr>
              <a:t>State of the System - Summer Outlook Briefing </a:t>
            </a:r>
            <a:endParaRPr lang="en-GB" sz="3200" b="1" dirty="0">
              <a:latin typeface="Gill Sans MT" panose="020B0502020104020203" pitchFamily="34" charset="0"/>
            </a:endParaRPr>
          </a:p>
        </p:txBody>
      </p:sp>
      <p:sp>
        <p:nvSpPr>
          <p:cNvPr id="9" name="Text Placeholder 8">
            <a:extLst>
              <a:ext uri="{FF2B5EF4-FFF2-40B4-BE49-F238E27FC236}">
                <a16:creationId xmlns:a16="http://schemas.microsoft.com/office/drawing/2014/main" id="{908EAE03-277E-4FC1-BCDA-49D824026C33}"/>
              </a:ext>
            </a:extLst>
          </p:cNvPr>
          <p:cNvSpPr>
            <a:spLocks noGrp="1"/>
          </p:cNvSpPr>
          <p:nvPr>
            <p:ph type="body" sz="quarter" idx="10"/>
          </p:nvPr>
        </p:nvSpPr>
        <p:spPr>
          <a:xfrm>
            <a:off x="4439589" y="3226177"/>
            <a:ext cx="7296150" cy="327025"/>
          </a:xfrm>
        </p:spPr>
        <p:txBody>
          <a:bodyPr/>
          <a:lstStyle/>
          <a:p>
            <a:r>
              <a:rPr lang="en-GB" b="1" dirty="0">
                <a:latin typeface="Gill Sans MT" panose="020B0502020104020203" pitchFamily="34" charset="0"/>
              </a:rPr>
              <a:t>September 2023</a:t>
            </a:r>
          </a:p>
          <a:p>
            <a:endParaRPr lang="en-GB" b="1" dirty="0">
              <a:latin typeface="Gill Sans MT" panose="020B0502020104020203" pitchFamily="34" charset="0"/>
            </a:endParaRPr>
          </a:p>
        </p:txBody>
      </p:sp>
    </p:spTree>
    <p:extLst>
      <p:ext uri="{BB962C8B-B14F-4D97-AF65-F5344CB8AC3E}">
        <p14:creationId xmlns:p14="http://schemas.microsoft.com/office/powerpoint/2010/main" val="3070298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DE96FEA5-2D44-34AC-5F3F-8B7904DC97CA}"/>
              </a:ext>
            </a:extLst>
          </p:cNvPr>
          <p:cNvGraphicFramePr>
            <a:graphicFrameLocks noChangeAspect="1"/>
          </p:cNvGraphicFramePr>
          <p:nvPr>
            <p:custDataLst>
              <p:tags r:id="rId1"/>
            </p:custDataLst>
            <p:extLst>
              <p:ext uri="{D42A27DB-BD31-4B8C-83A1-F6EECF244321}">
                <p14:modId xmlns:p14="http://schemas.microsoft.com/office/powerpoint/2010/main" val="53856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5" name="Object 14" hidden="1">
                        <a:extLst>
                          <a:ext uri="{FF2B5EF4-FFF2-40B4-BE49-F238E27FC236}">
                            <a16:creationId xmlns:a16="http://schemas.microsoft.com/office/drawing/2014/main" id="{DE96FEA5-2D44-34AC-5F3F-8B7904DC97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D2BC69-AFD1-C196-8A7C-8C08B36DCE5C}"/>
              </a:ext>
            </a:extLst>
          </p:cNvPr>
          <p:cNvSpPr>
            <a:spLocks noGrp="1"/>
          </p:cNvSpPr>
          <p:nvPr>
            <p:ph type="title"/>
          </p:nvPr>
        </p:nvSpPr>
        <p:spPr/>
        <p:txBody>
          <a:bodyPr vert="horz"/>
          <a:lstStyle/>
          <a:p>
            <a:r>
              <a:rPr lang="en-GB" sz="2200" b="1" dirty="0">
                <a:latin typeface="Gill Sans MT" panose="020B0502020104020203" pitchFamily="34" charset="0"/>
              </a:rPr>
              <a:t>In addition to demand reduction, Eskom is also focusing on five other initiatives to relieve pressure on the electricity system</a:t>
            </a:r>
          </a:p>
        </p:txBody>
      </p:sp>
      <p:cxnSp>
        <p:nvCxnSpPr>
          <p:cNvPr id="23" name="Straight Connector 22">
            <a:extLst>
              <a:ext uri="{FF2B5EF4-FFF2-40B4-BE49-F238E27FC236}">
                <a16:creationId xmlns:a16="http://schemas.microsoft.com/office/drawing/2014/main" id="{58CADE8B-315D-94C5-9606-4273E5802AA5}"/>
              </a:ext>
            </a:extLst>
          </p:cNvPr>
          <p:cNvCxnSpPr>
            <a:cxnSpLocks/>
          </p:cNvCxnSpPr>
          <p:nvPr/>
        </p:nvCxnSpPr>
        <p:spPr>
          <a:xfrm>
            <a:off x="0" y="13659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E9D8DF5-DE0D-9DFC-5A07-D1120F0DB154}"/>
              </a:ext>
            </a:extLst>
          </p:cNvPr>
          <p:cNvSpPr/>
          <p:nvPr/>
        </p:nvSpPr>
        <p:spPr>
          <a:xfrm>
            <a:off x="0" y="1519767"/>
            <a:ext cx="2552700" cy="819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Small Scale Embedded Generation (SSEG)</a:t>
            </a:r>
          </a:p>
        </p:txBody>
      </p:sp>
      <p:sp>
        <p:nvSpPr>
          <p:cNvPr id="5" name="Rectangle 4">
            <a:extLst>
              <a:ext uri="{FF2B5EF4-FFF2-40B4-BE49-F238E27FC236}">
                <a16:creationId xmlns:a16="http://schemas.microsoft.com/office/drawing/2014/main" id="{4EF9B318-6F9D-86BB-AB73-66A3DBEE8699}"/>
              </a:ext>
            </a:extLst>
          </p:cNvPr>
          <p:cNvSpPr/>
          <p:nvPr/>
        </p:nvSpPr>
        <p:spPr>
          <a:xfrm>
            <a:off x="0" y="2449945"/>
            <a:ext cx="2552700" cy="6544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Microgrids</a:t>
            </a:r>
            <a:endParaRPr kumimoji="0" lang="en-GB"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6" name="Rectangle 5">
            <a:extLst>
              <a:ext uri="{FF2B5EF4-FFF2-40B4-BE49-F238E27FC236}">
                <a16:creationId xmlns:a16="http://schemas.microsoft.com/office/drawing/2014/main" id="{F386556D-A547-8B79-D121-C0E22B2E8C4D}"/>
              </a:ext>
            </a:extLst>
          </p:cNvPr>
          <p:cNvSpPr/>
          <p:nvPr/>
        </p:nvSpPr>
        <p:spPr>
          <a:xfrm>
            <a:off x="0" y="3224560"/>
            <a:ext cx="2552700" cy="9752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Wheeling</a:t>
            </a:r>
            <a:endParaRPr kumimoji="0" lang="en-GB"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7" name="Rectangle 6">
            <a:extLst>
              <a:ext uri="{FF2B5EF4-FFF2-40B4-BE49-F238E27FC236}">
                <a16:creationId xmlns:a16="http://schemas.microsoft.com/office/drawing/2014/main" id="{54ED60F4-297F-1C53-4DC3-1398706D0AB2}"/>
              </a:ext>
            </a:extLst>
          </p:cNvPr>
          <p:cNvSpPr/>
          <p:nvPr/>
        </p:nvSpPr>
        <p:spPr>
          <a:xfrm>
            <a:off x="0" y="4310298"/>
            <a:ext cx="2552700" cy="819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Standard Offer</a:t>
            </a:r>
          </a:p>
        </p:txBody>
      </p:sp>
      <p:sp>
        <p:nvSpPr>
          <p:cNvPr id="9" name="Rectangle 8">
            <a:extLst>
              <a:ext uri="{FF2B5EF4-FFF2-40B4-BE49-F238E27FC236}">
                <a16:creationId xmlns:a16="http://schemas.microsoft.com/office/drawing/2014/main" id="{EA27A914-6E24-0A4F-109E-A7C58034A5F6}"/>
              </a:ext>
            </a:extLst>
          </p:cNvPr>
          <p:cNvSpPr/>
          <p:nvPr/>
        </p:nvSpPr>
        <p:spPr>
          <a:xfrm>
            <a:off x="0" y="5240474"/>
            <a:ext cx="2552700" cy="819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Community </a:t>
            </a:r>
          </a:p>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ZA"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Co-ops</a:t>
            </a:r>
            <a:endParaRPr kumimoji="0" lang="en-GB" sz="18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14" name="TextBox 13">
            <a:extLst>
              <a:ext uri="{FF2B5EF4-FFF2-40B4-BE49-F238E27FC236}">
                <a16:creationId xmlns:a16="http://schemas.microsoft.com/office/drawing/2014/main" id="{8CFF752F-A1D0-4D90-716D-FAE0E5DF0D85}"/>
              </a:ext>
            </a:extLst>
          </p:cNvPr>
          <p:cNvSpPr txBox="1"/>
          <p:nvPr/>
        </p:nvSpPr>
        <p:spPr>
          <a:xfrm>
            <a:off x="0" y="1007345"/>
            <a:ext cx="98734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Initiative</a:t>
            </a:r>
          </a:p>
        </p:txBody>
      </p:sp>
      <p:sp>
        <p:nvSpPr>
          <p:cNvPr id="16" name="TextBox 15">
            <a:extLst>
              <a:ext uri="{FF2B5EF4-FFF2-40B4-BE49-F238E27FC236}">
                <a16:creationId xmlns:a16="http://schemas.microsoft.com/office/drawing/2014/main" id="{89D0895E-CA92-9E9F-5A73-EEC1E5C3FB4E}"/>
              </a:ext>
            </a:extLst>
          </p:cNvPr>
          <p:cNvSpPr txBox="1"/>
          <p:nvPr/>
        </p:nvSpPr>
        <p:spPr>
          <a:xfrm>
            <a:off x="2552700" y="1000498"/>
            <a:ext cx="6324600" cy="3454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Description</a:t>
            </a:r>
          </a:p>
        </p:txBody>
      </p:sp>
      <p:sp>
        <p:nvSpPr>
          <p:cNvPr id="18" name="TextBox 17">
            <a:extLst>
              <a:ext uri="{FF2B5EF4-FFF2-40B4-BE49-F238E27FC236}">
                <a16:creationId xmlns:a16="http://schemas.microsoft.com/office/drawing/2014/main" id="{1108747F-63AD-39A7-EB74-100EA8D8E705}"/>
              </a:ext>
            </a:extLst>
          </p:cNvPr>
          <p:cNvSpPr txBox="1"/>
          <p:nvPr/>
        </p:nvSpPr>
        <p:spPr>
          <a:xfrm>
            <a:off x="2552700" y="1501487"/>
            <a:ext cx="9639300" cy="794064"/>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Customers to make safe inverter installations by registering with </a:t>
            </a:r>
            <a:r>
              <a:rPr kumimoji="0" lang="en-ZA" sz="1600" b="0" i="0" u="none" strike="noStrike" kern="1200" cap="none" spc="0" normalizeH="0" baseline="0" noProof="0" dirty="0">
                <a:ln>
                  <a:noFill/>
                </a:ln>
                <a:effectLst/>
                <a:uLnTx/>
                <a:uFillTx/>
                <a:latin typeface="Gill Sans MT" panose="020B0502020104020203" pitchFamily="34" charset="0"/>
                <a:ea typeface="+mn-ea"/>
                <a:cs typeface="+mn-cs"/>
              </a:rPr>
              <a:t>the</a:t>
            </a:r>
            <a:r>
              <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utility</a:t>
            </a:r>
          </a:p>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Customers can export excess energy and receive a credit – this will incentivise customers to maximise export and add energy to the grid</a:t>
            </a:r>
          </a:p>
        </p:txBody>
      </p:sp>
      <p:sp>
        <p:nvSpPr>
          <p:cNvPr id="19" name="TextBox 18">
            <a:extLst>
              <a:ext uri="{FF2B5EF4-FFF2-40B4-BE49-F238E27FC236}">
                <a16:creationId xmlns:a16="http://schemas.microsoft.com/office/drawing/2014/main" id="{AA7E6B62-D8C7-BC2E-F9E6-EF435CE4720F}"/>
              </a:ext>
            </a:extLst>
          </p:cNvPr>
          <p:cNvSpPr txBox="1"/>
          <p:nvPr/>
        </p:nvSpPr>
        <p:spPr>
          <a:xfrm>
            <a:off x="2552700" y="5240474"/>
            <a:ext cx="9525000" cy="818686"/>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600" dirty="0">
                <a:solidFill>
                  <a:srgbClr val="003896"/>
                </a:solidFill>
                <a:latin typeface="Gill Sans MT" panose="020B0502020104020203" pitchFamily="34" charset="0"/>
              </a:rPr>
              <a:t>C</a:t>
            </a:r>
            <a:r>
              <a:rPr kumimoji="0" lang="en-US"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ollaborative partnerships with various communities in all the provinces to manage their electricity supply and infrastructure. The aim is to reduce electricity theft and vandalism, providing further relief to the system</a:t>
            </a:r>
            <a:endPar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endParaRPr>
          </a:p>
        </p:txBody>
      </p:sp>
      <p:sp>
        <p:nvSpPr>
          <p:cNvPr id="20" name="TextBox 19">
            <a:extLst>
              <a:ext uri="{FF2B5EF4-FFF2-40B4-BE49-F238E27FC236}">
                <a16:creationId xmlns:a16="http://schemas.microsoft.com/office/drawing/2014/main" id="{65951624-0654-4ECE-A354-7AF6127E0541}"/>
              </a:ext>
            </a:extLst>
          </p:cNvPr>
          <p:cNvSpPr txBox="1"/>
          <p:nvPr/>
        </p:nvSpPr>
        <p:spPr>
          <a:xfrm>
            <a:off x="2552700" y="4288625"/>
            <a:ext cx="9525000" cy="830997"/>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In addition to the net-billing offering, the </a:t>
            </a:r>
            <a:r>
              <a:rPr kumimoji="0" lang="en-US"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Standard Offer is being offered to the market that allows customers to sell excess energy to Eskom</a:t>
            </a:r>
            <a:endPar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endParaRPr>
          </a:p>
        </p:txBody>
      </p:sp>
      <p:sp>
        <p:nvSpPr>
          <p:cNvPr id="21" name="TextBox 20">
            <a:extLst>
              <a:ext uri="{FF2B5EF4-FFF2-40B4-BE49-F238E27FC236}">
                <a16:creationId xmlns:a16="http://schemas.microsoft.com/office/drawing/2014/main" id="{21A43B25-1199-D486-1ABC-B4DCF13D5E2D}"/>
              </a:ext>
            </a:extLst>
          </p:cNvPr>
          <p:cNvSpPr txBox="1"/>
          <p:nvPr/>
        </p:nvSpPr>
        <p:spPr>
          <a:xfrm>
            <a:off x="2552700" y="3217927"/>
            <a:ext cx="9639300" cy="1015663"/>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Virtual wheeling and traditional wheeling solutions available to customers and generators to incentivise establishment of generation facilities</a:t>
            </a:r>
          </a:p>
          <a:p>
            <a:pPr marL="285750" marR="0" lvl="1" indent="-285750" algn="l" defTabSz="914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Wheeling provides an opportunity for incumbents to invest in new generation capacity and use the Eskom network to prospective off-takers</a:t>
            </a:r>
            <a:endPar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p:txBody>
      </p:sp>
      <p:sp>
        <p:nvSpPr>
          <p:cNvPr id="26" name="TextBox 25">
            <a:extLst>
              <a:ext uri="{FF2B5EF4-FFF2-40B4-BE49-F238E27FC236}">
                <a16:creationId xmlns:a16="http://schemas.microsoft.com/office/drawing/2014/main" id="{026C259C-356D-A245-0BCA-E0E65C65047C}"/>
              </a:ext>
            </a:extLst>
          </p:cNvPr>
          <p:cNvSpPr txBox="1"/>
          <p:nvPr/>
        </p:nvSpPr>
        <p:spPr>
          <a:xfrm>
            <a:off x="2552700" y="2421639"/>
            <a:ext cx="92329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Eskom deploying microgrids as an alternative to grid-tied solutions – providing further relief to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endParaRPr>
          </a:p>
        </p:txBody>
      </p:sp>
      <p:cxnSp>
        <p:nvCxnSpPr>
          <p:cNvPr id="29" name="Straight Connector 28">
            <a:extLst>
              <a:ext uri="{FF2B5EF4-FFF2-40B4-BE49-F238E27FC236}">
                <a16:creationId xmlns:a16="http://schemas.microsoft.com/office/drawing/2014/main" id="{5B4DF1B1-B409-982E-368A-995DA3080983}"/>
              </a:ext>
            </a:extLst>
          </p:cNvPr>
          <p:cNvCxnSpPr>
            <a:cxnSpLocks/>
          </p:cNvCxnSpPr>
          <p:nvPr/>
        </p:nvCxnSpPr>
        <p:spPr>
          <a:xfrm>
            <a:off x="0" y="2376439"/>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C38B53-1ABC-FC29-92DF-566C68864F07}"/>
              </a:ext>
            </a:extLst>
          </p:cNvPr>
          <p:cNvCxnSpPr>
            <a:cxnSpLocks/>
          </p:cNvCxnSpPr>
          <p:nvPr/>
        </p:nvCxnSpPr>
        <p:spPr>
          <a:xfrm>
            <a:off x="0" y="3151055"/>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1FCEBE-7239-6D90-DC25-9EC47AAA87F8}"/>
              </a:ext>
            </a:extLst>
          </p:cNvPr>
          <p:cNvCxnSpPr>
            <a:cxnSpLocks/>
          </p:cNvCxnSpPr>
          <p:nvPr/>
        </p:nvCxnSpPr>
        <p:spPr>
          <a:xfrm>
            <a:off x="0" y="4236793"/>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4CFB62-01F4-B062-EED8-9E181F36BF06}"/>
              </a:ext>
            </a:extLst>
          </p:cNvPr>
          <p:cNvCxnSpPr>
            <a:cxnSpLocks/>
          </p:cNvCxnSpPr>
          <p:nvPr/>
        </p:nvCxnSpPr>
        <p:spPr>
          <a:xfrm>
            <a:off x="0" y="5166970"/>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FFCD204-DD28-6877-3BF4-A0A60CE2BDC0}"/>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MB</a:t>
            </a:r>
          </a:p>
        </p:txBody>
      </p:sp>
    </p:spTree>
    <p:extLst>
      <p:ext uri="{BB962C8B-B14F-4D97-AF65-F5344CB8AC3E}">
        <p14:creationId xmlns:p14="http://schemas.microsoft.com/office/powerpoint/2010/main" val="354186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2596996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p:txBody>
          <a:bodyPr vert="horz"/>
          <a:lstStyle/>
          <a:p>
            <a:fld id="{8627DCD5-DD9D-4592-8349-6BFD5DA71793}" type="datetime'Agenda'">
              <a:rPr lang="en-GB" altLang="en-US" sz="2200" b="1" smtClean="0">
                <a:effectLst/>
                <a:latin typeface="Gill Sans MT" panose="020B0502020104020203" pitchFamily="34" charset="0"/>
              </a:rPr>
              <a:pPr/>
              <a:t>Agenda</a:t>
            </a:fld>
            <a:endParaRPr lang="en-GB" sz="2200" b="1" dirty="0">
              <a:latin typeface="Gill Sans MT" panose="020B0502020104020203" pitchFamily="34" charset="0"/>
            </a:endParaRPr>
          </a:p>
        </p:txBody>
      </p:sp>
      <p:sp>
        <p:nvSpPr>
          <p:cNvPr id="17" name="Text Placeholder 2">
            <a:hlinkClick r:id="rId9" action="ppaction://hlinksldjump"/>
            <a:extLst>
              <a:ext uri="{FF2B5EF4-FFF2-40B4-BE49-F238E27FC236}">
                <a16:creationId xmlns:a16="http://schemas.microsoft.com/office/drawing/2014/main" id="{20395B92-DE5E-243B-5410-148D29551E7F}"/>
              </a:ext>
            </a:extLst>
          </p:cNvPr>
          <p:cNvSpPr>
            <a:spLocks noGrp="1"/>
          </p:cNvSpPr>
          <p:nvPr>
            <p:custDataLst>
              <p:tags r:id="rId2"/>
            </p:custDataLst>
          </p:nvPr>
        </p:nvSpPr>
        <p:spPr bwMode="auto">
          <a:xfrm>
            <a:off x="3565525" y="2760663"/>
            <a:ext cx="5060950" cy="333375"/>
          </a:xfrm>
          <a:prstGeom prst="rect">
            <a:avLst/>
          </a:prstGeom>
          <a:solidFill>
            <a:schemeClr val="bg2"/>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Generation recovery overview</a:t>
            </a:r>
            <a:endParaRPr lang="en-ZA" dirty="0">
              <a:latin typeface="Gill Sans MT" panose="020B0502020104020203" pitchFamily="34" charset="0"/>
              <a:cs typeface="+mn-cs"/>
              <a:sym typeface="Gill Sans MT" panose="020B0502020104020203" pitchFamily="34" charset="0"/>
            </a:endParaRPr>
          </a:p>
        </p:txBody>
      </p:sp>
      <p:sp>
        <p:nvSpPr>
          <p:cNvPr id="18" name="Text Placeholder 2">
            <a:hlinkClick r:id="rId10" action="ppaction://hlinksldjump"/>
            <a:extLst>
              <a:ext uri="{FF2B5EF4-FFF2-40B4-BE49-F238E27FC236}">
                <a16:creationId xmlns:a16="http://schemas.microsoft.com/office/drawing/2014/main" id="{A1D6305E-1046-DE98-DA33-9274A887571D}"/>
              </a:ext>
            </a:extLst>
          </p:cNvPr>
          <p:cNvSpPr>
            <a:spLocks noGrp="1"/>
          </p:cNvSpPr>
          <p:nvPr>
            <p:custDataLst>
              <p:tags r:id="rId3"/>
            </p:custDataLst>
          </p:nvPr>
        </p:nvSpPr>
        <p:spPr bwMode="auto">
          <a:xfrm>
            <a:off x="3565525" y="3094038"/>
            <a:ext cx="5060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Demand side management overview</a:t>
            </a:r>
            <a:endParaRPr lang="en-ZA" dirty="0">
              <a:latin typeface="Gill Sans MT" panose="020B0502020104020203" pitchFamily="34" charset="0"/>
              <a:cs typeface="+mn-cs"/>
              <a:sym typeface="Gill Sans MT" panose="020B0502020104020203" pitchFamily="34" charset="0"/>
            </a:endParaRPr>
          </a:p>
        </p:txBody>
      </p:sp>
      <p:sp>
        <p:nvSpPr>
          <p:cNvPr id="4" name="Text Placeholder 2">
            <a:extLst>
              <a:ext uri="{FF2B5EF4-FFF2-40B4-BE49-F238E27FC236}">
                <a16:creationId xmlns:a16="http://schemas.microsoft.com/office/drawing/2014/main" id="{409C6AA6-0A8D-73A5-2FEA-0D620294F66E}"/>
              </a:ext>
            </a:extLst>
          </p:cNvPr>
          <p:cNvSpPr>
            <a:spLocks noGrp="1"/>
          </p:cNvSpPr>
          <p:nvPr>
            <p:custDataLst>
              <p:tags r:id="rId4"/>
            </p:custDataLst>
          </p:nvPr>
        </p:nvSpPr>
        <p:spPr bwMode="auto">
          <a:xfrm>
            <a:off x="3565525" y="3429000"/>
            <a:ext cx="5060950" cy="334963"/>
          </a:xfrm>
          <a:prstGeom prst="rect">
            <a:avLst/>
          </a:prstGeom>
          <a:solidFill>
            <a:schemeClr val="accent1"/>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dirty="0">
                <a:solidFill>
                  <a:schemeClr val="bg1"/>
                </a:solidFill>
                <a:effectLst/>
                <a:latin typeface="Gill Sans MT" panose="020B0502020104020203" pitchFamily="34" charset="0"/>
                <a:cs typeface="+mn-cs"/>
                <a:sym typeface="Gill Sans MT" panose="020B0502020104020203" pitchFamily="34" charset="0"/>
              </a:rPr>
              <a:t>2023 Winter outlook performance and Summer outlook</a:t>
            </a:r>
            <a:endParaRPr lang="en-ZA" b="1" dirty="0">
              <a:solidFill>
                <a:schemeClr val="bg1"/>
              </a:solidFill>
              <a:latin typeface="Gill Sans MT" panose="020B0502020104020203" pitchFamily="34" charset="0"/>
              <a:cs typeface="+mn-cs"/>
              <a:sym typeface="Gill Sans MT" panose="020B0502020104020203" pitchFamily="34" charset="0"/>
            </a:endParaRPr>
          </a:p>
        </p:txBody>
      </p:sp>
      <p:sp>
        <p:nvSpPr>
          <p:cNvPr id="8" name="Text Placeholder 2">
            <a:hlinkClick r:id="rId11" action="ppaction://hlinksldjump"/>
            <a:extLst>
              <a:ext uri="{FF2B5EF4-FFF2-40B4-BE49-F238E27FC236}">
                <a16:creationId xmlns:a16="http://schemas.microsoft.com/office/drawing/2014/main" id="{70B6260C-6549-62C2-14DC-1DE976A2CDCA}"/>
              </a:ext>
            </a:extLst>
          </p:cNvPr>
          <p:cNvSpPr>
            <a:spLocks noGrp="1"/>
          </p:cNvSpPr>
          <p:nvPr>
            <p:custDataLst>
              <p:tags r:id="rId5"/>
            </p:custDataLst>
          </p:nvPr>
        </p:nvSpPr>
        <p:spPr bwMode="auto">
          <a:xfrm>
            <a:off x="3565525" y="3763963"/>
            <a:ext cx="5060950" cy="333375"/>
          </a:xfrm>
          <a:prstGeom prst="rect">
            <a:avLst/>
          </a:prstGeom>
          <a:solidFill>
            <a:schemeClr val="bg2"/>
          </a:solidFill>
          <a:ln w="38100" algn="ctr">
            <a:solidFill>
              <a:schemeClr val="bg1"/>
            </a:solidFill>
          </a:ln>
          <a:effectLst/>
        </p:spPr>
        <p:txBody>
          <a:bodyPr vert="horz" wrap="none" lIns="71438" tIns="69850"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Conclusion</a:t>
            </a:r>
            <a:endParaRPr lang="en-ZA" dirty="0">
              <a:latin typeface="Gill Sans MT" panose="020B0502020104020203" pitchFamily="34" charset="0"/>
              <a:cs typeface="+mn-cs"/>
              <a:sym typeface="Gill Sans MT" panose="020B0502020104020203" pitchFamily="34" charset="0"/>
            </a:endParaRPr>
          </a:p>
        </p:txBody>
      </p:sp>
    </p:spTree>
    <p:extLst>
      <p:ext uri="{BB962C8B-B14F-4D97-AF65-F5344CB8AC3E}">
        <p14:creationId xmlns:p14="http://schemas.microsoft.com/office/powerpoint/2010/main" val="27369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F52CA5F2-69F0-9390-9F5E-9AD0FD07E405}"/>
              </a:ext>
            </a:extLst>
          </p:cNvPr>
          <p:cNvGraphicFramePr>
            <a:graphicFrameLocks noChangeAspect="1"/>
          </p:cNvGraphicFramePr>
          <p:nvPr>
            <p:custDataLst>
              <p:tags r:id="rId1"/>
            </p:custDataLst>
            <p:extLst>
              <p:ext uri="{D42A27DB-BD31-4B8C-83A1-F6EECF244321}">
                <p14:modId xmlns:p14="http://schemas.microsoft.com/office/powerpoint/2010/main" val="1436724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4" name="Object 23" hidden="1">
                        <a:extLst>
                          <a:ext uri="{FF2B5EF4-FFF2-40B4-BE49-F238E27FC236}">
                            <a16:creationId xmlns:a16="http://schemas.microsoft.com/office/drawing/2014/main" id="{F52CA5F2-69F0-9390-9F5E-9AD0FD07E4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Box 3"/>
          <p:cNvSpPr txBox="1">
            <a:spLocks noChangeArrowheads="1"/>
          </p:cNvSpPr>
          <p:nvPr/>
        </p:nvSpPr>
        <p:spPr bwMode="auto">
          <a:xfrm>
            <a:off x="233976" y="167712"/>
            <a:ext cx="9773624"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nSpc>
                <a:spcPct val="85000"/>
              </a:lnSpc>
            </a:pPr>
            <a:r>
              <a:rPr lang="en-GB" sz="2200" b="1" dirty="0">
                <a:solidFill>
                  <a:schemeClr val="bg1"/>
                </a:solidFill>
                <a:latin typeface="Gill Sans MT" panose="020B0502020104020203" pitchFamily="34" charset="0"/>
              </a:rPr>
              <a:t>During the winter 2023 period, 43% of hours experienced unplanned losses lower than the assumed worst-case scenario</a:t>
            </a:r>
            <a:endParaRPr lang="en-US" sz="2200" dirty="0">
              <a:solidFill>
                <a:schemeClr val="bg1"/>
              </a:solidFill>
              <a:latin typeface="Gill Sans MT" panose="020B0502020104020203" pitchFamily="34" charset="0"/>
            </a:endParaRPr>
          </a:p>
        </p:txBody>
      </p:sp>
      <p:sp>
        <p:nvSpPr>
          <p:cNvPr id="3" name="Slide Number Placeholder 2">
            <a:extLst>
              <a:ext uri="{FF2B5EF4-FFF2-40B4-BE49-F238E27FC236}">
                <a16:creationId xmlns:a16="http://schemas.microsoft.com/office/drawing/2014/main" id="{F8FD974E-591F-46D4-9C67-DDF557E01667}"/>
              </a:ext>
            </a:extLst>
          </p:cNvPr>
          <p:cNvSpPr>
            <a:spLocks noGrp="1"/>
          </p:cNvSpPr>
          <p:nvPr>
            <p:ph type="sldNum" sz="quarter" idx="12"/>
          </p:nvPr>
        </p:nvSpPr>
        <p:spPr/>
        <p:txBody>
          <a:bodyPr/>
          <a:lstStyle/>
          <a:p>
            <a:pPr>
              <a:defRPr/>
            </a:pPr>
            <a:fld id="{ADA9A489-9153-4A56-8370-6342C7F5FE0B}" type="slidenum">
              <a:rPr lang="en-ZA" smtClean="0"/>
              <a:pPr>
                <a:defRPr/>
              </a:pPr>
              <a:t>12</a:t>
            </a:fld>
            <a:endParaRPr lang="en-ZA" dirty="0"/>
          </a:p>
        </p:txBody>
      </p:sp>
      <p:cxnSp>
        <p:nvCxnSpPr>
          <p:cNvPr id="8" name="Straight Connector 7">
            <a:extLst>
              <a:ext uri="{FF2B5EF4-FFF2-40B4-BE49-F238E27FC236}">
                <a16:creationId xmlns:a16="http://schemas.microsoft.com/office/drawing/2014/main" id="{AB8352B5-98F2-407C-86F1-F688A87A3659}"/>
              </a:ext>
            </a:extLst>
          </p:cNvPr>
          <p:cNvCxnSpPr/>
          <p:nvPr/>
        </p:nvCxnSpPr>
        <p:spPr>
          <a:xfrm>
            <a:off x="0" y="643524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9B515F-9CD4-EFE3-4C06-6CC57E98EAA4}"/>
              </a:ext>
            </a:extLst>
          </p:cNvPr>
          <p:cNvCxnSpPr>
            <a:cxnSpLocks/>
          </p:cNvCxnSpPr>
          <p:nvPr/>
        </p:nvCxnSpPr>
        <p:spPr>
          <a:xfrm>
            <a:off x="0" y="13151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805DA1-97DD-1A34-F486-F47F2CEF6625}"/>
              </a:ext>
            </a:extLst>
          </p:cNvPr>
          <p:cNvSpPr txBox="1"/>
          <p:nvPr/>
        </p:nvSpPr>
        <p:spPr>
          <a:xfrm>
            <a:off x="-60960" y="974537"/>
            <a:ext cx="902208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srgbClr val="003896"/>
                </a:solidFill>
                <a:effectLst/>
                <a:uLnTx/>
                <a:uFillTx/>
                <a:latin typeface="Gill Sans MT" panose="020B0502020104020203" pitchFamily="34" charset="0"/>
                <a:cs typeface="Arial"/>
              </a:rPr>
              <a:t>Overview of unplanned load losses between 1 Apr 2023 and 31 Aug 2023 compared to Winter outlook assumptions</a:t>
            </a:r>
          </a:p>
        </p:txBody>
      </p:sp>
      <p:pic>
        <p:nvPicPr>
          <p:cNvPr id="22" name="Picture 21">
            <a:extLst>
              <a:ext uri="{FF2B5EF4-FFF2-40B4-BE49-F238E27FC236}">
                <a16:creationId xmlns:a16="http://schemas.microsoft.com/office/drawing/2014/main" id="{334EE267-C616-7AA1-A904-B30A8CD80E3A}"/>
              </a:ext>
            </a:extLst>
          </p:cNvPr>
          <p:cNvPicPr>
            <a:picLocks noChangeAspect="1"/>
          </p:cNvPicPr>
          <p:nvPr/>
        </p:nvPicPr>
        <p:blipFill rotWithShape="1">
          <a:blip r:embed="rId5"/>
          <a:srcRect t="18660"/>
          <a:stretch/>
        </p:blipFill>
        <p:spPr>
          <a:xfrm>
            <a:off x="0" y="1626648"/>
            <a:ext cx="9302620" cy="2903263"/>
          </a:xfrm>
          <a:prstGeom prst="rect">
            <a:avLst/>
          </a:prstGeom>
        </p:spPr>
      </p:pic>
      <p:sp>
        <p:nvSpPr>
          <p:cNvPr id="25" name="TextBox 24">
            <a:extLst>
              <a:ext uri="{FF2B5EF4-FFF2-40B4-BE49-F238E27FC236}">
                <a16:creationId xmlns:a16="http://schemas.microsoft.com/office/drawing/2014/main" id="{B72C9BDF-9DA0-6D53-AEC5-2FD61F851F33}"/>
              </a:ext>
            </a:extLst>
          </p:cNvPr>
          <p:cNvSpPr txBox="1"/>
          <p:nvPr/>
        </p:nvSpPr>
        <p:spPr>
          <a:xfrm>
            <a:off x="0" y="4576898"/>
            <a:ext cx="12192000" cy="1600438"/>
          </a:xfrm>
          <a:prstGeom prst="rect">
            <a:avLst/>
          </a:prstGeom>
          <a:noFill/>
          <a:ln>
            <a:solidFill>
              <a:schemeClr val="tx1"/>
            </a:solidFill>
          </a:ln>
        </p:spPr>
        <p:txBody>
          <a:bodyPr wrap="square" rtlCol="0">
            <a:spAutoFit/>
          </a:bodyPr>
          <a:lstStyle/>
          <a:p>
            <a:pPr marR="0" lvl="0" algn="ctr" defTabSz="914400" rtl="0" eaLnBrk="1" fontAlgn="auto" latinLnBrk="0" hangingPunct="1">
              <a:lnSpc>
                <a:spcPct val="100000"/>
              </a:lnSpc>
              <a:spcBef>
                <a:spcPts val="0"/>
              </a:spcBef>
              <a:spcAft>
                <a:spcPts val="600"/>
              </a:spcAft>
              <a:buClr>
                <a:srgbClr val="FFFFFF">
                  <a:lumMod val="50000"/>
                </a:srgbClr>
              </a:buClr>
              <a:buSzTx/>
              <a:tabLst/>
              <a:defRPr/>
            </a:pPr>
            <a:r>
              <a:rPr lang="en-ZA" sz="1300" b="1" dirty="0">
                <a:solidFill>
                  <a:srgbClr val="003896"/>
                </a:solidFill>
                <a:latin typeface="Gill Sans MT" panose="020B0502020104020203" pitchFamily="34" charset="0"/>
                <a:cs typeface="Calibri" panose="020F0502020204030204" pitchFamily="34" charset="0"/>
              </a:rPr>
              <a:t>Insights</a:t>
            </a:r>
          </a:p>
          <a:p>
            <a:pPr marL="171450" marR="0" lvl="0" indent="-171450" algn="l" defTabSz="914400" rtl="0" eaLnBrk="1" fontAlgn="auto" latinLnBrk="0" hangingPunct="1">
              <a:lnSpc>
                <a:spcPct val="100000"/>
              </a:lnSpc>
              <a:spcBef>
                <a:spcPts val="0"/>
              </a:spcBef>
              <a:spcAft>
                <a:spcPts val="600"/>
              </a:spcAft>
              <a:buClr>
                <a:srgbClr val="FFFFFF">
                  <a:lumMod val="50000"/>
                </a:srgbClr>
              </a:buClr>
              <a:buSzTx/>
              <a:buFont typeface="Arial" panose="020B0604020202020204" pitchFamily="34" charset="0"/>
              <a:buChar char="•"/>
              <a:tabLst/>
              <a:defRPr/>
            </a:pPr>
            <a:r>
              <a:rPr lang="en-ZA" sz="1300" dirty="0">
                <a:solidFill>
                  <a:srgbClr val="003896"/>
                </a:solidFill>
                <a:latin typeface="Gill Sans MT" panose="020B0502020104020203" pitchFamily="34" charset="0"/>
                <a:cs typeface="Calibri" panose="020F0502020204030204" pitchFamily="34" charset="0"/>
              </a:rPr>
              <a:t>The 2023 Winter outlook assumed 3 unplanned load loss scenarios: </a:t>
            </a:r>
            <a:r>
              <a:rPr kumimoji="0" lang="en-ZA" sz="1300" b="1"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Base plan</a:t>
            </a: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 15GW; </a:t>
            </a:r>
            <a:r>
              <a:rPr lang="en-ZA" sz="1300" b="1" dirty="0">
                <a:solidFill>
                  <a:srgbClr val="003896"/>
                </a:solidFill>
                <a:latin typeface="Gill Sans MT" panose="020B0502020104020203" pitchFamily="34" charset="0"/>
                <a:cs typeface="Calibri" panose="020F0502020204030204" pitchFamily="34" charset="0"/>
              </a:rPr>
              <a:t>Base plan + 1.5GW risk</a:t>
            </a:r>
            <a:r>
              <a:rPr lang="en-ZA" sz="1300" dirty="0">
                <a:solidFill>
                  <a:srgbClr val="003896"/>
                </a:solidFill>
                <a:latin typeface="Gill Sans MT" panose="020B0502020104020203" pitchFamily="34" charset="0"/>
                <a:cs typeface="Calibri" panose="020F0502020204030204" pitchFamily="34" charset="0"/>
              </a:rPr>
              <a:t>: 16.5GW; </a:t>
            </a:r>
            <a:r>
              <a:rPr kumimoji="0" lang="en-ZA" sz="1300" b="1"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Base plan + 3GW risk</a:t>
            </a: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 18GW</a:t>
            </a:r>
          </a:p>
          <a:p>
            <a:pPr marL="171450" indent="-171450">
              <a:spcAft>
                <a:spcPts val="600"/>
              </a:spcAft>
              <a:buClr>
                <a:srgbClr val="FFFFFF">
                  <a:lumMod val="50000"/>
                </a:srgbClr>
              </a:buClr>
              <a:buFont typeface="Arial" panose="020B0604020202020204" pitchFamily="34" charset="0"/>
              <a:buChar char="•"/>
              <a:defRPr/>
            </a:pPr>
            <a:r>
              <a:rPr lang="en-ZA" sz="1300" dirty="0">
                <a:solidFill>
                  <a:srgbClr val="003896"/>
                </a:solidFill>
                <a:latin typeface="Gill Sans MT" panose="020B0502020104020203" pitchFamily="34" charset="0"/>
                <a:cs typeface="Calibri" panose="020F0502020204030204" pitchFamily="34" charset="0"/>
              </a:rPr>
              <a:t>43% of the hours between 1 Apr and 31 Aug 2023 experienced </a:t>
            </a:r>
            <a:r>
              <a:rPr lang="en-ZA" sz="1300" b="1" dirty="0">
                <a:solidFill>
                  <a:srgbClr val="003896"/>
                </a:solidFill>
                <a:latin typeface="Gill Sans MT" panose="020B0502020104020203" pitchFamily="34" charset="0"/>
                <a:cs typeface="Calibri" panose="020F0502020204030204" pitchFamily="34" charset="0"/>
              </a:rPr>
              <a:t>unplanned losses between 15GW and 16.5GW, </a:t>
            </a:r>
            <a:r>
              <a:rPr lang="en-ZA" sz="1300" dirty="0">
                <a:solidFill>
                  <a:srgbClr val="003896"/>
                </a:solidFill>
                <a:latin typeface="Gill Sans MT" panose="020B0502020104020203" pitchFamily="34" charset="0"/>
                <a:cs typeface="Calibri" panose="020F0502020204030204" pitchFamily="34" charset="0"/>
              </a:rPr>
              <a:t>which is lower than the </a:t>
            </a:r>
            <a:r>
              <a:rPr lang="en-ZA" sz="1300" b="1" dirty="0">
                <a:solidFill>
                  <a:srgbClr val="003896"/>
                </a:solidFill>
                <a:latin typeface="Gill Sans MT" panose="020B0502020104020203" pitchFamily="34" charset="0"/>
                <a:cs typeface="Calibri" panose="020F0502020204030204" pitchFamily="34" charset="0"/>
              </a:rPr>
              <a:t>assumed worst case </a:t>
            </a:r>
            <a:r>
              <a:rPr lang="en-ZA" sz="1300" dirty="0">
                <a:solidFill>
                  <a:srgbClr val="003896"/>
                </a:solidFill>
                <a:latin typeface="Gill Sans MT" panose="020B0502020104020203" pitchFamily="34" charset="0"/>
                <a:cs typeface="Calibri" panose="020F0502020204030204" pitchFamily="34" charset="0"/>
              </a:rPr>
              <a:t>from the winter plan</a:t>
            </a:r>
          </a:p>
          <a:p>
            <a:pPr marL="171450" indent="-171450">
              <a:spcAft>
                <a:spcPts val="600"/>
              </a:spcAft>
              <a:buClr>
                <a:srgbClr val="FFFFFF">
                  <a:lumMod val="50000"/>
                </a:srgbClr>
              </a:buClr>
              <a:buFont typeface="Arial" panose="020B0604020202020204" pitchFamily="34" charset="0"/>
              <a:buChar char="•"/>
              <a:defRPr/>
            </a:pPr>
            <a:r>
              <a:rPr lang="en-US" sz="1300" dirty="0">
                <a:solidFill>
                  <a:srgbClr val="003896"/>
                </a:solidFill>
                <a:latin typeface="Gill Sans MT" panose="020B0502020104020203" pitchFamily="34" charset="0"/>
                <a:cs typeface="Calibri" panose="020F0502020204030204" pitchFamily="34" charset="0"/>
              </a:rPr>
              <a:t>The </a:t>
            </a:r>
            <a:r>
              <a:rPr lang="en-US" sz="1300" b="1" dirty="0">
                <a:solidFill>
                  <a:srgbClr val="003896"/>
                </a:solidFill>
                <a:latin typeface="Gill Sans MT" panose="020B0502020104020203" pitchFamily="34" charset="0"/>
                <a:cs typeface="Calibri" panose="020F0502020204030204" pitchFamily="34" charset="0"/>
              </a:rPr>
              <a:t>average unplanned losses </a:t>
            </a:r>
            <a:r>
              <a:rPr lang="en-US" sz="1300" dirty="0">
                <a:solidFill>
                  <a:srgbClr val="003896"/>
                </a:solidFill>
                <a:latin typeface="Gill Sans MT" panose="020B0502020104020203" pitchFamily="34" charset="0"/>
                <a:cs typeface="Calibri" panose="020F0502020204030204" pitchFamily="34" charset="0"/>
              </a:rPr>
              <a:t>over evening peaks was </a:t>
            </a:r>
            <a:r>
              <a:rPr lang="en-US" sz="1300" b="1" dirty="0">
                <a:solidFill>
                  <a:srgbClr val="003896"/>
                </a:solidFill>
                <a:latin typeface="Gill Sans MT" panose="020B0502020104020203" pitchFamily="34" charset="0"/>
                <a:cs typeface="Calibri" panose="020F0502020204030204" pitchFamily="34" charset="0"/>
              </a:rPr>
              <a:t>16 420 MW </a:t>
            </a:r>
            <a:r>
              <a:rPr lang="en-US" sz="1300" dirty="0">
                <a:solidFill>
                  <a:srgbClr val="003896"/>
                </a:solidFill>
                <a:latin typeface="Gill Sans MT" panose="020B0502020104020203" pitchFamily="34" charset="0"/>
                <a:cs typeface="Calibri" panose="020F0502020204030204" pitchFamily="34" charset="0"/>
              </a:rPr>
              <a:t>over the winter period (compared to 16 554 MW for the previous winter)</a:t>
            </a:r>
          </a:p>
          <a:p>
            <a:pPr marL="171450" indent="-171450">
              <a:spcAft>
                <a:spcPts val="600"/>
              </a:spcAft>
              <a:buClr>
                <a:srgbClr val="FFFFFF">
                  <a:lumMod val="50000"/>
                </a:srgbClr>
              </a:buClr>
              <a:buFont typeface="Arial" panose="020B0604020202020204" pitchFamily="34" charset="0"/>
              <a:buChar char="•"/>
              <a:defRPr/>
            </a:pPr>
            <a:r>
              <a:rPr lang="en-ZA" sz="1300" dirty="0">
                <a:solidFill>
                  <a:srgbClr val="003896"/>
                </a:solidFill>
                <a:latin typeface="Gill Sans MT" panose="020B0502020104020203" pitchFamily="34" charset="0"/>
                <a:cs typeface="Calibri" panose="020F0502020204030204" pitchFamily="34" charset="0"/>
              </a:rPr>
              <a:t>Eskom has </a:t>
            </a:r>
            <a:r>
              <a:rPr lang="en-ZA" sz="1300" b="1" dirty="0">
                <a:solidFill>
                  <a:srgbClr val="003896"/>
                </a:solidFill>
                <a:latin typeface="Gill Sans MT" panose="020B0502020104020203" pitchFamily="34" charset="0"/>
                <a:cs typeface="Calibri" panose="020F0502020204030204" pitchFamily="34" charset="0"/>
              </a:rPr>
              <a:t>experienced volatility </a:t>
            </a:r>
            <a:r>
              <a:rPr lang="en-ZA" sz="1300" dirty="0">
                <a:solidFill>
                  <a:srgbClr val="003896"/>
                </a:solidFill>
                <a:latin typeface="Gill Sans MT" panose="020B0502020104020203" pitchFamily="34" charset="0"/>
                <a:cs typeface="Calibri" panose="020F0502020204030204" pitchFamily="34" charset="0"/>
              </a:rPr>
              <a:t>in the system </a:t>
            </a:r>
            <a:r>
              <a:rPr lang="en-ZA" sz="1300" b="1" dirty="0">
                <a:solidFill>
                  <a:srgbClr val="003896"/>
                </a:solidFill>
                <a:latin typeface="Gill Sans MT" panose="020B0502020104020203" pitchFamily="34" charset="0"/>
                <a:cs typeface="Calibri" panose="020F0502020204030204" pitchFamily="34" charset="0"/>
              </a:rPr>
              <a:t>due to unplanned breakdowns </a:t>
            </a:r>
            <a:r>
              <a:rPr lang="en-ZA" sz="1300" dirty="0">
                <a:solidFill>
                  <a:srgbClr val="003896"/>
                </a:solidFill>
                <a:latin typeface="Gill Sans MT" panose="020B0502020104020203" pitchFamily="34" charset="0"/>
                <a:cs typeface="Calibri" panose="020F0502020204030204" pitchFamily="34" charset="0"/>
              </a:rPr>
              <a:t>although there are indications that </a:t>
            </a:r>
            <a:r>
              <a:rPr lang="en-ZA" sz="1300" b="1" dirty="0">
                <a:solidFill>
                  <a:srgbClr val="003896"/>
                </a:solidFill>
                <a:latin typeface="Gill Sans MT" panose="020B0502020104020203" pitchFamily="34" charset="0"/>
                <a:cs typeface="Calibri" panose="020F0502020204030204" pitchFamily="34" charset="0"/>
              </a:rPr>
              <a:t>unplanned losses are stabilising</a:t>
            </a:r>
            <a:endPar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endParaRPr>
          </a:p>
        </p:txBody>
      </p:sp>
      <p:sp>
        <p:nvSpPr>
          <p:cNvPr id="5" name="Oval 4">
            <a:extLst>
              <a:ext uri="{FF2B5EF4-FFF2-40B4-BE49-F238E27FC236}">
                <a16:creationId xmlns:a16="http://schemas.microsoft.com/office/drawing/2014/main" id="{4DC7AC33-5F2C-027D-885C-F71EC187E85F}"/>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SS</a:t>
            </a:r>
          </a:p>
        </p:txBody>
      </p:sp>
      <p:cxnSp>
        <p:nvCxnSpPr>
          <p:cNvPr id="9" name="Straight Connector 8">
            <a:extLst>
              <a:ext uri="{FF2B5EF4-FFF2-40B4-BE49-F238E27FC236}">
                <a16:creationId xmlns:a16="http://schemas.microsoft.com/office/drawing/2014/main" id="{4717F99F-2FD0-C557-78C2-9B9065C0396F}"/>
              </a:ext>
            </a:extLst>
          </p:cNvPr>
          <p:cNvCxnSpPr/>
          <p:nvPr/>
        </p:nvCxnSpPr>
        <p:spPr>
          <a:xfrm>
            <a:off x="6345526" y="1483170"/>
            <a:ext cx="260547"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1878E5-B4DD-E76B-23C6-9C4DD01A26E3}"/>
              </a:ext>
            </a:extLst>
          </p:cNvPr>
          <p:cNvSpPr txBox="1"/>
          <p:nvPr/>
        </p:nvSpPr>
        <p:spPr>
          <a:xfrm>
            <a:off x="6606073" y="1318278"/>
            <a:ext cx="902208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Actual average daily unplanned losses</a:t>
            </a:r>
          </a:p>
        </p:txBody>
      </p:sp>
      <p:cxnSp>
        <p:nvCxnSpPr>
          <p:cNvPr id="20" name="Straight Connector 19">
            <a:extLst>
              <a:ext uri="{FF2B5EF4-FFF2-40B4-BE49-F238E27FC236}">
                <a16:creationId xmlns:a16="http://schemas.microsoft.com/office/drawing/2014/main" id="{F215E94A-23F8-C0C6-ACD4-8337828B319A}"/>
              </a:ext>
            </a:extLst>
          </p:cNvPr>
          <p:cNvCxnSpPr>
            <a:cxnSpLocks/>
          </p:cNvCxnSpPr>
          <p:nvPr/>
        </p:nvCxnSpPr>
        <p:spPr>
          <a:xfrm>
            <a:off x="559839" y="2258009"/>
            <a:ext cx="11632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FF6CB0-D3C4-22E4-836B-972E535ECA96}"/>
              </a:ext>
            </a:extLst>
          </p:cNvPr>
          <p:cNvCxnSpPr>
            <a:cxnSpLocks/>
          </p:cNvCxnSpPr>
          <p:nvPr/>
        </p:nvCxnSpPr>
        <p:spPr>
          <a:xfrm>
            <a:off x="559839" y="2634004"/>
            <a:ext cx="11632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761AD6-F90B-E587-D004-E32BBF097C69}"/>
              </a:ext>
            </a:extLst>
          </p:cNvPr>
          <p:cNvCxnSpPr>
            <a:cxnSpLocks/>
          </p:cNvCxnSpPr>
          <p:nvPr/>
        </p:nvCxnSpPr>
        <p:spPr>
          <a:xfrm>
            <a:off x="559839" y="3053059"/>
            <a:ext cx="11632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F525469-068A-56EE-FF22-72EE0DC9D09C}"/>
              </a:ext>
            </a:extLst>
          </p:cNvPr>
          <p:cNvCxnSpPr>
            <a:cxnSpLocks/>
          </p:cNvCxnSpPr>
          <p:nvPr/>
        </p:nvCxnSpPr>
        <p:spPr>
          <a:xfrm>
            <a:off x="559839" y="3421619"/>
            <a:ext cx="11632161"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6C2FE72-40E1-0958-4A09-B0B9716EE702}"/>
              </a:ext>
            </a:extLst>
          </p:cNvPr>
          <p:cNvSpPr txBox="1"/>
          <p:nvPr/>
        </p:nvSpPr>
        <p:spPr>
          <a:xfrm>
            <a:off x="9302620" y="2299313"/>
            <a:ext cx="264294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High unplanned losses assumption</a:t>
            </a:r>
          </a:p>
        </p:txBody>
      </p:sp>
      <p:sp>
        <p:nvSpPr>
          <p:cNvPr id="45" name="TextBox 44">
            <a:extLst>
              <a:ext uri="{FF2B5EF4-FFF2-40B4-BE49-F238E27FC236}">
                <a16:creationId xmlns:a16="http://schemas.microsoft.com/office/drawing/2014/main" id="{587AD52E-1A3B-18C1-E810-E063576C9148}"/>
              </a:ext>
            </a:extLst>
          </p:cNvPr>
          <p:cNvSpPr txBox="1"/>
          <p:nvPr/>
        </p:nvSpPr>
        <p:spPr>
          <a:xfrm>
            <a:off x="9302620" y="2684500"/>
            <a:ext cx="279368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Medium unplanned losses assumption</a:t>
            </a:r>
          </a:p>
        </p:txBody>
      </p:sp>
      <p:sp>
        <p:nvSpPr>
          <p:cNvPr id="46" name="TextBox 45">
            <a:extLst>
              <a:ext uri="{FF2B5EF4-FFF2-40B4-BE49-F238E27FC236}">
                <a16:creationId xmlns:a16="http://schemas.microsoft.com/office/drawing/2014/main" id="{0BB34C06-ECD6-429A-F85F-AF0CBFBF33D5}"/>
              </a:ext>
            </a:extLst>
          </p:cNvPr>
          <p:cNvSpPr txBox="1"/>
          <p:nvPr/>
        </p:nvSpPr>
        <p:spPr>
          <a:xfrm>
            <a:off x="9302620" y="3089786"/>
            <a:ext cx="279368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Low unplanned losses assumption</a:t>
            </a:r>
          </a:p>
        </p:txBody>
      </p:sp>
    </p:spTree>
    <p:extLst>
      <p:ext uri="{BB962C8B-B14F-4D97-AF65-F5344CB8AC3E}">
        <p14:creationId xmlns:p14="http://schemas.microsoft.com/office/powerpoint/2010/main" val="372615299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1D42BED-7111-A3C4-DED0-2CA749090BCE}"/>
              </a:ext>
            </a:extLst>
          </p:cNvPr>
          <p:cNvGraphicFramePr>
            <a:graphicFrameLocks noChangeAspect="1"/>
          </p:cNvGraphicFramePr>
          <p:nvPr>
            <p:custDataLst>
              <p:tags r:id="rId1"/>
            </p:custDataLst>
            <p:extLst>
              <p:ext uri="{D42A27DB-BD31-4B8C-83A1-F6EECF244321}">
                <p14:modId xmlns:p14="http://schemas.microsoft.com/office/powerpoint/2010/main" val="3535404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71" imgH="470" progId="TCLayout.ActiveDocument.1">
                  <p:embed/>
                </p:oleObj>
              </mc:Choice>
              <mc:Fallback>
                <p:oleObj name="think-cell Slide" r:id="rId32" imgW="471" imgH="470" progId="TCLayout.ActiveDocument.1">
                  <p:embed/>
                  <p:pic>
                    <p:nvPicPr>
                      <p:cNvPr id="7" name="Object 6" hidden="1">
                        <a:extLst>
                          <a:ext uri="{FF2B5EF4-FFF2-40B4-BE49-F238E27FC236}">
                            <a16:creationId xmlns:a16="http://schemas.microsoft.com/office/drawing/2014/main" id="{01D42BED-7111-A3C4-DED0-2CA749090BCE}"/>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807531D-1A54-4372-8E85-043C3998FF93}"/>
              </a:ext>
            </a:extLst>
          </p:cNvPr>
          <p:cNvSpPr>
            <a:spLocks noGrp="1"/>
          </p:cNvSpPr>
          <p:nvPr>
            <p:ph type="title"/>
          </p:nvPr>
        </p:nvSpPr>
        <p:spPr>
          <a:xfrm>
            <a:off x="95693" y="180783"/>
            <a:ext cx="9994605" cy="637923"/>
          </a:xfrm>
        </p:spPr>
        <p:txBody>
          <a:bodyPr vert="horz">
            <a:noAutofit/>
          </a:bodyPr>
          <a:lstStyle/>
          <a:p>
            <a:pPr algn="just">
              <a:spcAft>
                <a:spcPts val="600"/>
              </a:spcAft>
            </a:pPr>
            <a:r>
              <a:rPr lang="en-US" sz="2200" b="1" dirty="0">
                <a:latin typeface="Gill Sans MT" panose="020B0502020104020203" pitchFamily="34" charset="0"/>
              </a:rPr>
              <a:t>While loadshedding continues to impact the country, we managed to contain the intensity below levels anticipated in our winter outlook </a:t>
            </a:r>
          </a:p>
        </p:txBody>
      </p:sp>
      <p:sp>
        <p:nvSpPr>
          <p:cNvPr id="12" name="Rectangle 4">
            <a:extLst>
              <a:ext uri="{FF2B5EF4-FFF2-40B4-BE49-F238E27FC236}">
                <a16:creationId xmlns:a16="http://schemas.microsoft.com/office/drawing/2014/main" id="{F2EFCE50-7B24-4A9A-BF5C-93979DBDFE12}"/>
              </a:ext>
            </a:extLst>
          </p:cNvPr>
          <p:cNvSpPr>
            <a:spLocks noChangeArrowheads="1"/>
          </p:cNvSpPr>
          <p:nvPr/>
        </p:nvSpPr>
        <p:spPr bwMode="auto">
          <a:xfrm>
            <a:off x="1" y="5435743"/>
            <a:ext cx="12188324" cy="114554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266700" marR="0" lvl="0" indent="-266700" algn="l" defTabSz="914400" rtl="0" eaLnBrk="0" fontAlgn="auto" latinLnBrk="0" hangingPunct="0">
              <a:lnSpc>
                <a:spcPct val="90000"/>
              </a:lnSpc>
              <a:spcBef>
                <a:spcPts val="600"/>
              </a:spcBef>
              <a:spcAft>
                <a:spcPts val="0"/>
              </a:spcAft>
              <a:buClr>
                <a:srgbClr val="8C7F6D"/>
              </a:buClr>
              <a:buSzTx/>
              <a:buFont typeface="Wingdings" panose="05000000000000000000" pitchFamily="2" charset="2"/>
              <a:buChar char="§"/>
              <a:tabLst/>
              <a:defRPr/>
            </a:pP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Eskom has needed to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implement loadshedding everyday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between 1 Apr 2023 and 31 Aug 2023 due to insufficient generating capacity to meet demand</a:t>
            </a:r>
          </a:p>
          <a:p>
            <a:pPr marL="266700" marR="0" lvl="0" indent="-266700" algn="l" defTabSz="914400" rtl="0" eaLnBrk="0" fontAlgn="auto" latinLnBrk="0" hangingPunct="0">
              <a:lnSpc>
                <a:spcPct val="90000"/>
              </a:lnSpc>
              <a:spcBef>
                <a:spcPts val="600"/>
              </a:spcBef>
              <a:spcAft>
                <a:spcPts val="0"/>
              </a:spcAft>
              <a:buClr>
                <a:srgbClr val="8C7F6D"/>
              </a:buClr>
              <a:buSzTx/>
              <a:buFont typeface="Wingdings" panose="05000000000000000000" pitchFamily="2" charset="2"/>
              <a:buChar char="§"/>
              <a:tabLst/>
              <a:defRPr/>
            </a:pP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The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highest intensity of loadshedding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was implemented during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May 2023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due to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high demand and high unplanned outages</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followed by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Apr 2023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due to higher levels of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planned and unplanned outages</a:t>
            </a:r>
          </a:p>
          <a:p>
            <a:pPr marL="266700" marR="0" lvl="0" indent="-266700" algn="l" defTabSz="914400" rtl="0" eaLnBrk="0" fontAlgn="auto" latinLnBrk="0" hangingPunct="0">
              <a:lnSpc>
                <a:spcPct val="90000"/>
              </a:lnSpc>
              <a:spcBef>
                <a:spcPts val="600"/>
              </a:spcBef>
              <a:spcAft>
                <a:spcPts val="0"/>
              </a:spcAft>
              <a:buClr>
                <a:srgbClr val="8C7F6D"/>
              </a:buClr>
              <a:buSzTx/>
              <a:buFont typeface="Wingdings" panose="05000000000000000000" pitchFamily="2" charset="2"/>
              <a:buChar char="§"/>
              <a:tabLst/>
              <a:defRPr/>
            </a:pP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In the period there has been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153 days of loadshedding,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with the majority of days experiencing a maximum of stage 3 (55 days), stage 4 (42 days) and stage 6 (39 days) loadshedding</a:t>
            </a:r>
          </a:p>
          <a:p>
            <a:pPr marL="266700" marR="0" lvl="0" indent="-266700" algn="l" defTabSz="914400" rtl="0" eaLnBrk="0" fontAlgn="auto" latinLnBrk="0" hangingPunct="0">
              <a:lnSpc>
                <a:spcPct val="90000"/>
              </a:lnSpc>
              <a:spcBef>
                <a:spcPts val="600"/>
              </a:spcBef>
              <a:spcAft>
                <a:spcPts val="0"/>
              </a:spcAft>
              <a:buClr>
                <a:srgbClr val="8C7F6D"/>
              </a:buClr>
              <a:buSzTx/>
              <a:buFont typeface="Wingdings" panose="05000000000000000000" pitchFamily="2" charset="2"/>
              <a:buChar char="§"/>
              <a:tabLst/>
              <a:defRPr/>
            </a:pP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Despite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not having the Kusile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units and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winter prediction of stage 8</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we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kept the loadshedding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stages at a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maximum of stage 6</a:t>
            </a:r>
          </a:p>
        </p:txBody>
      </p:sp>
      <p:graphicFrame>
        <p:nvGraphicFramePr>
          <p:cNvPr id="5" name="Chart 4">
            <a:extLst>
              <a:ext uri="{FF2B5EF4-FFF2-40B4-BE49-F238E27FC236}">
                <a16:creationId xmlns:a16="http://schemas.microsoft.com/office/drawing/2014/main" id="{FF44EBEB-D3C5-6640-BB1D-36EE604D4D19}"/>
              </a:ext>
            </a:extLst>
          </p:cNvPr>
          <p:cNvGraphicFramePr/>
          <p:nvPr>
            <p:custDataLst>
              <p:tags r:id="rId2"/>
            </p:custDataLst>
          </p:nvPr>
        </p:nvGraphicFramePr>
        <p:xfrm>
          <a:off x="174625" y="2176463"/>
          <a:ext cx="6299200" cy="2878137"/>
        </p:xfrm>
        <a:graphic>
          <a:graphicData uri="http://schemas.openxmlformats.org/drawingml/2006/chart">
            <c:chart xmlns:c="http://schemas.openxmlformats.org/drawingml/2006/chart" xmlns:r="http://schemas.openxmlformats.org/officeDocument/2006/relationships" r:id="rId34"/>
          </a:graphicData>
        </a:graphic>
      </p:graphicFrame>
      <p:sp>
        <p:nvSpPr>
          <p:cNvPr id="58" name="Text Placeholder 2">
            <a:extLst>
              <a:ext uri="{FF2B5EF4-FFF2-40B4-BE49-F238E27FC236}">
                <a16:creationId xmlns:a16="http://schemas.microsoft.com/office/drawing/2014/main" id="{DED5C45A-235D-4C3F-C85D-64FC9F007B56}"/>
              </a:ext>
            </a:extLst>
          </p:cNvPr>
          <p:cNvSpPr>
            <a:spLocks noGrp="1"/>
          </p:cNvSpPr>
          <p:nvPr>
            <p:custDataLst>
              <p:tags r:id="rId3"/>
            </p:custDataLst>
          </p:nvPr>
        </p:nvSpPr>
        <p:spPr bwMode="auto">
          <a:xfrm>
            <a:off x="636588" y="5060950"/>
            <a:ext cx="4683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4393F071-B9B4-43D7-A866-8ACCD50EFD72}" type="datetime'''''''''''''''''''''A''''''p''''r''''''''''''''''-''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Apr-23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20" name="Text Placeholder 2">
            <a:extLst>
              <a:ext uri="{FF2B5EF4-FFF2-40B4-BE49-F238E27FC236}">
                <a16:creationId xmlns:a16="http://schemas.microsoft.com/office/drawing/2014/main" id="{D51631BC-1C88-4A57-2949-36BBD3630ED3}"/>
              </a:ext>
            </a:extLst>
          </p:cNvPr>
          <p:cNvSpPr>
            <a:spLocks noGrp="1"/>
          </p:cNvSpPr>
          <p:nvPr>
            <p:custDataLst>
              <p:tags r:id="rId4"/>
            </p:custDataLst>
          </p:nvPr>
        </p:nvSpPr>
        <p:spPr bwMode="gray">
          <a:xfrm>
            <a:off x="806450" y="3619500"/>
            <a:ext cx="128588" cy="165100"/>
          </a:xfrm>
          <a:prstGeom prst="rect">
            <a:avLst/>
          </a:prstGeom>
          <a:solidFill>
            <a:srgbClr val="C97A0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D6C7A9DF-041D-49FA-B79A-D6BB5E1B3B2F}" type="datetime'''''''1'''''''''''''''''''''''''">
              <a:rPr kumimoji="0" lang="en-GB" altLang="en-US" sz="1200" b="0" i="0" u="none" strike="noStrike" kern="1200" cap="none" spc="0" normalizeH="0" baseline="0" noProof="0" smtClean="0">
                <a:ln>
                  <a:noFill/>
                </a:ln>
                <a:solidFill>
                  <a:srgbClr val="FFFFFF"/>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22" name="Text Placeholder 2">
            <a:extLst>
              <a:ext uri="{FF2B5EF4-FFF2-40B4-BE49-F238E27FC236}">
                <a16:creationId xmlns:a16="http://schemas.microsoft.com/office/drawing/2014/main" id="{DD742900-ADB4-224F-152F-AE04AF3F92BF}"/>
              </a:ext>
            </a:extLst>
          </p:cNvPr>
          <p:cNvSpPr>
            <a:spLocks noGrp="1"/>
          </p:cNvSpPr>
          <p:nvPr>
            <p:custDataLst>
              <p:tags r:id="rId5"/>
            </p:custDataLst>
          </p:nvPr>
        </p:nvSpPr>
        <p:spPr bwMode="gray">
          <a:xfrm>
            <a:off x="1863725" y="2306638"/>
            <a:ext cx="128588" cy="165100"/>
          </a:xfrm>
          <a:prstGeom prst="rect">
            <a:avLst/>
          </a:prstGeom>
          <a:solidFill>
            <a:srgbClr val="D69B4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5D93283-A5D4-40D3-ADD9-21096AAC6A6F}" type="datetime'''''''''''''''''''''''''''''''''''''1'''''''''''''">
              <a:rPr kumimoji="0" lang="en-GB" altLang="en-US" sz="1200" b="0" i="0" u="none" strike="noStrike" kern="1200" cap="none" spc="0" normalizeH="0" baseline="0" noProof="0" smtClean="0">
                <a:ln>
                  <a:noFill/>
                </a:ln>
                <a:solidFill>
                  <a:srgbClr val="FFFFFF"/>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21" name="Text Placeholder 2">
            <a:extLst>
              <a:ext uri="{FF2B5EF4-FFF2-40B4-BE49-F238E27FC236}">
                <a16:creationId xmlns:a16="http://schemas.microsoft.com/office/drawing/2014/main" id="{B0204C47-D4F9-B3CF-D628-23C3B8DF1004}"/>
              </a:ext>
            </a:extLst>
          </p:cNvPr>
          <p:cNvSpPr>
            <a:spLocks noGrp="1"/>
          </p:cNvSpPr>
          <p:nvPr>
            <p:custDataLst>
              <p:tags r:id="rId6"/>
            </p:custDataLst>
          </p:nvPr>
        </p:nvSpPr>
        <p:spPr bwMode="gray">
          <a:xfrm>
            <a:off x="636588" y="2482850"/>
            <a:ext cx="128588" cy="165100"/>
          </a:xfrm>
          <a:prstGeom prst="rect">
            <a:avLst/>
          </a:prstGeom>
          <a:solidFill>
            <a:srgbClr val="E4BC7F"/>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0B2EAAB-9420-446E-A5BE-4DBBF7BD88D0}" type="datetime'''''''''''''''''''''''''''''''''''''''''''''''1'''''''''''''">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24" name="Text Placeholder 2">
            <a:extLst>
              <a:ext uri="{FF2B5EF4-FFF2-40B4-BE49-F238E27FC236}">
                <a16:creationId xmlns:a16="http://schemas.microsoft.com/office/drawing/2014/main" id="{C09F3317-DDA9-5B54-F34F-171A7312B6DA}"/>
              </a:ext>
            </a:extLst>
          </p:cNvPr>
          <p:cNvSpPr>
            <a:spLocks noGrp="1"/>
          </p:cNvSpPr>
          <p:nvPr>
            <p:custDataLst>
              <p:tags r:id="rId7"/>
            </p:custDataLst>
          </p:nvPr>
        </p:nvSpPr>
        <p:spPr bwMode="gray">
          <a:xfrm>
            <a:off x="3259138" y="4845050"/>
            <a:ext cx="128588" cy="165100"/>
          </a:xfrm>
          <a:prstGeom prst="rect">
            <a:avLst/>
          </a:prstGeom>
          <a:solidFill>
            <a:srgbClr val="B0664B"/>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78E7BEF-9957-4401-872F-BD7DE48ED407}" type="datetime'''''''1'''''''''''''''''''''''">
              <a:rPr kumimoji="0" lang="en-GB" altLang="en-US" sz="1200" b="0" i="0" u="none" strike="noStrike" kern="1200" cap="none" spc="0" normalizeH="0" baseline="0" noProof="0" smtClean="0">
                <a:ln>
                  <a:noFill/>
                </a:ln>
                <a:solidFill>
                  <a:srgbClr val="FFFFFF"/>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
        <p:nvSpPr>
          <p:cNvPr id="18" name="Text Placeholder 2">
            <a:extLst>
              <a:ext uri="{FF2B5EF4-FFF2-40B4-BE49-F238E27FC236}">
                <a16:creationId xmlns:a16="http://schemas.microsoft.com/office/drawing/2014/main" id="{1D4DFD75-C4C0-1143-5D76-D96DA6F65CD8}"/>
              </a:ext>
            </a:extLst>
          </p:cNvPr>
          <p:cNvSpPr>
            <a:spLocks noGrp="1"/>
          </p:cNvSpPr>
          <p:nvPr>
            <p:custDataLst>
              <p:tags r:id="rId8"/>
            </p:custDataLst>
          </p:nvPr>
        </p:nvSpPr>
        <p:spPr bwMode="gray">
          <a:xfrm>
            <a:off x="5670550" y="2054225"/>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8B80751-1E23-453A-B63A-96B871271CF4}" type="datetime'''''''''''''3''''''''''''''''1'''''">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23" name="Text Placeholder 2">
            <a:extLst>
              <a:ext uri="{FF2B5EF4-FFF2-40B4-BE49-F238E27FC236}">
                <a16:creationId xmlns:a16="http://schemas.microsoft.com/office/drawing/2014/main" id="{711FE72E-78BE-F989-5963-6C9EC86A0D76}"/>
              </a:ext>
            </a:extLst>
          </p:cNvPr>
          <p:cNvSpPr>
            <a:spLocks noGrp="1"/>
          </p:cNvSpPr>
          <p:nvPr>
            <p:custDataLst>
              <p:tags r:id="rId9"/>
            </p:custDataLst>
          </p:nvPr>
        </p:nvSpPr>
        <p:spPr bwMode="gray">
          <a:xfrm>
            <a:off x="2205038" y="2219325"/>
            <a:ext cx="128588" cy="165100"/>
          </a:xfrm>
          <a:prstGeom prst="rect">
            <a:avLst/>
          </a:prstGeom>
          <a:solidFill>
            <a:srgbClr val="E4BC7F"/>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7AA6923-E623-4576-983A-088074754D03}" type="datetime'''''''''''''''''''''''''''''1'''''''''''''''''''''''''''''">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67" name="Text Placeholder 2">
            <a:extLst>
              <a:ext uri="{FF2B5EF4-FFF2-40B4-BE49-F238E27FC236}">
                <a16:creationId xmlns:a16="http://schemas.microsoft.com/office/drawing/2014/main" id="{6E35F0BD-424A-C1F6-9F4A-0B1C72CAB744}"/>
              </a:ext>
            </a:extLst>
          </p:cNvPr>
          <p:cNvSpPr>
            <a:spLocks noGrp="1"/>
          </p:cNvSpPr>
          <p:nvPr>
            <p:custDataLst>
              <p:tags r:id="rId10"/>
            </p:custDataLst>
          </p:nvPr>
        </p:nvSpPr>
        <p:spPr bwMode="auto">
          <a:xfrm>
            <a:off x="1838325" y="5060950"/>
            <a:ext cx="5191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EDBE2DD-BD54-4A2C-9374-9DCD599D6C41}" type="datetime'''''''''M''''''''''''ay-''''''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May-23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25" name="Text Placeholder 2">
            <a:extLst>
              <a:ext uri="{FF2B5EF4-FFF2-40B4-BE49-F238E27FC236}">
                <a16:creationId xmlns:a16="http://schemas.microsoft.com/office/drawing/2014/main" id="{9BBC5C14-D2F0-BDD4-24D0-88151195FD78}"/>
              </a:ext>
            </a:extLst>
          </p:cNvPr>
          <p:cNvSpPr>
            <a:spLocks noGrp="1"/>
          </p:cNvSpPr>
          <p:nvPr>
            <p:custDataLst>
              <p:tags r:id="rId11"/>
            </p:custDataLst>
          </p:nvPr>
        </p:nvSpPr>
        <p:spPr bwMode="gray">
          <a:xfrm>
            <a:off x="3259138" y="2306638"/>
            <a:ext cx="128588" cy="165100"/>
          </a:xfrm>
          <a:prstGeom prst="rect">
            <a:avLst/>
          </a:prstGeom>
          <a:solidFill>
            <a:srgbClr val="F1DEBE"/>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C947A43-141A-4D68-A4A3-10F2A38AA64F}" type="datetime'1'''''''''''''''''''''''''''''''''''''''''''''''''''''''''">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a:t>
            </a:fld>
            <a:endParaRPr kumimoji="0" lang="en-GB"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1" name="Text Placeholder 2">
            <a:extLst>
              <a:ext uri="{FF2B5EF4-FFF2-40B4-BE49-F238E27FC236}">
                <a16:creationId xmlns:a16="http://schemas.microsoft.com/office/drawing/2014/main" id="{F278B2B2-78F4-A862-D831-B3431304A239}"/>
              </a:ext>
            </a:extLst>
          </p:cNvPr>
          <p:cNvSpPr>
            <a:spLocks noGrp="1"/>
          </p:cNvSpPr>
          <p:nvPr>
            <p:custDataLst>
              <p:tags r:id="rId12"/>
            </p:custDataLst>
          </p:nvPr>
        </p:nvSpPr>
        <p:spPr bwMode="auto">
          <a:xfrm>
            <a:off x="3084513" y="5060950"/>
            <a:ext cx="476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69989B5-B8AE-4C53-86F7-536C9D067210}" type="datetime'''J''''''''u''n''''''''''''''-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Jun-23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4" name="Text Placeholder 2">
            <a:extLst>
              <a:ext uri="{FF2B5EF4-FFF2-40B4-BE49-F238E27FC236}">
                <a16:creationId xmlns:a16="http://schemas.microsoft.com/office/drawing/2014/main" id="{84E60D48-5F49-E428-390D-69BE0AAB35B5}"/>
              </a:ext>
            </a:extLst>
          </p:cNvPr>
          <p:cNvSpPr>
            <a:spLocks noGrp="1"/>
          </p:cNvSpPr>
          <p:nvPr>
            <p:custDataLst>
              <p:tags r:id="rId13"/>
            </p:custDataLst>
          </p:nvPr>
        </p:nvSpPr>
        <p:spPr bwMode="auto">
          <a:xfrm>
            <a:off x="4337050" y="5060950"/>
            <a:ext cx="4254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6AC5917-FFBB-49DE-B1B6-4ED0646F1EAA}" type="datetime'''''''J''u''''''''''''l''''''''''''''''''-''''''''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Jul-23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100" name="Text Placeholder 2">
            <a:extLst>
              <a:ext uri="{FF2B5EF4-FFF2-40B4-BE49-F238E27FC236}">
                <a16:creationId xmlns:a16="http://schemas.microsoft.com/office/drawing/2014/main" id="{B4C8B21C-1D5B-CF9A-B9B8-A718B98D708C}"/>
              </a:ext>
            </a:extLst>
          </p:cNvPr>
          <p:cNvSpPr>
            <a:spLocks noGrp="1"/>
          </p:cNvSpPr>
          <p:nvPr>
            <p:custDataLst>
              <p:tags r:id="rId14"/>
            </p:custDataLst>
          </p:nvPr>
        </p:nvSpPr>
        <p:spPr bwMode="auto">
          <a:xfrm>
            <a:off x="5526088" y="5060950"/>
            <a:ext cx="5016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F4A779E-CFEF-4DC5-944B-E1E2B7C9589B}" type="datetime'''''''''''''''''''A''''''''''''ug''''-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Aug-23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9" name="Text Placeholder 2">
            <a:extLst>
              <a:ext uri="{FF2B5EF4-FFF2-40B4-BE49-F238E27FC236}">
                <a16:creationId xmlns:a16="http://schemas.microsoft.com/office/drawing/2014/main" id="{339E44C6-59C5-313D-5D0C-6ADA2888E124}"/>
              </a:ext>
            </a:extLst>
          </p:cNvPr>
          <p:cNvSpPr>
            <a:spLocks noGrp="1"/>
          </p:cNvSpPr>
          <p:nvPr>
            <p:custDataLst>
              <p:tags r:id="rId15"/>
            </p:custDataLst>
          </p:nvPr>
        </p:nvSpPr>
        <p:spPr bwMode="gray">
          <a:xfrm>
            <a:off x="4443413" y="2054225"/>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6B73A4A-0FC5-4420-A3A8-EFA66DB3085F}" type="datetime'''''''''''''''''3''''''''''''''''''''''''1'''''''''''''">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7" name="Text Placeholder 2">
            <a:extLst>
              <a:ext uri="{FF2B5EF4-FFF2-40B4-BE49-F238E27FC236}">
                <a16:creationId xmlns:a16="http://schemas.microsoft.com/office/drawing/2014/main" id="{B513F04C-4289-0957-0662-DD5262ADD9EA}"/>
              </a:ext>
            </a:extLst>
          </p:cNvPr>
          <p:cNvSpPr>
            <a:spLocks noGrp="1"/>
          </p:cNvSpPr>
          <p:nvPr>
            <p:custDataLst>
              <p:tags r:id="rId16"/>
            </p:custDataLst>
          </p:nvPr>
        </p:nvSpPr>
        <p:spPr bwMode="gray">
          <a:xfrm>
            <a:off x="763588" y="2141538"/>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9CDD0B3-4586-46E5-A1FA-47F51AF071D7}" type="datetime'''''''''''''''''''''''''''''''''''''''''''''''30'''''''''''''">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69" name="Text Placeholder 2">
            <a:extLst>
              <a:ext uri="{FF2B5EF4-FFF2-40B4-BE49-F238E27FC236}">
                <a16:creationId xmlns:a16="http://schemas.microsoft.com/office/drawing/2014/main" id="{B0977658-C3A4-B3B2-02FB-BE9078CCC915}"/>
              </a:ext>
            </a:extLst>
          </p:cNvPr>
          <p:cNvSpPr>
            <a:spLocks noGrp="1"/>
          </p:cNvSpPr>
          <p:nvPr>
            <p:custDataLst>
              <p:tags r:id="rId17"/>
            </p:custDataLst>
          </p:nvPr>
        </p:nvSpPr>
        <p:spPr bwMode="gray">
          <a:xfrm>
            <a:off x="1990725" y="2054225"/>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A191327-AAFC-4C79-B3FB-A986D0B5CDFB}" type="datetime'''''''''''''''''''3''''''''''''''''1'''''''''''''''''''">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8" name="Text Placeholder 2">
            <a:extLst>
              <a:ext uri="{FF2B5EF4-FFF2-40B4-BE49-F238E27FC236}">
                <a16:creationId xmlns:a16="http://schemas.microsoft.com/office/drawing/2014/main" id="{C932AA48-406D-8ABA-1587-92CD02D8FB98}"/>
              </a:ext>
            </a:extLst>
          </p:cNvPr>
          <p:cNvSpPr>
            <a:spLocks noGrp="1"/>
          </p:cNvSpPr>
          <p:nvPr>
            <p:custDataLst>
              <p:tags r:id="rId18"/>
            </p:custDataLst>
          </p:nvPr>
        </p:nvSpPr>
        <p:spPr bwMode="gray">
          <a:xfrm>
            <a:off x="3216275" y="2141538"/>
            <a:ext cx="2127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C609C9C-54B5-4F84-94F6-0F7AEE08F152}" type="datetime'''''''3''''''''''''0'''''''''''''''''''''''''''''''''''''''">
              <a:rPr kumimoji="0" lang="en-GB"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30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80" name="Rectangle 79">
            <a:extLst>
              <a:ext uri="{FF2B5EF4-FFF2-40B4-BE49-F238E27FC236}">
                <a16:creationId xmlns:a16="http://schemas.microsoft.com/office/drawing/2014/main" id="{AE753933-1BEE-EE8C-B98C-A863A395E666}"/>
              </a:ext>
            </a:extLst>
          </p:cNvPr>
          <p:cNvSpPr/>
          <p:nvPr>
            <p:custDataLst>
              <p:tags r:id="rId19"/>
            </p:custDataLst>
          </p:nvPr>
        </p:nvSpPr>
        <p:spPr bwMode="auto">
          <a:xfrm>
            <a:off x="4984750" y="1790700"/>
            <a:ext cx="179388" cy="133350"/>
          </a:xfrm>
          <a:prstGeom prst="rect">
            <a:avLst/>
          </a:prstGeom>
          <a:solidFill>
            <a:srgbClr val="C97A0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9BD65CF7-8B66-06C5-D09D-9FADE65C1B8F}"/>
              </a:ext>
            </a:extLst>
          </p:cNvPr>
          <p:cNvSpPr/>
          <p:nvPr>
            <p:custDataLst>
              <p:tags r:id="rId20"/>
            </p:custDataLst>
          </p:nvPr>
        </p:nvSpPr>
        <p:spPr bwMode="auto">
          <a:xfrm>
            <a:off x="2689225" y="1790700"/>
            <a:ext cx="179388" cy="133350"/>
          </a:xfrm>
          <a:prstGeom prst="rect">
            <a:avLst/>
          </a:prstGeom>
          <a:solidFill>
            <a:srgbClr val="F1DEB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25A9CD0B-7799-DFD3-B82D-D8953CEDE43D}"/>
              </a:ext>
            </a:extLst>
          </p:cNvPr>
          <p:cNvSpPr/>
          <p:nvPr>
            <p:custDataLst>
              <p:tags r:id="rId21"/>
            </p:custDataLst>
          </p:nvPr>
        </p:nvSpPr>
        <p:spPr bwMode="auto">
          <a:xfrm>
            <a:off x="3454400" y="1790700"/>
            <a:ext cx="179388" cy="133350"/>
          </a:xfrm>
          <a:prstGeom prst="rect">
            <a:avLst/>
          </a:prstGeom>
          <a:solidFill>
            <a:srgbClr val="E4BC7F"/>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97189FD9-99ED-6E04-5E09-4F873A9AF6FF}"/>
              </a:ext>
            </a:extLst>
          </p:cNvPr>
          <p:cNvSpPr/>
          <p:nvPr>
            <p:custDataLst>
              <p:tags r:id="rId22"/>
            </p:custDataLst>
          </p:nvPr>
        </p:nvSpPr>
        <p:spPr bwMode="auto">
          <a:xfrm>
            <a:off x="4219575" y="1790700"/>
            <a:ext cx="179388" cy="133350"/>
          </a:xfrm>
          <a:prstGeom prst="rect">
            <a:avLst/>
          </a:prstGeom>
          <a:solidFill>
            <a:srgbClr val="D69B4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F8301DEC-EF9B-C138-A24F-A707EB08C855}"/>
              </a:ext>
            </a:extLst>
          </p:cNvPr>
          <p:cNvSpPr/>
          <p:nvPr>
            <p:custDataLst>
              <p:tags r:id="rId23"/>
            </p:custDataLst>
          </p:nvPr>
        </p:nvSpPr>
        <p:spPr bwMode="auto">
          <a:xfrm>
            <a:off x="5749925" y="1790700"/>
            <a:ext cx="179388" cy="133350"/>
          </a:xfrm>
          <a:prstGeom prst="rect">
            <a:avLst/>
          </a:prstGeom>
          <a:solidFill>
            <a:srgbClr val="B0664B"/>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8" name="Text Placeholder 2">
            <a:extLst>
              <a:ext uri="{FF2B5EF4-FFF2-40B4-BE49-F238E27FC236}">
                <a16:creationId xmlns:a16="http://schemas.microsoft.com/office/drawing/2014/main" id="{8E4ECFBA-0C67-A324-E3BC-F4C8A04B52AC}"/>
              </a:ext>
            </a:extLst>
          </p:cNvPr>
          <p:cNvSpPr>
            <a:spLocks noGrp="1"/>
          </p:cNvSpPr>
          <p:nvPr>
            <p:custDataLst>
              <p:tags r:id="rId24"/>
            </p:custDataLst>
          </p:nvPr>
        </p:nvSpPr>
        <p:spPr bwMode="auto">
          <a:xfrm>
            <a:off x="2919413" y="1798638"/>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F32FF98-B2F8-4108-903E-BC4AE4A31B5D}" type="datetime'''''St''''''''''''''''''''''''''''''a''g''''e'''''' ''''''''2'">
              <a:rPr kumimoji="0" lang="en-ZA" altLang="en-US" sz="10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2</a:t>
            </a:fld>
            <a:endParaRPr kumimoji="0" lang="en-ZA" sz="10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89" name="Text Placeholder 2">
            <a:extLst>
              <a:ext uri="{FF2B5EF4-FFF2-40B4-BE49-F238E27FC236}">
                <a16:creationId xmlns:a16="http://schemas.microsoft.com/office/drawing/2014/main" id="{F0E004E5-C511-153A-7C74-5DCE7F302368}"/>
              </a:ext>
            </a:extLst>
          </p:cNvPr>
          <p:cNvSpPr>
            <a:spLocks noGrp="1"/>
          </p:cNvSpPr>
          <p:nvPr>
            <p:custDataLst>
              <p:tags r:id="rId25"/>
            </p:custDataLst>
          </p:nvPr>
        </p:nvSpPr>
        <p:spPr bwMode="auto">
          <a:xfrm>
            <a:off x="3684588" y="1798638"/>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68F9C13-575C-4A44-9B74-E64770A244EE}" type="datetime'S''''''''''''''''''''tag''''''''''''''''e'''''' ''3'''">
              <a:rPr kumimoji="0" lang="en-ZA" altLang="en-US" sz="10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3</a:t>
            </a:fld>
            <a:endParaRPr kumimoji="0" lang="en-ZA" sz="10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17" name="Text Placeholder 2">
            <a:extLst>
              <a:ext uri="{FF2B5EF4-FFF2-40B4-BE49-F238E27FC236}">
                <a16:creationId xmlns:a16="http://schemas.microsoft.com/office/drawing/2014/main" id="{93B67278-D0C1-6CA4-7576-32F24B0B306A}"/>
              </a:ext>
            </a:extLst>
          </p:cNvPr>
          <p:cNvSpPr>
            <a:spLocks noGrp="1"/>
          </p:cNvSpPr>
          <p:nvPr>
            <p:custDataLst>
              <p:tags r:id="rId26"/>
            </p:custDataLst>
          </p:nvPr>
        </p:nvSpPr>
        <p:spPr bwMode="auto">
          <a:xfrm>
            <a:off x="5980113" y="1798638"/>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D47F9CD-C5AE-4432-8525-70C452B37FCD}" type="datetime'S''t''''''''a''''''''''''''g''''''''''''''''e'''''' ''6'''''">
              <a:rPr kumimoji="0" lang="en-ZA" altLang="en-US" sz="10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6</a:t>
            </a:fld>
            <a:endParaRPr kumimoji="0" lang="en-ZA" sz="10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86" name="Text Placeholder 2">
            <a:extLst>
              <a:ext uri="{FF2B5EF4-FFF2-40B4-BE49-F238E27FC236}">
                <a16:creationId xmlns:a16="http://schemas.microsoft.com/office/drawing/2014/main" id="{B9BD5FA5-6941-2F20-80F3-0650A1E3136F}"/>
              </a:ext>
            </a:extLst>
          </p:cNvPr>
          <p:cNvSpPr>
            <a:spLocks noGrp="1"/>
          </p:cNvSpPr>
          <p:nvPr>
            <p:custDataLst>
              <p:tags r:id="rId27"/>
            </p:custDataLst>
          </p:nvPr>
        </p:nvSpPr>
        <p:spPr bwMode="auto">
          <a:xfrm>
            <a:off x="4449763" y="1798638"/>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2F95DAA-C100-4AC0-93C2-3A7728EB7ECF}" type="datetime'''''''''''''''''''''''''S''''t''a''''''''g''e'''''''''' ''4'">
              <a:rPr kumimoji="0" lang="en-ZA" altLang="en-US" sz="10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4</a:t>
            </a:fld>
            <a:endParaRPr kumimoji="0" lang="en-ZA" sz="10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85" name="Text Placeholder 2">
            <a:extLst>
              <a:ext uri="{FF2B5EF4-FFF2-40B4-BE49-F238E27FC236}">
                <a16:creationId xmlns:a16="http://schemas.microsoft.com/office/drawing/2014/main" id="{46FBB684-33FB-721B-DC45-825ECC7E322B}"/>
              </a:ext>
            </a:extLst>
          </p:cNvPr>
          <p:cNvSpPr>
            <a:spLocks noGrp="1"/>
          </p:cNvSpPr>
          <p:nvPr>
            <p:custDataLst>
              <p:tags r:id="rId28"/>
            </p:custDataLst>
          </p:nvPr>
        </p:nvSpPr>
        <p:spPr bwMode="auto">
          <a:xfrm>
            <a:off x="5214938" y="1798638"/>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50771A7F-87BF-43F6-9B37-955C97E26C29}" type="datetime'''''''''''S''''''''''''t''a''''g''''''''e'''''''''' 5'''''''''">
              <a:rPr kumimoji="0" lang="en-ZA" altLang="en-US" sz="10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Stage 5</a:t>
            </a:fld>
            <a:endParaRPr kumimoji="0" lang="en-ZA" sz="10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mc:AlternateContent xmlns:mc="http://schemas.openxmlformats.org/markup-compatibility/2006" xmlns:cx2="http://schemas.microsoft.com/office/drawing/2015/10/21/chartex">
        <mc:Choice Requires="cx2">
          <p:graphicFrame>
            <p:nvGraphicFramePr>
              <p:cNvPr id="38" name="Chart 37">
                <a:extLst>
                  <a:ext uri="{FF2B5EF4-FFF2-40B4-BE49-F238E27FC236}">
                    <a16:creationId xmlns:a16="http://schemas.microsoft.com/office/drawing/2014/main" id="{BA68F67C-B6A8-D5CF-A546-00920AD1DD6A}"/>
                  </a:ext>
                </a:extLst>
              </p:cNvPr>
              <p:cNvGraphicFramePr/>
              <p:nvPr/>
            </p:nvGraphicFramePr>
            <p:xfrm>
              <a:off x="7154861" y="2030277"/>
              <a:ext cx="4625527" cy="2979873"/>
            </p:xfrm>
            <a:graphic>
              <a:graphicData uri="http://schemas.microsoft.com/office/drawing/2014/chartex">
                <cx:chart xmlns:cx="http://schemas.microsoft.com/office/drawing/2014/chartex" xmlns:r="http://schemas.openxmlformats.org/officeDocument/2006/relationships" r:id="rId35"/>
              </a:graphicData>
            </a:graphic>
          </p:graphicFrame>
        </mc:Choice>
        <mc:Fallback xmlns="">
          <p:pic>
            <p:nvPicPr>
              <p:cNvPr id="38" name="Chart 37">
                <a:extLst>
                  <a:ext uri="{FF2B5EF4-FFF2-40B4-BE49-F238E27FC236}">
                    <a16:creationId xmlns:a16="http://schemas.microsoft.com/office/drawing/2014/main" id="{BA68F67C-B6A8-D5CF-A546-00920AD1DD6A}"/>
                  </a:ext>
                </a:extLst>
              </p:cNvPr>
              <p:cNvPicPr>
                <a:picLocks noGrp="1" noRot="1" noChangeAspect="1" noMove="1" noResize="1" noEditPoints="1" noAdjustHandles="1" noChangeArrowheads="1" noChangeShapeType="1"/>
              </p:cNvPicPr>
              <p:nvPr/>
            </p:nvPicPr>
            <p:blipFill>
              <a:blip r:embed="rId36"/>
              <a:stretch>
                <a:fillRect/>
              </a:stretch>
            </p:blipFill>
            <p:spPr>
              <a:xfrm>
                <a:off x="7154861" y="2030277"/>
                <a:ext cx="4625527" cy="2979873"/>
              </a:xfrm>
              <a:prstGeom prst="rect">
                <a:avLst/>
              </a:prstGeom>
            </p:spPr>
          </p:pic>
        </mc:Fallback>
      </mc:AlternateContent>
      <p:cxnSp>
        <p:nvCxnSpPr>
          <p:cNvPr id="43" name="Straight Connector 42">
            <a:extLst>
              <a:ext uri="{FF2B5EF4-FFF2-40B4-BE49-F238E27FC236}">
                <a16:creationId xmlns:a16="http://schemas.microsoft.com/office/drawing/2014/main" id="{11897E05-FEC2-7C7A-FEB6-798F93628E9C}"/>
              </a:ext>
            </a:extLst>
          </p:cNvPr>
          <p:cNvCxnSpPr>
            <a:cxnSpLocks/>
          </p:cNvCxnSpPr>
          <p:nvPr/>
        </p:nvCxnSpPr>
        <p:spPr>
          <a:xfrm>
            <a:off x="0" y="13151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A4B074-540D-50D3-2D20-326E5242B276}"/>
              </a:ext>
            </a:extLst>
          </p:cNvPr>
          <p:cNvSpPr txBox="1"/>
          <p:nvPr/>
        </p:nvSpPr>
        <p:spPr>
          <a:xfrm>
            <a:off x="0" y="1020118"/>
            <a:ext cx="81724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Overview of loadshedding intensity and frequency between 1 Apr 2023 and 31 Aug 2023</a:t>
            </a:r>
          </a:p>
        </p:txBody>
      </p:sp>
      <p:sp>
        <p:nvSpPr>
          <p:cNvPr id="46" name="TextBox 45">
            <a:extLst>
              <a:ext uri="{FF2B5EF4-FFF2-40B4-BE49-F238E27FC236}">
                <a16:creationId xmlns:a16="http://schemas.microsoft.com/office/drawing/2014/main" id="{2C73F52C-EA49-EC80-A61F-F8B157B57117}"/>
              </a:ext>
            </a:extLst>
          </p:cNvPr>
          <p:cNvSpPr txBox="1"/>
          <p:nvPr/>
        </p:nvSpPr>
        <p:spPr>
          <a:xfrm>
            <a:off x="0" y="1314819"/>
            <a:ext cx="66960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 of days at various stages¹</a:t>
            </a:r>
          </a:p>
        </p:txBody>
      </p:sp>
      <p:sp>
        <p:nvSpPr>
          <p:cNvPr id="51" name="TextBox 50">
            <a:extLst>
              <a:ext uri="{FF2B5EF4-FFF2-40B4-BE49-F238E27FC236}">
                <a16:creationId xmlns:a16="http://schemas.microsoft.com/office/drawing/2014/main" id="{92C6C1B6-512D-EA0D-F460-0DB40282FB9E}"/>
              </a:ext>
            </a:extLst>
          </p:cNvPr>
          <p:cNvSpPr txBox="1"/>
          <p:nvPr/>
        </p:nvSpPr>
        <p:spPr>
          <a:xfrm>
            <a:off x="852487" y="1392238"/>
            <a:ext cx="6034088" cy="2762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sng"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Monthly</a:t>
            </a:r>
          </a:p>
        </p:txBody>
      </p:sp>
      <p:sp>
        <p:nvSpPr>
          <p:cNvPr id="52" name="TextBox 51">
            <a:extLst>
              <a:ext uri="{FF2B5EF4-FFF2-40B4-BE49-F238E27FC236}">
                <a16:creationId xmlns:a16="http://schemas.microsoft.com/office/drawing/2014/main" id="{F963E422-4211-5E93-21C6-80087BB5AD64}"/>
              </a:ext>
            </a:extLst>
          </p:cNvPr>
          <p:cNvSpPr txBox="1"/>
          <p:nvPr/>
        </p:nvSpPr>
        <p:spPr>
          <a:xfrm>
            <a:off x="7354888" y="1392238"/>
            <a:ext cx="4791077" cy="2762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sng"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Total</a:t>
            </a:r>
          </a:p>
        </p:txBody>
      </p:sp>
      <p:cxnSp>
        <p:nvCxnSpPr>
          <p:cNvPr id="55" name="Straight Connector 54">
            <a:extLst>
              <a:ext uri="{FF2B5EF4-FFF2-40B4-BE49-F238E27FC236}">
                <a16:creationId xmlns:a16="http://schemas.microsoft.com/office/drawing/2014/main" id="{8FDA2A30-02D4-3A9E-10FB-A11448509D7D}"/>
              </a:ext>
            </a:extLst>
          </p:cNvPr>
          <p:cNvCxnSpPr>
            <a:cxnSpLocks/>
          </p:cNvCxnSpPr>
          <p:nvPr/>
        </p:nvCxnSpPr>
        <p:spPr>
          <a:xfrm flipV="1">
            <a:off x="6605588" y="1514475"/>
            <a:ext cx="0" cy="37369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DCB5166-E15C-C2CD-5C02-021CEF199094}"/>
              </a:ext>
            </a:extLst>
          </p:cNvPr>
          <p:cNvGrpSpPr/>
          <p:nvPr/>
        </p:nvGrpSpPr>
        <p:grpSpPr>
          <a:xfrm>
            <a:off x="6464251" y="3268508"/>
            <a:ext cx="282674" cy="280988"/>
            <a:chOff x="3046225" y="6086368"/>
            <a:chExt cx="365760" cy="365760"/>
          </a:xfrm>
        </p:grpSpPr>
        <p:sp>
          <p:nvSpPr>
            <p:cNvPr id="62" name="Oval 61">
              <a:extLst>
                <a:ext uri="{FF2B5EF4-FFF2-40B4-BE49-F238E27FC236}">
                  <a16:creationId xmlns:a16="http://schemas.microsoft.com/office/drawing/2014/main" id="{BA447016-31F0-7749-EDD2-DEEEC2FE3F67}"/>
                </a:ext>
              </a:extLst>
            </p:cNvPr>
            <p:cNvSpPr/>
            <p:nvPr/>
          </p:nvSpPr>
          <p:spPr bwMode="gray">
            <a:xfrm>
              <a:off x="3046225" y="6086368"/>
              <a:ext cx="365760" cy="365760"/>
            </a:xfrm>
            <a:prstGeom prst="ellipse">
              <a:avLst/>
            </a:prstGeom>
            <a:solidFill>
              <a:srgbClr val="FFFFFF"/>
            </a:solidFill>
            <a:ln w="19050" cap="flat" cmpd="sng" algn="ctr">
              <a:solidFill>
                <a:srgbClr val="808080"/>
              </a:solidFill>
              <a:prstDash val="solid"/>
            </a:ln>
            <a:effectLst/>
          </p:spPr>
          <p:txBody>
            <a:bodyPr rtlCol="0" anchor="ctr"/>
            <a:lstStyle/>
            <a:p>
              <a:pPr marL="0" marR="0" lvl="0" indent="0" algn="ctr" defTabSz="93236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65" name="Group 64">
              <a:extLst>
                <a:ext uri="{FF2B5EF4-FFF2-40B4-BE49-F238E27FC236}">
                  <a16:creationId xmlns:a16="http://schemas.microsoft.com/office/drawing/2014/main" id="{D99B0417-7DC4-C4A7-4DAB-A5159205A0D1}"/>
                </a:ext>
              </a:extLst>
            </p:cNvPr>
            <p:cNvGrpSpPr/>
            <p:nvPr>
              <p:custDataLst>
                <p:tags r:id="rId29"/>
              </p:custDataLst>
            </p:nvPr>
          </p:nvGrpSpPr>
          <p:grpSpPr bwMode="gray">
            <a:xfrm>
              <a:off x="3083904" y="6174885"/>
              <a:ext cx="256411" cy="188721"/>
              <a:chOff x="5660402" y="4692723"/>
              <a:chExt cx="378904" cy="495782"/>
            </a:xfrm>
          </p:grpSpPr>
          <p:sp>
            <p:nvSpPr>
              <p:cNvPr id="68" name="Chevron 34">
                <a:extLst>
                  <a:ext uri="{FF2B5EF4-FFF2-40B4-BE49-F238E27FC236}">
                    <a16:creationId xmlns:a16="http://schemas.microsoft.com/office/drawing/2014/main" id="{1B991B75-ABD6-C403-FCC9-A0C1D0975127}"/>
                  </a:ext>
                </a:extLst>
              </p:cNvPr>
              <p:cNvSpPr/>
              <p:nvPr/>
            </p:nvSpPr>
            <p:spPr bwMode="gray">
              <a:xfrm>
                <a:off x="5660402" y="4742621"/>
                <a:ext cx="192023" cy="395985"/>
              </a:xfrm>
              <a:prstGeom prst="chevron">
                <a:avLst>
                  <a:gd name="adj" fmla="val 37528"/>
                </a:avLst>
              </a:prstGeom>
              <a:solidFill>
                <a:srgbClr val="7F9BCA"/>
              </a:solidFill>
              <a:ln w="9525" cap="flat" cmpd="sng" algn="ctr">
                <a:solidFill>
                  <a:srgbClr val="FFFFFF"/>
                </a:solidFill>
                <a:prstDash val="solid"/>
              </a:ln>
              <a:effectLst/>
            </p:spPr>
            <p:txBody>
              <a:bodyPr rtlCol="0" anchor="ctr"/>
              <a:lstStyle/>
              <a:p>
                <a:pPr marL="0" marR="0" lvl="0" indent="0" algn="ctr" defTabSz="93236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72" name="Chevron 35">
                <a:extLst>
                  <a:ext uri="{FF2B5EF4-FFF2-40B4-BE49-F238E27FC236}">
                    <a16:creationId xmlns:a16="http://schemas.microsoft.com/office/drawing/2014/main" id="{2DFFEF1B-C5EB-0F88-1386-516989D7392D}"/>
                  </a:ext>
                </a:extLst>
              </p:cNvPr>
              <p:cNvSpPr/>
              <p:nvPr/>
            </p:nvSpPr>
            <p:spPr bwMode="gray">
              <a:xfrm>
                <a:off x="5798889" y="4692723"/>
                <a:ext cx="240417" cy="495782"/>
              </a:xfrm>
              <a:prstGeom prst="chevron">
                <a:avLst>
                  <a:gd name="adj" fmla="val 37528"/>
                </a:avLst>
              </a:prstGeom>
              <a:solidFill>
                <a:srgbClr val="00389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3236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grpSp>
      <p:sp>
        <p:nvSpPr>
          <p:cNvPr id="118" name="TextBox 117">
            <a:extLst>
              <a:ext uri="{FF2B5EF4-FFF2-40B4-BE49-F238E27FC236}">
                <a16:creationId xmlns:a16="http://schemas.microsoft.com/office/drawing/2014/main" id="{B5CC1D03-6BE7-C38C-8733-503D262AB194}"/>
              </a:ext>
            </a:extLst>
          </p:cNvPr>
          <p:cNvSpPr txBox="1"/>
          <p:nvPr/>
        </p:nvSpPr>
        <p:spPr>
          <a:xfrm>
            <a:off x="0" y="6589190"/>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Source: 2023 Load Shedding and Curtailment events Notes: 1: Indicates maximum stage per day</a:t>
            </a:r>
          </a:p>
        </p:txBody>
      </p:sp>
      <p:sp>
        <p:nvSpPr>
          <p:cNvPr id="4" name="Oval 3">
            <a:extLst>
              <a:ext uri="{FF2B5EF4-FFF2-40B4-BE49-F238E27FC236}">
                <a16:creationId xmlns:a16="http://schemas.microsoft.com/office/drawing/2014/main" id="{63E8F0B0-68F4-D2E5-5FFC-1C0BCEAB60B8}"/>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SS</a:t>
            </a:r>
          </a:p>
        </p:txBody>
      </p:sp>
    </p:spTree>
    <p:extLst>
      <p:ext uri="{BB962C8B-B14F-4D97-AF65-F5344CB8AC3E}">
        <p14:creationId xmlns:p14="http://schemas.microsoft.com/office/powerpoint/2010/main" val="426610674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1942" y="150157"/>
            <a:ext cx="981870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lnSpc>
                <a:spcPct val="90000"/>
              </a:lnSpc>
              <a:spcBef>
                <a:spcPct val="0"/>
              </a:spcBef>
              <a:defRPr/>
            </a:pPr>
            <a:r>
              <a:rPr lang="en-US" sz="2200" b="1" dirty="0">
                <a:solidFill>
                  <a:schemeClr val="bg1"/>
                </a:solidFill>
                <a:latin typeface="Gill Sans MT" panose="020B0502020104020203" pitchFamily="34" charset="0"/>
                <a:ea typeface="+mj-ea"/>
                <a:cs typeface="+mj-cs"/>
              </a:rPr>
              <a:t>To create a more realistic current summer outlook projection, historical performance trends were considered</a:t>
            </a:r>
          </a:p>
        </p:txBody>
      </p:sp>
      <p:sp>
        <p:nvSpPr>
          <p:cNvPr id="3" name="Slide Number Placeholder 2">
            <a:extLst>
              <a:ext uri="{FF2B5EF4-FFF2-40B4-BE49-F238E27FC236}">
                <a16:creationId xmlns:a16="http://schemas.microsoft.com/office/drawing/2014/main" id="{F8FD974E-591F-46D4-9C67-DDF557E01667}"/>
              </a:ext>
            </a:extLst>
          </p:cNvPr>
          <p:cNvSpPr>
            <a:spLocks noGrp="1"/>
          </p:cNvSpPr>
          <p:nvPr>
            <p:ph type="sldNum" sz="quarter" idx="12"/>
          </p:nvPr>
        </p:nvSpPr>
        <p:spPr/>
        <p:txBody>
          <a:bodyPr/>
          <a:lstStyle/>
          <a:p>
            <a:pPr>
              <a:defRPr/>
            </a:pPr>
            <a:fld id="{ADA9A489-9153-4A56-8370-6342C7F5FE0B}" type="slidenum">
              <a:rPr lang="en-ZA" smtClean="0"/>
              <a:pPr>
                <a:defRPr/>
              </a:pPr>
              <a:t>14</a:t>
            </a:fld>
            <a:endParaRPr lang="en-ZA" dirty="0"/>
          </a:p>
        </p:txBody>
      </p:sp>
      <p:cxnSp>
        <p:nvCxnSpPr>
          <p:cNvPr id="2" name="Straight Connector 1">
            <a:extLst>
              <a:ext uri="{FF2B5EF4-FFF2-40B4-BE49-F238E27FC236}">
                <a16:creationId xmlns:a16="http://schemas.microsoft.com/office/drawing/2014/main" id="{8A2D341E-8CB0-383C-2AD3-5E2FD181A362}"/>
              </a:ext>
            </a:extLst>
          </p:cNvPr>
          <p:cNvCxnSpPr>
            <a:cxnSpLocks/>
          </p:cNvCxnSpPr>
          <p:nvPr/>
        </p:nvCxnSpPr>
        <p:spPr>
          <a:xfrm>
            <a:off x="0" y="13151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D9B51E-3641-91F5-B726-640851B27B80}"/>
              </a:ext>
            </a:extLst>
          </p:cNvPr>
          <p:cNvSpPr txBox="1"/>
          <p:nvPr/>
        </p:nvSpPr>
        <p:spPr>
          <a:xfrm>
            <a:off x="-60961" y="1001171"/>
            <a:ext cx="12192000"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srgbClr val="003896"/>
                </a:solidFill>
                <a:effectLst/>
                <a:uLnTx/>
                <a:uFillTx/>
                <a:latin typeface="Gill Sans MT" panose="020B0502020104020203" pitchFamily="34" charset="0"/>
                <a:cs typeface="Arial"/>
              </a:rPr>
              <a:t>Overview of unplanned load losses between 1 Sept 2022 and 31 Mar 2023 compared previous Summer outlook assumptions</a:t>
            </a:r>
          </a:p>
        </p:txBody>
      </p:sp>
      <p:sp>
        <p:nvSpPr>
          <p:cNvPr id="10" name="TextBox 9">
            <a:extLst>
              <a:ext uri="{FF2B5EF4-FFF2-40B4-BE49-F238E27FC236}">
                <a16:creationId xmlns:a16="http://schemas.microsoft.com/office/drawing/2014/main" id="{210306D2-2CEF-BC28-E78B-D769C21EF57C}"/>
              </a:ext>
            </a:extLst>
          </p:cNvPr>
          <p:cNvSpPr txBox="1"/>
          <p:nvPr/>
        </p:nvSpPr>
        <p:spPr>
          <a:xfrm>
            <a:off x="0" y="4813260"/>
            <a:ext cx="12192000" cy="1908215"/>
          </a:xfrm>
          <a:prstGeom prst="rect">
            <a:avLst/>
          </a:prstGeom>
          <a:solidFill>
            <a:schemeClr val="bg1"/>
          </a:solidFill>
          <a:ln>
            <a:solidFill>
              <a:schemeClr val="tx1"/>
            </a:solidFill>
          </a:ln>
        </p:spPr>
        <p:txBody>
          <a:bodyPr wrap="square" rtlCol="0">
            <a:spAutoFit/>
          </a:bodyPr>
          <a:lstStyle/>
          <a:p>
            <a:pPr marL="188550" lvl="1" algn="ctr">
              <a:spcAft>
                <a:spcPts val="600"/>
              </a:spcAft>
              <a:buClr>
                <a:srgbClr val="FFFFFF">
                  <a:lumMod val="50000"/>
                </a:srgbClr>
              </a:buClr>
              <a:defRPr/>
            </a:pPr>
            <a:r>
              <a:rPr kumimoji="0" lang="en-ZA" sz="1300" b="1"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Insights</a:t>
            </a:r>
          </a:p>
          <a:p>
            <a:pPr marL="360000" lvl="1" indent="-171450">
              <a:spcAft>
                <a:spcPts val="600"/>
              </a:spcAft>
              <a:buClr>
                <a:srgbClr val="FFFFFF">
                  <a:lumMod val="50000"/>
                </a:srgbClr>
              </a:buClr>
              <a:buFont typeface="Arial" panose="020B0604020202020204" pitchFamily="34" charset="0"/>
              <a:buChar char="•"/>
              <a:defRPr/>
            </a:pPr>
            <a:r>
              <a:rPr lang="en-US" sz="1500" dirty="0">
                <a:solidFill>
                  <a:srgbClr val="003896"/>
                </a:solidFill>
                <a:latin typeface="Gill Sans MT" panose="020B0502020104020203" pitchFamily="34" charset="0"/>
                <a:cs typeface="Calibri" panose="020F0502020204030204" pitchFamily="34" charset="0"/>
              </a:rPr>
              <a:t>The previous summer outlook assumed unplanned losses between 13GW and 16GW while the majority of actual unplanned losses experienced for the period ranged between 14.5GW and 17.5GW</a:t>
            </a:r>
          </a:p>
          <a:p>
            <a:pPr marL="360000" lvl="1" indent="-171450">
              <a:spcAft>
                <a:spcPts val="600"/>
              </a:spcAft>
              <a:buClr>
                <a:srgbClr val="FFFFFF">
                  <a:lumMod val="50000"/>
                </a:srgbClr>
              </a:buClr>
              <a:buFont typeface="Arial" panose="020B0604020202020204" pitchFamily="34" charset="0"/>
              <a:buChar char="•"/>
              <a:defRPr/>
            </a:pPr>
            <a:r>
              <a:rPr lang="en-US" sz="1500" dirty="0">
                <a:solidFill>
                  <a:srgbClr val="003896"/>
                </a:solidFill>
                <a:latin typeface="Gill Sans MT" panose="020B0502020104020203" pitchFamily="34" charset="0"/>
                <a:cs typeface="Calibri" panose="020F0502020204030204" pitchFamily="34" charset="0"/>
              </a:rPr>
              <a:t>As a result, the current summer outlook assumes between 14.5GW and 17.5GW unplanned losses (a conservative view factoring in previous' summer  performance) </a:t>
            </a:r>
          </a:p>
          <a:p>
            <a:pPr marL="360000" lvl="1" indent="-171450">
              <a:spcAft>
                <a:spcPts val="600"/>
              </a:spcAft>
              <a:buClr>
                <a:srgbClr val="FFFFFF">
                  <a:lumMod val="50000"/>
                </a:srgbClr>
              </a:buClr>
              <a:buFont typeface="Arial" panose="020B0604020202020204" pitchFamily="34" charset="0"/>
              <a:buChar char="•"/>
              <a:defRPr/>
            </a:pPr>
            <a:r>
              <a:rPr lang="en-US" sz="1500" dirty="0">
                <a:solidFill>
                  <a:srgbClr val="003896"/>
                </a:solidFill>
                <a:latin typeface="Gill Sans MT" panose="020B0502020104020203" pitchFamily="34" charset="0"/>
                <a:cs typeface="Calibri" panose="020F0502020204030204" pitchFamily="34" charset="0"/>
              </a:rPr>
              <a:t>The current assumptions (informed by previous summers’ performance) and the Gx recovery initiatives instill confidence that the current summer outlook can be achieved</a:t>
            </a:r>
            <a:endParaRPr lang="en-ZA" sz="1500" dirty="0">
              <a:solidFill>
                <a:srgbClr val="003896"/>
              </a:solidFill>
              <a:latin typeface="Gill Sans MT" panose="020B0502020104020203" pitchFamily="34" charset="0"/>
              <a:cs typeface="Calibri" panose="020F0502020204030204" pitchFamily="34" charset="0"/>
            </a:endParaRPr>
          </a:p>
        </p:txBody>
      </p:sp>
      <p:sp>
        <p:nvSpPr>
          <p:cNvPr id="6" name="Oval 5">
            <a:extLst>
              <a:ext uri="{FF2B5EF4-FFF2-40B4-BE49-F238E27FC236}">
                <a16:creationId xmlns:a16="http://schemas.microsoft.com/office/drawing/2014/main" id="{AD39277D-B7B6-E057-F59A-CD50DE083D12}"/>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SS</a:t>
            </a:r>
          </a:p>
        </p:txBody>
      </p:sp>
      <p:pic>
        <p:nvPicPr>
          <p:cNvPr id="8" name="Picture 7">
            <a:extLst>
              <a:ext uri="{FF2B5EF4-FFF2-40B4-BE49-F238E27FC236}">
                <a16:creationId xmlns:a16="http://schemas.microsoft.com/office/drawing/2014/main" id="{BE3D56AB-D88C-1069-E6E3-713610745BA1}"/>
              </a:ext>
            </a:extLst>
          </p:cNvPr>
          <p:cNvPicPr>
            <a:picLocks noChangeAspect="1"/>
          </p:cNvPicPr>
          <p:nvPr/>
        </p:nvPicPr>
        <p:blipFill>
          <a:blip r:embed="rId2"/>
          <a:stretch>
            <a:fillRect/>
          </a:stretch>
        </p:blipFill>
        <p:spPr>
          <a:xfrm>
            <a:off x="138872" y="1438798"/>
            <a:ext cx="9341035" cy="3245169"/>
          </a:xfrm>
          <a:prstGeom prst="rect">
            <a:avLst/>
          </a:prstGeom>
        </p:spPr>
      </p:pic>
      <p:cxnSp>
        <p:nvCxnSpPr>
          <p:cNvPr id="9" name="Straight Connector 8">
            <a:extLst>
              <a:ext uri="{FF2B5EF4-FFF2-40B4-BE49-F238E27FC236}">
                <a16:creationId xmlns:a16="http://schemas.microsoft.com/office/drawing/2014/main" id="{D5812530-F790-43B2-0EF6-046DA477F020}"/>
              </a:ext>
            </a:extLst>
          </p:cNvPr>
          <p:cNvCxnSpPr>
            <a:cxnSpLocks/>
          </p:cNvCxnSpPr>
          <p:nvPr/>
        </p:nvCxnSpPr>
        <p:spPr>
          <a:xfrm>
            <a:off x="709133" y="2667618"/>
            <a:ext cx="11482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36B15B-0AC8-A4AC-383B-A45BDE77552B}"/>
              </a:ext>
            </a:extLst>
          </p:cNvPr>
          <p:cNvCxnSpPr>
            <a:cxnSpLocks/>
          </p:cNvCxnSpPr>
          <p:nvPr/>
        </p:nvCxnSpPr>
        <p:spPr>
          <a:xfrm>
            <a:off x="709133" y="3024951"/>
            <a:ext cx="114828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4AF9D4-B6AC-5ED8-7066-412599E2A394}"/>
              </a:ext>
            </a:extLst>
          </p:cNvPr>
          <p:cNvCxnSpPr>
            <a:cxnSpLocks/>
          </p:cNvCxnSpPr>
          <p:nvPr/>
        </p:nvCxnSpPr>
        <p:spPr>
          <a:xfrm>
            <a:off x="709133" y="3341365"/>
            <a:ext cx="11482867" cy="36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5AED16-2CCB-08B8-2438-EF59C75FCA6F}"/>
              </a:ext>
            </a:extLst>
          </p:cNvPr>
          <p:cNvCxnSpPr>
            <a:cxnSpLocks/>
          </p:cNvCxnSpPr>
          <p:nvPr/>
        </p:nvCxnSpPr>
        <p:spPr>
          <a:xfrm>
            <a:off x="709133" y="3691267"/>
            <a:ext cx="1148286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56F0F1-6895-242E-B721-B139FCF69A34}"/>
              </a:ext>
            </a:extLst>
          </p:cNvPr>
          <p:cNvSpPr txBox="1"/>
          <p:nvPr/>
        </p:nvSpPr>
        <p:spPr>
          <a:xfrm>
            <a:off x="9479907" y="2699591"/>
            <a:ext cx="264294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High unplanned losses assumption</a:t>
            </a:r>
          </a:p>
        </p:txBody>
      </p:sp>
      <p:sp>
        <p:nvSpPr>
          <p:cNvPr id="15" name="TextBox 14">
            <a:extLst>
              <a:ext uri="{FF2B5EF4-FFF2-40B4-BE49-F238E27FC236}">
                <a16:creationId xmlns:a16="http://schemas.microsoft.com/office/drawing/2014/main" id="{6D2CB52F-A850-2054-444B-9A0109093760}"/>
              </a:ext>
            </a:extLst>
          </p:cNvPr>
          <p:cNvSpPr txBox="1"/>
          <p:nvPr/>
        </p:nvSpPr>
        <p:spPr>
          <a:xfrm>
            <a:off x="9479907" y="3047454"/>
            <a:ext cx="279368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Medium unplanned losses assumption</a:t>
            </a:r>
          </a:p>
        </p:txBody>
      </p:sp>
      <p:sp>
        <p:nvSpPr>
          <p:cNvPr id="16" name="TextBox 15">
            <a:extLst>
              <a:ext uri="{FF2B5EF4-FFF2-40B4-BE49-F238E27FC236}">
                <a16:creationId xmlns:a16="http://schemas.microsoft.com/office/drawing/2014/main" id="{CCC81966-C182-A174-62F1-F2BA46A40CC6}"/>
              </a:ext>
            </a:extLst>
          </p:cNvPr>
          <p:cNvSpPr txBox="1"/>
          <p:nvPr/>
        </p:nvSpPr>
        <p:spPr>
          <a:xfrm>
            <a:off x="9479907" y="3396756"/>
            <a:ext cx="279368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i="0" u="none" strike="noStrike" kern="1200" cap="none" spc="0" normalizeH="0" baseline="0" noProof="0" dirty="0">
                <a:ln>
                  <a:noFill/>
                </a:ln>
                <a:solidFill>
                  <a:srgbClr val="003896"/>
                </a:solidFill>
                <a:effectLst/>
                <a:uLnTx/>
                <a:uFillTx/>
                <a:latin typeface="Gill Sans MT" panose="020B0502020104020203" pitchFamily="34" charset="0"/>
                <a:cs typeface="Arial"/>
              </a:rPr>
              <a:t>Low unplanned losses assumption</a:t>
            </a:r>
          </a:p>
        </p:txBody>
      </p:sp>
    </p:spTree>
    <p:extLst>
      <p:ext uri="{BB962C8B-B14F-4D97-AF65-F5344CB8AC3E}">
        <p14:creationId xmlns:p14="http://schemas.microsoft.com/office/powerpoint/2010/main" val="97431159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EA1F9D95-06E4-B6C1-962F-E6573AFBF17E}"/>
              </a:ext>
            </a:extLst>
          </p:cNvPr>
          <p:cNvGraphicFramePr>
            <a:graphicFrameLocks noChangeAspect="1"/>
          </p:cNvGraphicFramePr>
          <p:nvPr>
            <p:custDataLst>
              <p:tags r:id="rId1"/>
            </p:custDataLst>
            <p:extLst>
              <p:ext uri="{D42A27DB-BD31-4B8C-83A1-F6EECF244321}">
                <p14:modId xmlns:p14="http://schemas.microsoft.com/office/powerpoint/2010/main" val="3314579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772" name="Rectangle 2"/>
          <p:cNvSpPr txBox="1">
            <a:spLocks noChangeArrowheads="1"/>
          </p:cNvSpPr>
          <p:nvPr/>
        </p:nvSpPr>
        <p:spPr bwMode="auto">
          <a:xfrm>
            <a:off x="281248" y="54783"/>
            <a:ext cx="9724600" cy="81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eaLnBrk="1" fontAlgn="auto" hangingPunct="1">
              <a:spcBef>
                <a:spcPct val="0"/>
              </a:spcBef>
              <a:spcAft>
                <a:spcPts val="0"/>
              </a:spcAft>
              <a:buClrTx/>
              <a:buSzTx/>
              <a:buNone/>
              <a:tabLst/>
              <a:defRPr/>
            </a:pPr>
            <a:r>
              <a:rPr lang="en-US" altLang="en-US" sz="1800" b="1" dirty="0">
                <a:solidFill>
                  <a:schemeClr val="bg1"/>
                </a:solidFill>
                <a:latin typeface="Gill Sans MT" panose="020B0502020104020203" pitchFamily="34" charset="0"/>
                <a:ea typeface="+mj-ea"/>
                <a:cs typeface="+mj-cs"/>
              </a:rPr>
              <a:t>Eskom is working to contain loadshedding as low as possible, with the aim of not exceeding stage 4 by maintaining unplanned load losses within the 14500 MW scenario </a:t>
            </a:r>
            <a:endParaRPr lang="en-GB" altLang="en-US" sz="1800" b="1" dirty="0">
              <a:solidFill>
                <a:schemeClr val="bg1"/>
              </a:solidFill>
              <a:latin typeface="Gill Sans MT" panose="020B0502020104020203" pitchFamily="34" charset="0"/>
              <a:ea typeface="+mj-ea"/>
              <a:cs typeface="+mj-cs"/>
            </a:endParaRPr>
          </a:p>
        </p:txBody>
      </p:sp>
      <p:cxnSp>
        <p:nvCxnSpPr>
          <p:cNvPr id="6" name="Straight Connector 5">
            <a:extLst>
              <a:ext uri="{FF2B5EF4-FFF2-40B4-BE49-F238E27FC236}">
                <a16:creationId xmlns:a16="http://schemas.microsoft.com/office/drawing/2014/main" id="{38E80DB0-A46F-4B7C-AB42-85786EF2EDDA}"/>
              </a:ext>
            </a:extLst>
          </p:cNvPr>
          <p:cNvCxnSpPr/>
          <p:nvPr/>
        </p:nvCxnSpPr>
        <p:spPr>
          <a:xfrm>
            <a:off x="0" y="643524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100C51C-37EB-44DC-8D5D-FEAC6B935296}"/>
              </a:ext>
            </a:extLst>
          </p:cNvPr>
          <p:cNvSpPr>
            <a:spLocks noGrp="1"/>
          </p:cNvSpPr>
          <p:nvPr>
            <p:ph type="sldNum" sz="quarter" idx="12"/>
          </p:nvPr>
        </p:nvSpPr>
        <p:spPr>
          <a:xfrm>
            <a:off x="11397802" y="6356350"/>
            <a:ext cx="324000" cy="32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9A489-9153-4A56-8370-6342C7F5FE0B}"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5" name="Table 6">
            <a:extLst>
              <a:ext uri="{FF2B5EF4-FFF2-40B4-BE49-F238E27FC236}">
                <a16:creationId xmlns:a16="http://schemas.microsoft.com/office/drawing/2014/main" id="{05012814-BC96-73B9-7A8A-0DEBDA195B08}"/>
              </a:ext>
            </a:extLst>
          </p:cNvPr>
          <p:cNvGraphicFramePr>
            <a:graphicFrameLocks noGrp="1"/>
          </p:cNvGraphicFramePr>
          <p:nvPr>
            <p:extLst>
              <p:ext uri="{D42A27DB-BD31-4B8C-83A1-F6EECF244321}">
                <p14:modId xmlns:p14="http://schemas.microsoft.com/office/powerpoint/2010/main" val="1069227568"/>
              </p:ext>
            </p:extLst>
          </p:nvPr>
        </p:nvGraphicFramePr>
        <p:xfrm>
          <a:off x="149471" y="1045916"/>
          <a:ext cx="11946840" cy="5310433"/>
        </p:xfrm>
        <a:graphic>
          <a:graphicData uri="http://schemas.openxmlformats.org/drawingml/2006/table">
            <a:tbl>
              <a:tblPr firstRow="1" bandRow="1">
                <a:tableStyleId>{5C22544A-7EE6-4342-B048-85BDC9FD1C3A}</a:tableStyleId>
              </a:tblPr>
              <a:tblGrid>
                <a:gridCol w="1493355">
                  <a:extLst>
                    <a:ext uri="{9D8B030D-6E8A-4147-A177-3AD203B41FA5}">
                      <a16:colId xmlns:a16="http://schemas.microsoft.com/office/drawing/2014/main" val="492568497"/>
                    </a:ext>
                  </a:extLst>
                </a:gridCol>
                <a:gridCol w="1493355">
                  <a:extLst>
                    <a:ext uri="{9D8B030D-6E8A-4147-A177-3AD203B41FA5}">
                      <a16:colId xmlns:a16="http://schemas.microsoft.com/office/drawing/2014/main" val="1212229087"/>
                    </a:ext>
                  </a:extLst>
                </a:gridCol>
                <a:gridCol w="1493355">
                  <a:extLst>
                    <a:ext uri="{9D8B030D-6E8A-4147-A177-3AD203B41FA5}">
                      <a16:colId xmlns:a16="http://schemas.microsoft.com/office/drawing/2014/main" val="2431849137"/>
                    </a:ext>
                  </a:extLst>
                </a:gridCol>
                <a:gridCol w="1493355">
                  <a:extLst>
                    <a:ext uri="{9D8B030D-6E8A-4147-A177-3AD203B41FA5}">
                      <a16:colId xmlns:a16="http://schemas.microsoft.com/office/drawing/2014/main" val="1160611038"/>
                    </a:ext>
                  </a:extLst>
                </a:gridCol>
                <a:gridCol w="1493355">
                  <a:extLst>
                    <a:ext uri="{9D8B030D-6E8A-4147-A177-3AD203B41FA5}">
                      <a16:colId xmlns:a16="http://schemas.microsoft.com/office/drawing/2014/main" val="4022892453"/>
                    </a:ext>
                  </a:extLst>
                </a:gridCol>
                <a:gridCol w="1493355">
                  <a:extLst>
                    <a:ext uri="{9D8B030D-6E8A-4147-A177-3AD203B41FA5}">
                      <a16:colId xmlns:a16="http://schemas.microsoft.com/office/drawing/2014/main" val="1792856554"/>
                    </a:ext>
                  </a:extLst>
                </a:gridCol>
                <a:gridCol w="1493355">
                  <a:extLst>
                    <a:ext uri="{9D8B030D-6E8A-4147-A177-3AD203B41FA5}">
                      <a16:colId xmlns:a16="http://schemas.microsoft.com/office/drawing/2014/main" val="847208996"/>
                    </a:ext>
                  </a:extLst>
                </a:gridCol>
                <a:gridCol w="1493355">
                  <a:extLst>
                    <a:ext uri="{9D8B030D-6E8A-4147-A177-3AD203B41FA5}">
                      <a16:colId xmlns:a16="http://schemas.microsoft.com/office/drawing/2014/main" val="240063846"/>
                    </a:ext>
                  </a:extLst>
                </a:gridCol>
              </a:tblGrid>
              <a:tr h="616589">
                <a:tc gridSpan="8">
                  <a:txBody>
                    <a:bodyPr/>
                    <a:lstStyle/>
                    <a:p>
                      <a:pPr algn="ctr"/>
                      <a:r>
                        <a:rPr lang="en-US" sz="1400" dirty="0">
                          <a:latin typeface="Gill Sans MT" panose="020B0502020104020203" pitchFamily="34" charset="0"/>
                        </a:rPr>
                        <a:t>Summer 2023-24 – 1 September 2023 to 31 March 2024 (213 days)</a:t>
                      </a:r>
                      <a:endParaRPr lang="en-ZA" sz="1400" dirty="0">
                        <a:latin typeface="Gill Sans MT" panose="020B0502020104020203" pitchFamily="34" charset="0"/>
                      </a:endParaRPr>
                    </a:p>
                  </a:txBody>
                  <a:tcPr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442095128"/>
                  </a:ext>
                </a:extLst>
              </a:tr>
              <a:tr h="42446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Scenarios</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noProof="0" dirty="0">
                        <a:solidFill>
                          <a:schemeClr val="lt1"/>
                        </a:solidFill>
                        <a:latin typeface="+mn-lt"/>
                        <a:ea typeface="+mn-ea"/>
                        <a:cs typeface="+mn-cs"/>
                      </a:endParaRPr>
                    </a:p>
                  </a:txBody>
                  <a:tcPr>
                    <a:solidFill>
                      <a:schemeClr val="tx1"/>
                    </a:solidFill>
                  </a:tcPr>
                </a:tc>
                <a:tc gridSpan="2">
                  <a:txBody>
                    <a:bodyPr/>
                    <a:lstStyle/>
                    <a:p>
                      <a:pPr algn="ctr"/>
                      <a:r>
                        <a:rPr lang="en-US" sz="1400" dirty="0">
                          <a:latin typeface="Gill Sans MT" panose="020B0502020104020203" pitchFamily="34" charset="0"/>
                        </a:rPr>
                        <a:t>14 500 MW UCLF</a:t>
                      </a:r>
                      <a:endParaRPr lang="en-ZA" sz="1400" dirty="0">
                        <a:latin typeface="Gill Sans MT" panose="020B0502020104020203" pitchFamily="34" charset="0"/>
                      </a:endParaRPr>
                    </a:p>
                  </a:txBody>
                  <a:tcPr anchor="ctr">
                    <a:solidFill>
                      <a:srgbClr val="CEEEFE"/>
                    </a:solidFill>
                  </a:tcPr>
                </a:tc>
                <a:tc hMerge="1">
                  <a:txBody>
                    <a:bodyPr/>
                    <a:lstStyle/>
                    <a:p>
                      <a:endParaRPr lang="en-ZA" dirty="0"/>
                    </a:p>
                  </a:txBody>
                  <a:tcPr/>
                </a:tc>
                <a:tc gridSpan="2">
                  <a:txBody>
                    <a:bodyPr/>
                    <a:lstStyle/>
                    <a:p>
                      <a:pPr algn="ctr"/>
                      <a:r>
                        <a:rPr lang="en-US" sz="1400" dirty="0">
                          <a:latin typeface="Gill Sans MT" panose="020B0502020104020203" pitchFamily="34" charset="0"/>
                        </a:rPr>
                        <a:t>16 000 MW UCLF</a:t>
                      </a:r>
                      <a:endParaRPr lang="en-ZA" sz="1400" dirty="0">
                        <a:latin typeface="Gill Sans MT" panose="020B0502020104020203" pitchFamily="34" charset="0"/>
                      </a:endParaRPr>
                    </a:p>
                  </a:txBody>
                  <a:tcPr anchor="ctr">
                    <a:solidFill>
                      <a:schemeClr val="tx1">
                        <a:lumMod val="20000"/>
                        <a:lumOff val="80000"/>
                      </a:schemeClr>
                    </a:solidFill>
                  </a:tcPr>
                </a:tc>
                <a:tc hMerge="1">
                  <a:txBody>
                    <a:bodyPr/>
                    <a:lstStyle/>
                    <a:p>
                      <a:endParaRPr lang="en-ZA" dirty="0"/>
                    </a:p>
                  </a:txBody>
                  <a:tcPr/>
                </a:tc>
                <a:tc gridSpan="2">
                  <a:txBody>
                    <a:bodyPr/>
                    <a:lstStyle/>
                    <a:p>
                      <a:pPr marL="0" algn="ctr" defTabSz="914400" rtl="0" eaLnBrk="1" latinLnBrk="0" hangingPunct="1"/>
                      <a:r>
                        <a:rPr lang="en-US" sz="1400" kern="1200" dirty="0">
                          <a:solidFill>
                            <a:schemeClr val="dk1"/>
                          </a:solidFill>
                          <a:latin typeface="Gill Sans MT" panose="020B0502020104020203" pitchFamily="34" charset="0"/>
                          <a:ea typeface="+mn-ea"/>
                          <a:cs typeface="+mn-cs"/>
                        </a:rPr>
                        <a:t>17 500 MW UCLF</a:t>
                      </a:r>
                      <a:endParaRPr lang="en-ZA" sz="1400" kern="1200" dirty="0">
                        <a:solidFill>
                          <a:schemeClr val="dk1"/>
                        </a:solidFill>
                        <a:latin typeface="Gill Sans MT" panose="020B0502020104020203" pitchFamily="34" charset="0"/>
                        <a:ea typeface="+mn-ea"/>
                        <a:cs typeface="+mn-cs"/>
                      </a:endParaRPr>
                    </a:p>
                  </a:txBody>
                  <a:tcPr anchor="ctr">
                    <a:solidFill>
                      <a:schemeClr val="tx1">
                        <a:lumMod val="40000"/>
                        <a:lumOff val="60000"/>
                      </a:schemeClr>
                    </a:solidFill>
                  </a:tcPr>
                </a:tc>
                <a:tc hMerge="1">
                  <a:txBody>
                    <a:bodyPr/>
                    <a:lstStyle/>
                    <a:p>
                      <a:endParaRPr lang="en-ZA" dirty="0"/>
                    </a:p>
                  </a:txBody>
                  <a:tcPr/>
                </a:tc>
                <a:extLst>
                  <a:ext uri="{0D108BD9-81ED-4DB2-BD59-A6C34878D82A}">
                    <a16:rowId xmlns:a16="http://schemas.microsoft.com/office/drawing/2014/main" val="3350564153"/>
                  </a:ext>
                </a:extLst>
              </a:tr>
              <a:tr h="6441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Number of loadshedding days</a:t>
                      </a:r>
                    </a:p>
                  </a:txBody>
                  <a:tcPr anchor="ctr">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noProof="0" dirty="0">
                        <a:solidFill>
                          <a:schemeClr val="lt1"/>
                        </a:solidFill>
                        <a:latin typeface="+mn-lt"/>
                        <a:ea typeface="+mn-ea"/>
                        <a:cs typeface="+mn-cs"/>
                      </a:endParaRPr>
                    </a:p>
                  </a:txBody>
                  <a:tcPr>
                    <a:solidFill>
                      <a:schemeClr val="tx1"/>
                    </a:solidFill>
                  </a:tcPr>
                </a:tc>
                <a:tc gridSpan="2">
                  <a:txBody>
                    <a:bodyPr/>
                    <a:lstStyle/>
                    <a:p>
                      <a:pPr algn="ctr"/>
                      <a:r>
                        <a:rPr lang="en-US" sz="1400" dirty="0">
                          <a:latin typeface="Gill Sans MT" panose="020B0502020104020203" pitchFamily="34" charset="0"/>
                        </a:rPr>
                        <a:t>116 Days</a:t>
                      </a:r>
                    </a:p>
                  </a:txBody>
                  <a:tcPr anchor="ctr"/>
                </a:tc>
                <a:tc hMerge="1">
                  <a:txBody>
                    <a:bodyPr/>
                    <a:lstStyle/>
                    <a:p>
                      <a:endParaRPr lang="en-ZA" dirty="0"/>
                    </a:p>
                  </a:txBody>
                  <a:tcPr/>
                </a:tc>
                <a:tc gridSpan="2">
                  <a:txBody>
                    <a:bodyPr/>
                    <a:lstStyle/>
                    <a:p>
                      <a:pPr algn="ctr"/>
                      <a:r>
                        <a:rPr lang="en-US" sz="1400" dirty="0">
                          <a:latin typeface="Gill Sans MT" panose="020B0502020104020203" pitchFamily="34" charset="0"/>
                        </a:rPr>
                        <a:t>187 Days</a:t>
                      </a:r>
                    </a:p>
                  </a:txBody>
                  <a:tcPr anchor="ctr"/>
                </a:tc>
                <a:tc hMerge="1">
                  <a:txBody>
                    <a:bodyPr/>
                    <a:lstStyle/>
                    <a:p>
                      <a:endParaRPr lang="en-ZA" dirty="0"/>
                    </a:p>
                  </a:txBody>
                  <a:tcPr/>
                </a:tc>
                <a:tc gridSpan="2">
                  <a:txBody>
                    <a:bodyPr/>
                    <a:lstStyle/>
                    <a:p>
                      <a:pPr algn="ctr"/>
                      <a:r>
                        <a:rPr lang="en-US" sz="1400" dirty="0">
                          <a:latin typeface="Gill Sans MT" panose="020B0502020104020203" pitchFamily="34" charset="0"/>
                        </a:rPr>
                        <a:t>211 Days</a:t>
                      </a:r>
                    </a:p>
                  </a:txBody>
                  <a:tcPr anchor="ctr"/>
                </a:tc>
                <a:tc hMerge="1">
                  <a:txBody>
                    <a:bodyPr/>
                    <a:lstStyle/>
                    <a:p>
                      <a:endParaRPr lang="en-ZA" dirty="0"/>
                    </a:p>
                  </a:txBody>
                  <a:tcPr/>
                </a:tc>
                <a:extLst>
                  <a:ext uri="{0D108BD9-81ED-4DB2-BD59-A6C34878D82A}">
                    <a16:rowId xmlns:a16="http://schemas.microsoft.com/office/drawing/2014/main" val="1566626233"/>
                  </a:ext>
                </a:extLst>
              </a:tr>
              <a:tr h="70632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Highest stage of loadshedding</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noProof="0" dirty="0">
                        <a:solidFill>
                          <a:schemeClr val="lt1"/>
                        </a:solidFill>
                        <a:latin typeface="+mn-lt"/>
                        <a:ea typeface="+mn-ea"/>
                        <a:cs typeface="+mn-cs"/>
                      </a:endParaRPr>
                    </a:p>
                  </a:txBody>
                  <a:tcPr>
                    <a:solidFill>
                      <a:schemeClr val="tx1"/>
                    </a:solidFill>
                  </a:tcPr>
                </a:tc>
                <a:tc gridSpan="2">
                  <a:txBody>
                    <a:bodyPr/>
                    <a:lstStyle/>
                    <a:p>
                      <a:pPr algn="ctr"/>
                      <a:r>
                        <a:rPr lang="en-US" sz="1400" dirty="0">
                          <a:latin typeface="Gill Sans MT" panose="020B0502020104020203" pitchFamily="34" charset="0"/>
                        </a:rPr>
                        <a:t>Stage 4</a:t>
                      </a:r>
                      <a:endParaRPr lang="en-ZA" sz="1400" dirty="0">
                        <a:latin typeface="Gill Sans MT" panose="020B0502020104020203" pitchFamily="34" charset="0"/>
                      </a:endParaRPr>
                    </a:p>
                  </a:txBody>
                  <a:tcPr anchor="ctr"/>
                </a:tc>
                <a:tc hMerge="1">
                  <a:txBody>
                    <a:bodyPr/>
                    <a:lstStyle/>
                    <a:p>
                      <a:endParaRPr lang="en-ZA" dirty="0"/>
                    </a:p>
                  </a:txBody>
                  <a:tcPr/>
                </a:tc>
                <a:tc gridSpan="2">
                  <a:txBody>
                    <a:bodyPr/>
                    <a:lstStyle/>
                    <a:p>
                      <a:pPr algn="ctr"/>
                      <a:r>
                        <a:rPr lang="en-US" sz="1400" dirty="0">
                          <a:latin typeface="Gill Sans MT" panose="020B0502020104020203" pitchFamily="34" charset="0"/>
                        </a:rPr>
                        <a:t>Stage 6</a:t>
                      </a:r>
                      <a:endParaRPr lang="en-ZA" sz="1400" dirty="0">
                        <a:latin typeface="Gill Sans MT" panose="020B0502020104020203" pitchFamily="34" charset="0"/>
                      </a:endParaRPr>
                    </a:p>
                  </a:txBody>
                  <a:tcPr anchor="ctr"/>
                </a:tc>
                <a:tc hMerge="1">
                  <a:txBody>
                    <a:bodyPr/>
                    <a:lstStyle/>
                    <a:p>
                      <a:endParaRPr lang="en-ZA" dirty="0"/>
                    </a:p>
                  </a:txBody>
                  <a:tcPr/>
                </a:tc>
                <a:tc gridSpan="2">
                  <a:txBody>
                    <a:bodyPr/>
                    <a:lstStyle/>
                    <a:p>
                      <a:pPr algn="ctr"/>
                      <a:r>
                        <a:rPr lang="en-US" sz="1400" dirty="0">
                          <a:latin typeface="Gill Sans MT" panose="020B0502020104020203" pitchFamily="34" charset="0"/>
                        </a:rPr>
                        <a:t>Stage 7</a:t>
                      </a:r>
                      <a:endParaRPr lang="en-ZA" sz="1400" dirty="0">
                        <a:latin typeface="Gill Sans MT" panose="020B0502020104020203" pitchFamily="34" charset="0"/>
                      </a:endParaRPr>
                    </a:p>
                  </a:txBody>
                  <a:tcPr anchor="ctr"/>
                </a:tc>
                <a:tc hMerge="1">
                  <a:txBody>
                    <a:bodyPr/>
                    <a:lstStyle/>
                    <a:p>
                      <a:endParaRPr lang="en-ZA" dirty="0"/>
                    </a:p>
                  </a:txBody>
                  <a:tcPr/>
                </a:tc>
                <a:extLst>
                  <a:ext uri="{0D108BD9-81ED-4DB2-BD59-A6C34878D82A}">
                    <a16:rowId xmlns:a16="http://schemas.microsoft.com/office/drawing/2014/main" val="4261665015"/>
                  </a:ext>
                </a:extLst>
              </a:tr>
              <a:tr h="599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Month</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Peak Residual Forecast</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Gill Sans MT" panose="020B0502020104020203" pitchFamily="34" charset="0"/>
                          <a:ea typeface="+mn-ea"/>
                          <a:cs typeface="+mn-cs"/>
                        </a:rPr>
                        <a:t>Load reduction days</a:t>
                      </a:r>
                      <a:endParaRPr lang="en-ZA" sz="1400" b="1" kern="120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Gill Sans MT" panose="020B0502020104020203" pitchFamily="34" charset="0"/>
                          <a:ea typeface="+mn-ea"/>
                          <a:cs typeface="+mn-cs"/>
                        </a:rPr>
                        <a:t>Max load reduction stage</a:t>
                      </a:r>
                      <a:endParaRPr lang="en-ZA" sz="1400" b="1" kern="120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Gill Sans MT" panose="020B0502020104020203" pitchFamily="34" charset="0"/>
                          <a:ea typeface="+mn-ea"/>
                          <a:cs typeface="+mn-cs"/>
                        </a:rPr>
                        <a:t>Load reduction days</a:t>
                      </a:r>
                      <a:endParaRPr lang="en-ZA" sz="1400" b="1" kern="120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Gill Sans MT" panose="020B0502020104020203" pitchFamily="34" charset="0"/>
                          <a:ea typeface="+mn-ea"/>
                          <a:cs typeface="+mn-cs"/>
                        </a:rPr>
                        <a:t>Max load reduction stage</a:t>
                      </a:r>
                      <a:endParaRPr lang="en-ZA" sz="1400" b="1" kern="120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Gill Sans MT" panose="020B0502020104020203" pitchFamily="34" charset="0"/>
                          <a:ea typeface="+mn-ea"/>
                          <a:cs typeface="+mn-cs"/>
                        </a:rPr>
                        <a:t>Load reduction days</a:t>
                      </a:r>
                      <a:endParaRPr lang="en-ZA" sz="1400" b="1" kern="120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Gill Sans MT" panose="020B0502020104020203" pitchFamily="34" charset="0"/>
                          <a:ea typeface="+mn-ea"/>
                          <a:cs typeface="+mn-cs"/>
                        </a:rPr>
                        <a:t>Max load reduction stage</a:t>
                      </a:r>
                      <a:endParaRPr lang="en-ZA" sz="1400" b="1" kern="1200" dirty="0">
                        <a:solidFill>
                          <a:schemeClr val="lt1"/>
                        </a:solidFill>
                        <a:latin typeface="Gill Sans MT" panose="020B0502020104020203" pitchFamily="34" charset="0"/>
                        <a:ea typeface="+mn-ea"/>
                        <a:cs typeface="+mn-cs"/>
                      </a:endParaRPr>
                    </a:p>
                  </a:txBody>
                  <a:tcPr anchor="ctr">
                    <a:solidFill>
                      <a:schemeClr val="tx1"/>
                    </a:solidFill>
                  </a:tcPr>
                </a:tc>
                <a:extLst>
                  <a:ext uri="{0D108BD9-81ED-4DB2-BD59-A6C34878D82A}">
                    <a16:rowId xmlns:a16="http://schemas.microsoft.com/office/drawing/2014/main" val="2584771954"/>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September</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30,017</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18</a:t>
                      </a:r>
                    </a:p>
                  </a:txBody>
                  <a:tcPr marL="9525" marR="9525" marT="9525" marB="0" anchor="ctr"/>
                </a:tc>
                <a:tc>
                  <a:txBody>
                    <a:bodyPr/>
                    <a:lstStyle/>
                    <a:p>
                      <a:pPr algn="ctr"/>
                      <a:r>
                        <a:rPr lang="en-US" sz="1400" dirty="0">
                          <a:latin typeface="Gill Sans MT" panose="020B0502020104020203" pitchFamily="34" charset="0"/>
                        </a:rPr>
                        <a:t>3</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29</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30</a:t>
                      </a:r>
                    </a:p>
                  </a:txBody>
                  <a:tcPr marL="9525" marR="9525" marT="9525" marB="0" anchor="ctr"/>
                </a:tc>
                <a:tc>
                  <a:txBody>
                    <a:bodyPr/>
                    <a:lstStyle/>
                    <a:p>
                      <a:pPr algn="ctr"/>
                      <a:r>
                        <a:rPr lang="en-US" sz="1400" dirty="0">
                          <a:latin typeface="Gill Sans MT" panose="020B0502020104020203" pitchFamily="34" charset="0"/>
                        </a:rPr>
                        <a:t>7</a:t>
                      </a:r>
                      <a:endParaRPr lang="en-ZA" sz="1400" dirty="0">
                        <a:latin typeface="Gill Sans MT" panose="020B0502020104020203" pitchFamily="34" charset="0"/>
                      </a:endParaRPr>
                    </a:p>
                  </a:txBody>
                  <a:tcPr anchor="ctr"/>
                </a:tc>
                <a:extLst>
                  <a:ext uri="{0D108BD9-81ED-4DB2-BD59-A6C34878D82A}">
                    <a16:rowId xmlns:a16="http://schemas.microsoft.com/office/drawing/2014/main" val="1172698202"/>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October</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29,039</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19</a:t>
                      </a:r>
                    </a:p>
                  </a:txBody>
                  <a:tcPr marL="9525" marR="9525" marT="9525" marB="0" anchor="ctr"/>
                </a:tc>
                <a:tc>
                  <a:txBody>
                    <a:bodyPr/>
                    <a:lstStyle/>
                    <a:p>
                      <a:pPr algn="ctr"/>
                      <a:r>
                        <a:rPr lang="en-US" sz="1400" dirty="0">
                          <a:latin typeface="Gill Sans MT" panose="020B0502020104020203" pitchFamily="34" charset="0"/>
                        </a:rPr>
                        <a:t>4</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28</a:t>
                      </a:r>
                    </a:p>
                  </a:txBody>
                  <a:tcPr marL="9525" marR="9525" marT="9525" marB="0" anchor="ctr"/>
                </a:tc>
                <a:tc>
                  <a:txBody>
                    <a:bodyPr/>
                    <a:lstStyle/>
                    <a:p>
                      <a:pPr algn="ctr"/>
                      <a:r>
                        <a:rPr lang="en-US" sz="1400" dirty="0">
                          <a:latin typeface="Gill Sans MT" panose="020B0502020104020203" pitchFamily="34" charset="0"/>
                        </a:rPr>
                        <a:t>5</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31</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extLst>
                  <a:ext uri="{0D108BD9-81ED-4DB2-BD59-A6C34878D82A}">
                    <a16:rowId xmlns:a16="http://schemas.microsoft.com/office/drawing/2014/main" val="197824209"/>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November</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28,538</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14</a:t>
                      </a:r>
                    </a:p>
                  </a:txBody>
                  <a:tcPr marL="9525" marR="9525" marT="9525" marB="0" anchor="ctr"/>
                </a:tc>
                <a:tc>
                  <a:txBody>
                    <a:bodyPr/>
                    <a:lstStyle/>
                    <a:p>
                      <a:pPr algn="ctr"/>
                      <a:r>
                        <a:rPr lang="en-US" sz="1400" dirty="0">
                          <a:latin typeface="Gill Sans MT" panose="020B0502020104020203" pitchFamily="34" charset="0"/>
                        </a:rPr>
                        <a:t>4</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25</a:t>
                      </a:r>
                    </a:p>
                  </a:txBody>
                  <a:tcPr marL="9525" marR="9525" marT="9525" marB="0" anchor="ctr"/>
                </a:tc>
                <a:tc>
                  <a:txBody>
                    <a:bodyPr/>
                    <a:lstStyle/>
                    <a:p>
                      <a:pPr algn="ctr"/>
                      <a:r>
                        <a:rPr lang="en-ZA" sz="1400" dirty="0">
                          <a:latin typeface="Gill Sans MT" panose="020B0502020104020203" pitchFamily="34" charset="0"/>
                        </a:rPr>
                        <a:t>5</a:t>
                      </a: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30</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extLst>
                  <a:ext uri="{0D108BD9-81ED-4DB2-BD59-A6C34878D82A}">
                    <a16:rowId xmlns:a16="http://schemas.microsoft.com/office/drawing/2014/main" val="2806923014"/>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December</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27,927</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11</a:t>
                      </a:r>
                    </a:p>
                  </a:txBody>
                  <a:tcPr marL="9525" marR="9525" marT="9525" marB="0" anchor="ctr"/>
                </a:tc>
                <a:tc>
                  <a:txBody>
                    <a:bodyPr/>
                    <a:lstStyle/>
                    <a:p>
                      <a:pPr algn="ctr"/>
                      <a:r>
                        <a:rPr lang="en-US" sz="1400" dirty="0">
                          <a:latin typeface="Gill Sans MT" panose="020B0502020104020203" pitchFamily="34" charset="0"/>
                        </a:rPr>
                        <a:t>4</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23</a:t>
                      </a:r>
                    </a:p>
                  </a:txBody>
                  <a:tcPr marL="9525" marR="9525" marT="9525" marB="0" anchor="ctr"/>
                </a:tc>
                <a:tc>
                  <a:txBody>
                    <a:bodyPr/>
                    <a:lstStyle/>
                    <a:p>
                      <a:pPr algn="ctr"/>
                      <a:r>
                        <a:rPr lang="en-ZA" sz="1400" dirty="0">
                          <a:latin typeface="Gill Sans MT" panose="020B0502020104020203" pitchFamily="34" charset="0"/>
                        </a:rPr>
                        <a:t>5</a:t>
                      </a: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31</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extLst>
                  <a:ext uri="{0D108BD9-81ED-4DB2-BD59-A6C34878D82A}">
                    <a16:rowId xmlns:a16="http://schemas.microsoft.com/office/drawing/2014/main" val="1711524732"/>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January</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28,214</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18</a:t>
                      </a:r>
                    </a:p>
                  </a:txBody>
                  <a:tcPr marL="9525" marR="9525" marT="9525" marB="0" anchor="ctr"/>
                </a:tc>
                <a:tc>
                  <a:txBody>
                    <a:bodyPr/>
                    <a:lstStyle/>
                    <a:p>
                      <a:pPr algn="ctr"/>
                      <a:r>
                        <a:rPr lang="en-US" sz="1400" dirty="0">
                          <a:latin typeface="Gill Sans MT" panose="020B0502020104020203" pitchFamily="34" charset="0"/>
                        </a:rPr>
                        <a:t>4</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26</a:t>
                      </a:r>
                    </a:p>
                  </a:txBody>
                  <a:tcPr marL="9525" marR="9525" marT="9525" marB="0" anchor="ctr"/>
                </a:tc>
                <a:tc>
                  <a:txBody>
                    <a:bodyPr/>
                    <a:lstStyle/>
                    <a:p>
                      <a:pPr algn="ctr"/>
                      <a:r>
                        <a:rPr lang="en-ZA" sz="1400" dirty="0">
                          <a:latin typeface="Gill Sans MT" panose="020B0502020104020203" pitchFamily="34" charset="0"/>
                        </a:rPr>
                        <a:t>5</a:t>
                      </a: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31</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extLst>
                  <a:ext uri="{0D108BD9-81ED-4DB2-BD59-A6C34878D82A}">
                    <a16:rowId xmlns:a16="http://schemas.microsoft.com/office/drawing/2014/main" val="38000097"/>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February</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28,704</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17</a:t>
                      </a:r>
                    </a:p>
                  </a:txBody>
                  <a:tcPr marL="9525" marR="9525" marT="9525" marB="0" anchor="ctr"/>
                </a:tc>
                <a:tc>
                  <a:txBody>
                    <a:bodyPr/>
                    <a:lstStyle/>
                    <a:p>
                      <a:pPr algn="ctr"/>
                      <a:r>
                        <a:rPr lang="en-US" sz="1400" dirty="0">
                          <a:latin typeface="Gill Sans MT" panose="020B0502020104020203" pitchFamily="34" charset="0"/>
                        </a:rPr>
                        <a:t>4</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29</a:t>
                      </a:r>
                    </a:p>
                  </a:txBody>
                  <a:tcPr marL="9525" marR="9525" marT="9525" marB="0" anchor="ctr"/>
                </a:tc>
                <a:tc>
                  <a:txBody>
                    <a:bodyPr/>
                    <a:lstStyle/>
                    <a:p>
                      <a:pPr algn="ctr"/>
                      <a:r>
                        <a:rPr lang="en-ZA" sz="1400" dirty="0">
                          <a:latin typeface="Gill Sans MT" panose="020B0502020104020203" pitchFamily="34" charset="0"/>
                        </a:rPr>
                        <a:t>5</a:t>
                      </a: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29</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extLst>
                  <a:ext uri="{0D108BD9-81ED-4DB2-BD59-A6C34878D82A}">
                    <a16:rowId xmlns:a16="http://schemas.microsoft.com/office/drawing/2014/main" val="12887147"/>
                  </a:ext>
                </a:extLst>
              </a:tr>
              <a:tr h="331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chemeClr val="lt1"/>
                          </a:solidFill>
                          <a:latin typeface="Gill Sans MT" panose="020B0502020104020203" pitchFamily="34" charset="0"/>
                          <a:ea typeface="+mn-ea"/>
                          <a:cs typeface="+mn-cs"/>
                        </a:rPr>
                        <a:t>March</a:t>
                      </a:r>
                      <a:endParaRPr lang="en-ZA" sz="1400" b="1" kern="1200" noProof="0" dirty="0">
                        <a:solidFill>
                          <a:schemeClr val="lt1"/>
                        </a:solidFill>
                        <a:latin typeface="Gill Sans MT" panose="020B0502020104020203" pitchFamily="34" charset="0"/>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lt1"/>
                          </a:solidFill>
                          <a:latin typeface="Gill Sans MT" panose="020B0502020104020203" pitchFamily="34" charset="0"/>
                          <a:ea typeface="+mn-ea"/>
                          <a:cs typeface="+mn-cs"/>
                        </a:rPr>
                        <a:t>29,006</a:t>
                      </a:r>
                    </a:p>
                  </a:txBody>
                  <a:tcPr marL="9525" marR="9525" marT="9525" marB="0" anchor="ctr">
                    <a:solidFill>
                      <a:schemeClr val="tx1"/>
                    </a:solidFill>
                  </a:tcP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19</a:t>
                      </a:r>
                    </a:p>
                  </a:txBody>
                  <a:tcPr marL="9525" marR="9525" marT="9525" marB="0" anchor="ctr"/>
                </a:tc>
                <a:tc>
                  <a:txBody>
                    <a:bodyPr/>
                    <a:lstStyle/>
                    <a:p>
                      <a:pPr algn="ctr"/>
                      <a:r>
                        <a:rPr lang="en-US" sz="1400" dirty="0">
                          <a:latin typeface="Gill Sans MT" panose="020B0502020104020203" pitchFamily="34" charset="0"/>
                        </a:rPr>
                        <a:t>4</a:t>
                      </a:r>
                      <a:endParaRPr lang="en-ZA" sz="1400" dirty="0">
                        <a:latin typeface="Gill Sans MT" panose="020B0502020104020203" pitchFamily="34" charset="0"/>
                      </a:endParaRP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27</a:t>
                      </a:r>
                    </a:p>
                  </a:txBody>
                  <a:tcPr marL="9525" marR="9525" marT="9525" marB="0" anchor="ctr"/>
                </a:tc>
                <a:tc>
                  <a:txBody>
                    <a:bodyPr/>
                    <a:lstStyle/>
                    <a:p>
                      <a:pPr algn="ctr"/>
                      <a:r>
                        <a:rPr lang="en-ZA" sz="1400" dirty="0">
                          <a:latin typeface="Gill Sans MT" panose="020B0502020104020203" pitchFamily="34" charset="0"/>
                        </a:rPr>
                        <a:t>5</a:t>
                      </a:r>
                    </a:p>
                  </a:txBody>
                  <a:tcPr anchor="ctr"/>
                </a:tc>
                <a:tc>
                  <a:txBody>
                    <a:bodyPr/>
                    <a:lstStyle/>
                    <a:p>
                      <a:pPr marL="0" algn="ctr" defTabSz="914400" rtl="0" eaLnBrk="1" fontAlgn="b" latinLnBrk="0" hangingPunct="1"/>
                      <a:r>
                        <a:rPr lang="en-ZA" sz="1400" kern="1200" dirty="0">
                          <a:solidFill>
                            <a:schemeClr val="dk1"/>
                          </a:solidFill>
                          <a:latin typeface="Gill Sans MT" panose="020B0502020104020203" pitchFamily="34" charset="0"/>
                          <a:ea typeface="+mn-ea"/>
                          <a:cs typeface="+mn-cs"/>
                        </a:rPr>
                        <a:t>29</a:t>
                      </a:r>
                    </a:p>
                  </a:txBody>
                  <a:tcPr marL="9525" marR="9525" marT="9525" marB="0" anchor="ctr"/>
                </a:tc>
                <a:tc>
                  <a:txBody>
                    <a:bodyPr/>
                    <a:lstStyle/>
                    <a:p>
                      <a:pPr algn="ctr"/>
                      <a:r>
                        <a:rPr lang="en-US" sz="1400" dirty="0">
                          <a:latin typeface="Gill Sans MT" panose="020B0502020104020203" pitchFamily="34" charset="0"/>
                        </a:rPr>
                        <a:t>6</a:t>
                      </a:r>
                      <a:endParaRPr lang="en-ZA" sz="1400" dirty="0">
                        <a:latin typeface="Gill Sans MT" panose="020B0502020104020203" pitchFamily="34" charset="0"/>
                      </a:endParaRPr>
                    </a:p>
                  </a:txBody>
                  <a:tcPr anchor="ctr"/>
                </a:tc>
                <a:extLst>
                  <a:ext uri="{0D108BD9-81ED-4DB2-BD59-A6C34878D82A}">
                    <a16:rowId xmlns:a16="http://schemas.microsoft.com/office/drawing/2014/main" val="1267939225"/>
                  </a:ext>
                </a:extLst>
              </a:tr>
            </a:tbl>
          </a:graphicData>
        </a:graphic>
      </p:graphicFrame>
      <p:sp>
        <p:nvSpPr>
          <p:cNvPr id="16" name="Oval 15">
            <a:extLst>
              <a:ext uri="{FF2B5EF4-FFF2-40B4-BE49-F238E27FC236}">
                <a16:creationId xmlns:a16="http://schemas.microsoft.com/office/drawing/2014/main" id="{ADC51520-73F1-3E88-8514-A71423120ECA}"/>
              </a:ext>
            </a:extLst>
          </p:cNvPr>
          <p:cNvSpPr/>
          <p:nvPr/>
        </p:nvSpPr>
        <p:spPr>
          <a:xfrm>
            <a:off x="11203530" y="4043058"/>
            <a:ext cx="288000" cy="288000"/>
          </a:xfrm>
          <a:prstGeom prst="ellipse">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E8444113-DED4-382E-6667-D5CB4226A4E2}"/>
              </a:ext>
            </a:extLst>
          </p:cNvPr>
          <p:cNvSpPr/>
          <p:nvPr/>
        </p:nvSpPr>
        <p:spPr>
          <a:xfrm>
            <a:off x="5223788" y="4040286"/>
            <a:ext cx="288000" cy="288000"/>
          </a:xfrm>
          <a:prstGeom prst="ellipse">
            <a:avLst/>
          </a:prstGeom>
          <a:solidFill>
            <a:schemeClr val="accent6">
              <a:lumMod val="5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B90CB99C-1B6E-8937-CDB9-7B14079E0BB5}"/>
              </a:ext>
            </a:extLst>
          </p:cNvPr>
          <p:cNvSpPr/>
          <p:nvPr/>
        </p:nvSpPr>
        <p:spPr>
          <a:xfrm>
            <a:off x="5223788" y="4372551"/>
            <a:ext cx="288000" cy="288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F9516460-AD9E-D1DF-1567-3A9B7173FF0B}"/>
              </a:ext>
            </a:extLst>
          </p:cNvPr>
          <p:cNvSpPr/>
          <p:nvPr/>
        </p:nvSpPr>
        <p:spPr>
          <a:xfrm>
            <a:off x="5223788" y="4704816"/>
            <a:ext cx="288000" cy="288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ADE90D2F-7556-6172-7C12-2B097EA3432B}"/>
              </a:ext>
            </a:extLst>
          </p:cNvPr>
          <p:cNvSpPr/>
          <p:nvPr/>
        </p:nvSpPr>
        <p:spPr>
          <a:xfrm>
            <a:off x="5223788" y="5037081"/>
            <a:ext cx="288000" cy="288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CD492045-097E-7C55-63D2-69E304179554}"/>
              </a:ext>
            </a:extLst>
          </p:cNvPr>
          <p:cNvSpPr/>
          <p:nvPr/>
        </p:nvSpPr>
        <p:spPr>
          <a:xfrm>
            <a:off x="5223788" y="5369346"/>
            <a:ext cx="288000" cy="288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BD4C9340-4BFE-89D1-EA5F-83D3256B7214}"/>
              </a:ext>
            </a:extLst>
          </p:cNvPr>
          <p:cNvSpPr/>
          <p:nvPr/>
        </p:nvSpPr>
        <p:spPr>
          <a:xfrm>
            <a:off x="5223788" y="5701611"/>
            <a:ext cx="288000" cy="288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A55C720-7961-3C9C-35FA-C8F154D1050E}"/>
              </a:ext>
            </a:extLst>
          </p:cNvPr>
          <p:cNvSpPr/>
          <p:nvPr/>
        </p:nvSpPr>
        <p:spPr>
          <a:xfrm>
            <a:off x="5223788" y="6033876"/>
            <a:ext cx="288000" cy="288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32286B3E-504F-0B5C-4E50-81EA8AB13384}"/>
              </a:ext>
            </a:extLst>
          </p:cNvPr>
          <p:cNvSpPr/>
          <p:nvPr/>
        </p:nvSpPr>
        <p:spPr>
          <a:xfrm>
            <a:off x="11203530" y="4374861"/>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20B420A-D86F-A2F0-2EE0-9CC65961B12A}"/>
              </a:ext>
            </a:extLst>
          </p:cNvPr>
          <p:cNvSpPr/>
          <p:nvPr/>
        </p:nvSpPr>
        <p:spPr>
          <a:xfrm>
            <a:off x="11203530" y="4706664"/>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111C21E8-7F9F-B297-03F4-2F0534C726BD}"/>
              </a:ext>
            </a:extLst>
          </p:cNvPr>
          <p:cNvSpPr/>
          <p:nvPr/>
        </p:nvSpPr>
        <p:spPr>
          <a:xfrm>
            <a:off x="11203530" y="5038467"/>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E5E77432-259E-2459-187B-FC756C451217}"/>
              </a:ext>
            </a:extLst>
          </p:cNvPr>
          <p:cNvSpPr/>
          <p:nvPr/>
        </p:nvSpPr>
        <p:spPr>
          <a:xfrm>
            <a:off x="11203530" y="5370270"/>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32159B22-48F0-06FF-1C07-86E8F136EEEB}"/>
              </a:ext>
            </a:extLst>
          </p:cNvPr>
          <p:cNvSpPr/>
          <p:nvPr/>
        </p:nvSpPr>
        <p:spPr>
          <a:xfrm>
            <a:off x="11203530" y="5702073"/>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C48827EF-CA03-0788-BE02-AF1AE76AADDA}"/>
              </a:ext>
            </a:extLst>
          </p:cNvPr>
          <p:cNvSpPr/>
          <p:nvPr/>
        </p:nvSpPr>
        <p:spPr>
          <a:xfrm>
            <a:off x="11203530" y="6033876"/>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Oval 2">
            <a:extLst>
              <a:ext uri="{FF2B5EF4-FFF2-40B4-BE49-F238E27FC236}">
                <a16:creationId xmlns:a16="http://schemas.microsoft.com/office/drawing/2014/main" id="{9F31F333-6875-248B-8C39-FD7D5E388869}"/>
              </a:ext>
            </a:extLst>
          </p:cNvPr>
          <p:cNvSpPr/>
          <p:nvPr/>
        </p:nvSpPr>
        <p:spPr>
          <a:xfrm>
            <a:off x="8223082" y="4041918"/>
            <a:ext cx="288000" cy="288000"/>
          </a:xfrm>
          <a:prstGeom prst="ellipse">
            <a:avLst/>
          </a:prstGeom>
          <a:solidFill>
            <a:schemeClr val="accent4">
              <a:lumMod val="60000"/>
              <a:lumOff val="4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C81797FF-5542-FFC3-3FD6-D97323B5B58C}"/>
              </a:ext>
            </a:extLst>
          </p:cNvPr>
          <p:cNvSpPr/>
          <p:nvPr/>
        </p:nvSpPr>
        <p:spPr>
          <a:xfrm>
            <a:off x="8223082" y="4373911"/>
            <a:ext cx="288000" cy="2880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59475FD2-2206-41CB-0356-F3EAF7262F1E}"/>
              </a:ext>
            </a:extLst>
          </p:cNvPr>
          <p:cNvSpPr/>
          <p:nvPr/>
        </p:nvSpPr>
        <p:spPr>
          <a:xfrm>
            <a:off x="8223082" y="4705904"/>
            <a:ext cx="288000" cy="2880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Oval 29">
            <a:extLst>
              <a:ext uri="{FF2B5EF4-FFF2-40B4-BE49-F238E27FC236}">
                <a16:creationId xmlns:a16="http://schemas.microsoft.com/office/drawing/2014/main" id="{EE80F901-81C4-00D6-1359-8914F67A5A39}"/>
              </a:ext>
            </a:extLst>
          </p:cNvPr>
          <p:cNvSpPr/>
          <p:nvPr/>
        </p:nvSpPr>
        <p:spPr>
          <a:xfrm>
            <a:off x="8223082" y="5037897"/>
            <a:ext cx="288000" cy="2880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3A7B29FE-FF83-FBBE-7236-88BE3336AEAE}"/>
              </a:ext>
            </a:extLst>
          </p:cNvPr>
          <p:cNvSpPr/>
          <p:nvPr/>
        </p:nvSpPr>
        <p:spPr>
          <a:xfrm>
            <a:off x="8223082" y="5369890"/>
            <a:ext cx="288000" cy="2880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E58F56B7-D574-1755-4BCB-7AA351C10B8A}"/>
              </a:ext>
            </a:extLst>
          </p:cNvPr>
          <p:cNvSpPr/>
          <p:nvPr/>
        </p:nvSpPr>
        <p:spPr>
          <a:xfrm>
            <a:off x="8223082" y="5701883"/>
            <a:ext cx="288000" cy="2880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A9EA66F8-B0A1-06E9-3C5A-3606A543A63C}"/>
              </a:ext>
            </a:extLst>
          </p:cNvPr>
          <p:cNvSpPr/>
          <p:nvPr/>
        </p:nvSpPr>
        <p:spPr>
          <a:xfrm>
            <a:off x="8223082" y="6033876"/>
            <a:ext cx="288000" cy="288000"/>
          </a:xfrm>
          <a:prstGeom prst="ellipse">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37BA4E76-73BC-8612-831A-3574E48FFFAE}"/>
              </a:ext>
            </a:extLst>
          </p:cNvPr>
          <p:cNvSpPr/>
          <p:nvPr/>
        </p:nvSpPr>
        <p:spPr>
          <a:xfrm>
            <a:off x="3162300" y="1627673"/>
            <a:ext cx="2933700" cy="475183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id="{55CC4FE8-2D7E-D922-498A-28B18A2ABAB4}"/>
              </a:ext>
            </a:extLst>
          </p:cNvPr>
          <p:cNvSpPr/>
          <p:nvPr/>
        </p:nvSpPr>
        <p:spPr>
          <a:xfrm>
            <a:off x="10391136" y="1145865"/>
            <a:ext cx="237504" cy="173035"/>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35" name="TextBox 34">
            <a:extLst>
              <a:ext uri="{FF2B5EF4-FFF2-40B4-BE49-F238E27FC236}">
                <a16:creationId xmlns:a16="http://schemas.microsoft.com/office/drawing/2014/main" id="{105598F4-65CE-189C-0362-8811F18B73C7}"/>
              </a:ext>
            </a:extLst>
          </p:cNvPr>
          <p:cNvSpPr txBox="1"/>
          <p:nvPr/>
        </p:nvSpPr>
        <p:spPr>
          <a:xfrm>
            <a:off x="10627077" y="1081718"/>
            <a:ext cx="1976400" cy="307777"/>
          </a:xfrm>
          <a:prstGeom prst="rect">
            <a:avLst/>
          </a:prstGeom>
          <a:noFill/>
        </p:spPr>
        <p:txBody>
          <a:bodyPr wrap="square" rtlCol="0">
            <a:spAutoFit/>
          </a:bodyPr>
          <a:lstStyle/>
          <a:p>
            <a:pPr>
              <a:buClr>
                <a:schemeClr val="bg1">
                  <a:lumMod val="50000"/>
                </a:schemeClr>
              </a:buClr>
            </a:pPr>
            <a:r>
              <a:rPr lang="en-ZA" sz="1400" dirty="0">
                <a:solidFill>
                  <a:schemeClr val="bg1"/>
                </a:solidFill>
                <a:latin typeface="Gill Sans MT" panose="020B0502020104020203" pitchFamily="34" charset="0"/>
              </a:rPr>
              <a:t>Target scenario</a:t>
            </a:r>
          </a:p>
        </p:txBody>
      </p:sp>
      <p:sp>
        <p:nvSpPr>
          <p:cNvPr id="36" name="TextBox 35">
            <a:extLst>
              <a:ext uri="{FF2B5EF4-FFF2-40B4-BE49-F238E27FC236}">
                <a16:creationId xmlns:a16="http://schemas.microsoft.com/office/drawing/2014/main" id="{0517796F-660A-BC72-7885-BBBBE132C5A0}"/>
              </a:ext>
            </a:extLst>
          </p:cNvPr>
          <p:cNvSpPr txBox="1"/>
          <p:nvPr/>
        </p:nvSpPr>
        <p:spPr>
          <a:xfrm>
            <a:off x="0" y="6490969"/>
            <a:ext cx="1219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Other assumptions: An operating reserve of 2200MW is maintained in the system, ~1000MW from spinning reserve and 1200MW from Interruptible Load Shed and Demand Response levers; Total planned outages of between 3749MW and 9533MW expected (averaging 6201MW for the period); Gas planned outages between 148MW and 444MW, averaging ~185MW for the period; Assumes ~1250MW import capacity depending on forecasted availability</a:t>
            </a:r>
          </a:p>
        </p:txBody>
      </p:sp>
      <p:sp>
        <p:nvSpPr>
          <p:cNvPr id="39" name="Oval 38">
            <a:extLst>
              <a:ext uri="{FF2B5EF4-FFF2-40B4-BE49-F238E27FC236}">
                <a16:creationId xmlns:a16="http://schemas.microsoft.com/office/drawing/2014/main" id="{E4A1D7A4-6968-AFDB-C084-43B339002809}"/>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SS</a:t>
            </a:r>
          </a:p>
        </p:txBody>
      </p:sp>
    </p:spTree>
    <p:extLst>
      <p:ext uri="{BB962C8B-B14F-4D97-AF65-F5344CB8AC3E}">
        <p14:creationId xmlns:p14="http://schemas.microsoft.com/office/powerpoint/2010/main" val="9689782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2697743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p:txBody>
          <a:bodyPr vert="horz"/>
          <a:lstStyle/>
          <a:p>
            <a:fld id="{8627DCD5-DD9D-4592-8349-6BFD5DA71793}" type="datetime'Agenda'">
              <a:rPr lang="en-GB" altLang="en-US" sz="2200" b="1" smtClean="0">
                <a:effectLst/>
                <a:latin typeface="Gill Sans MT" panose="020B0502020104020203" pitchFamily="34" charset="0"/>
              </a:rPr>
              <a:pPr/>
              <a:t>Agenda</a:t>
            </a:fld>
            <a:endParaRPr lang="en-GB" sz="2200" b="1" dirty="0">
              <a:latin typeface="Gill Sans MT" panose="020B0502020104020203" pitchFamily="34" charset="0"/>
            </a:endParaRPr>
          </a:p>
        </p:txBody>
      </p:sp>
      <p:sp>
        <p:nvSpPr>
          <p:cNvPr id="17" name="Text Placeholder 2">
            <a:hlinkClick r:id="rId9" action="ppaction://hlinksldjump"/>
            <a:extLst>
              <a:ext uri="{FF2B5EF4-FFF2-40B4-BE49-F238E27FC236}">
                <a16:creationId xmlns:a16="http://schemas.microsoft.com/office/drawing/2014/main" id="{20395B92-DE5E-243B-5410-148D29551E7F}"/>
              </a:ext>
            </a:extLst>
          </p:cNvPr>
          <p:cNvSpPr>
            <a:spLocks noGrp="1"/>
          </p:cNvSpPr>
          <p:nvPr>
            <p:custDataLst>
              <p:tags r:id="rId2"/>
            </p:custDataLst>
          </p:nvPr>
        </p:nvSpPr>
        <p:spPr bwMode="auto">
          <a:xfrm>
            <a:off x="3565525" y="2760663"/>
            <a:ext cx="5060950" cy="333375"/>
          </a:xfrm>
          <a:prstGeom prst="rect">
            <a:avLst/>
          </a:prstGeom>
          <a:solidFill>
            <a:schemeClr val="bg2"/>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Generation recovery overview</a:t>
            </a:r>
            <a:endParaRPr lang="en-ZA" dirty="0">
              <a:latin typeface="Gill Sans MT" panose="020B0502020104020203" pitchFamily="34" charset="0"/>
              <a:cs typeface="+mn-cs"/>
              <a:sym typeface="Gill Sans MT" panose="020B0502020104020203" pitchFamily="34" charset="0"/>
            </a:endParaRPr>
          </a:p>
        </p:txBody>
      </p:sp>
      <p:sp>
        <p:nvSpPr>
          <p:cNvPr id="18" name="Text Placeholder 2">
            <a:hlinkClick r:id="rId10" action="ppaction://hlinksldjump"/>
            <a:extLst>
              <a:ext uri="{FF2B5EF4-FFF2-40B4-BE49-F238E27FC236}">
                <a16:creationId xmlns:a16="http://schemas.microsoft.com/office/drawing/2014/main" id="{A1D6305E-1046-DE98-DA33-9274A887571D}"/>
              </a:ext>
            </a:extLst>
          </p:cNvPr>
          <p:cNvSpPr>
            <a:spLocks noGrp="1"/>
          </p:cNvSpPr>
          <p:nvPr>
            <p:custDataLst>
              <p:tags r:id="rId3"/>
            </p:custDataLst>
          </p:nvPr>
        </p:nvSpPr>
        <p:spPr bwMode="auto">
          <a:xfrm>
            <a:off x="3565525" y="3094038"/>
            <a:ext cx="5060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Demand side management overview</a:t>
            </a:r>
            <a:endParaRPr lang="en-ZA" dirty="0">
              <a:latin typeface="Gill Sans MT" panose="020B0502020104020203" pitchFamily="34" charset="0"/>
              <a:cs typeface="+mn-cs"/>
              <a:sym typeface="Gill Sans MT" panose="020B0502020104020203" pitchFamily="34" charset="0"/>
            </a:endParaRPr>
          </a:p>
        </p:txBody>
      </p:sp>
      <p:sp>
        <p:nvSpPr>
          <p:cNvPr id="5" name="Text Placeholder 2">
            <a:hlinkClick r:id="rId11" action="ppaction://hlinksldjump"/>
            <a:extLst>
              <a:ext uri="{FF2B5EF4-FFF2-40B4-BE49-F238E27FC236}">
                <a16:creationId xmlns:a16="http://schemas.microsoft.com/office/drawing/2014/main" id="{9A30011B-B99E-19DF-8E77-555458C2E24F}"/>
              </a:ext>
            </a:extLst>
          </p:cNvPr>
          <p:cNvSpPr>
            <a:spLocks noGrp="1"/>
          </p:cNvSpPr>
          <p:nvPr>
            <p:custDataLst>
              <p:tags r:id="rId4"/>
            </p:custDataLst>
          </p:nvPr>
        </p:nvSpPr>
        <p:spPr bwMode="auto">
          <a:xfrm>
            <a:off x="3565525" y="3429000"/>
            <a:ext cx="5060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2023 Winter outlook performance and Summer outlook</a:t>
            </a:r>
            <a:endParaRPr lang="en-ZA" dirty="0">
              <a:latin typeface="Gill Sans MT" panose="020B0502020104020203" pitchFamily="34" charset="0"/>
              <a:cs typeface="+mn-cs"/>
              <a:sym typeface="Gill Sans MT" panose="020B0502020104020203" pitchFamily="34" charset="0"/>
            </a:endParaRPr>
          </a:p>
        </p:txBody>
      </p:sp>
      <p:sp>
        <p:nvSpPr>
          <p:cNvPr id="4" name="Text Placeholder 2">
            <a:extLst>
              <a:ext uri="{FF2B5EF4-FFF2-40B4-BE49-F238E27FC236}">
                <a16:creationId xmlns:a16="http://schemas.microsoft.com/office/drawing/2014/main" id="{409C6AA6-0A8D-73A5-2FEA-0D620294F66E}"/>
              </a:ext>
            </a:extLst>
          </p:cNvPr>
          <p:cNvSpPr>
            <a:spLocks noGrp="1"/>
          </p:cNvSpPr>
          <p:nvPr>
            <p:custDataLst>
              <p:tags r:id="rId5"/>
            </p:custDataLst>
          </p:nvPr>
        </p:nvSpPr>
        <p:spPr bwMode="auto">
          <a:xfrm>
            <a:off x="3565525" y="3763963"/>
            <a:ext cx="5060950" cy="333375"/>
          </a:xfrm>
          <a:prstGeom prst="rect">
            <a:avLst/>
          </a:prstGeom>
          <a:solidFill>
            <a:schemeClr val="accent1"/>
          </a:solidFill>
          <a:ln w="38100" algn="ctr">
            <a:solidFill>
              <a:schemeClr val="bg1"/>
            </a:solidFill>
          </a:ln>
          <a:effectLst/>
        </p:spPr>
        <p:txBody>
          <a:bodyPr vert="horz" wrap="none" lIns="71438" tIns="69850"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dirty="0">
                <a:solidFill>
                  <a:schemeClr val="bg1"/>
                </a:solidFill>
                <a:effectLst/>
                <a:latin typeface="Gill Sans MT" panose="020B0502020104020203" pitchFamily="34" charset="0"/>
                <a:cs typeface="+mn-cs"/>
                <a:sym typeface="Gill Sans MT" panose="020B0502020104020203" pitchFamily="34" charset="0"/>
              </a:rPr>
              <a:t>Conclusion</a:t>
            </a:r>
            <a:endParaRPr lang="en-ZA" b="1" dirty="0">
              <a:solidFill>
                <a:schemeClr val="bg1"/>
              </a:solidFill>
              <a:latin typeface="Gill Sans MT" panose="020B0502020104020203" pitchFamily="34" charset="0"/>
              <a:cs typeface="+mn-cs"/>
              <a:sym typeface="Gill Sans MT" panose="020B0502020104020203" pitchFamily="34" charset="0"/>
            </a:endParaRPr>
          </a:p>
        </p:txBody>
      </p:sp>
    </p:spTree>
    <p:extLst>
      <p:ext uri="{BB962C8B-B14F-4D97-AF65-F5344CB8AC3E}">
        <p14:creationId xmlns:p14="http://schemas.microsoft.com/office/powerpoint/2010/main" val="10358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FF5166D-5856-F290-640D-4F057463C6CA}"/>
              </a:ext>
            </a:extLst>
          </p:cNvPr>
          <p:cNvGraphicFramePr>
            <a:graphicFrameLocks noChangeAspect="1"/>
          </p:cNvGraphicFramePr>
          <p:nvPr>
            <p:custDataLst>
              <p:tags r:id="rId1"/>
            </p:custDataLst>
            <p:extLst>
              <p:ext uri="{D42A27DB-BD31-4B8C-83A1-F6EECF244321}">
                <p14:modId xmlns:p14="http://schemas.microsoft.com/office/powerpoint/2010/main" val="1533130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1" imgH="470" progId="TCLayout.ActiveDocument.1">
                  <p:embed/>
                </p:oleObj>
              </mc:Choice>
              <mc:Fallback>
                <p:oleObj name="think-cell Slide" r:id="rId3" imgW="471" imgH="470" progId="TCLayout.ActiveDocument.1">
                  <p:embed/>
                  <p:pic>
                    <p:nvPicPr>
                      <p:cNvPr id="3" name="Object 2" hidden="1">
                        <a:extLst>
                          <a:ext uri="{FF2B5EF4-FFF2-40B4-BE49-F238E27FC236}">
                            <a16:creationId xmlns:a16="http://schemas.microsoft.com/office/drawing/2014/main" id="{8FF5166D-5856-F290-640D-4F057463C6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16039CE9-EF4A-7905-742C-F8093145D803}"/>
              </a:ext>
            </a:extLst>
          </p:cNvPr>
          <p:cNvSpPr/>
          <p:nvPr/>
        </p:nvSpPr>
        <p:spPr>
          <a:xfrm>
            <a:off x="349183" y="1100393"/>
            <a:ext cx="11529342" cy="4992181"/>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solidFill>
                <a:schemeClr val="tx1"/>
              </a:solidFill>
              <a:latin typeface="Gill Sans MT" panose="020B0502020104020203" pitchFamily="34" charset="0"/>
            </a:endParaRPr>
          </a:p>
        </p:txBody>
      </p:sp>
      <p:sp>
        <p:nvSpPr>
          <p:cNvPr id="2" name="Title 1">
            <a:extLst>
              <a:ext uri="{FF2B5EF4-FFF2-40B4-BE49-F238E27FC236}">
                <a16:creationId xmlns:a16="http://schemas.microsoft.com/office/drawing/2014/main" id="{3A41378B-BB5A-BB2A-ED2D-7ED7BA843BE3}"/>
              </a:ext>
            </a:extLst>
          </p:cNvPr>
          <p:cNvSpPr>
            <a:spLocks noGrp="1"/>
          </p:cNvSpPr>
          <p:nvPr>
            <p:ph type="title"/>
          </p:nvPr>
        </p:nvSpPr>
        <p:spPr/>
        <p:txBody>
          <a:bodyPr vert="horz"/>
          <a:lstStyle/>
          <a:p>
            <a:r>
              <a:rPr lang="en-ZA" sz="2200" b="1" dirty="0">
                <a:latin typeface="Gill Sans MT" panose="020B0502020104020203" pitchFamily="34" charset="0"/>
              </a:rPr>
              <a:t>In conclusion: </a:t>
            </a:r>
          </a:p>
        </p:txBody>
      </p:sp>
      <p:sp>
        <p:nvSpPr>
          <p:cNvPr id="7" name="TextBox 6">
            <a:extLst>
              <a:ext uri="{FF2B5EF4-FFF2-40B4-BE49-F238E27FC236}">
                <a16:creationId xmlns:a16="http://schemas.microsoft.com/office/drawing/2014/main" id="{363F302A-FA61-C3C1-F72E-6827BDE3494D}"/>
              </a:ext>
            </a:extLst>
          </p:cNvPr>
          <p:cNvSpPr txBox="1"/>
          <p:nvPr/>
        </p:nvSpPr>
        <p:spPr>
          <a:xfrm>
            <a:off x="473650" y="1183810"/>
            <a:ext cx="11280408" cy="5394297"/>
          </a:xfrm>
          <a:prstGeom prst="rect">
            <a:avLst/>
          </a:prstGeom>
          <a:noFill/>
        </p:spPr>
        <p:txBody>
          <a:bodyPr wrap="square" rtlCol="0">
            <a:spAutoFit/>
          </a:bodyPr>
          <a:lstStyle/>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ZA"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Eskom would like to apologise to all South Africans for the negative impact caused by the implementation of loadshedding</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ZA"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We understand the impact loadshedding has on the economy and on the livelihood of all South Africans, however </a:t>
            </a:r>
            <a:r>
              <a:rPr kumimoji="0" lang="en-US"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loadshedding is implemented to maintain the stability of the national power system to avoid a blackout</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The immediate summer outlook indicates that loadshedding can be contained within stage 4, if we manage our unplanned load losses within 14500MW</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The addition of 288</a:t>
            </a:r>
            <a:r>
              <a:rPr lang="en-US" dirty="0">
                <a:latin typeface="Gill Sans MT" panose="020B0502020104020203" pitchFamily="34" charset="0"/>
                <a:ea typeface="Calibri" panose="020F0502020204030204" pitchFamily="34" charset="0"/>
                <a:cs typeface="Times New Roman" panose="02020603050405020304" pitchFamily="18" charset="0"/>
              </a:rPr>
              <a:t>0</a:t>
            </a:r>
            <a:r>
              <a:rPr kumimoji="0" lang="en-US"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MW </a:t>
            </a:r>
            <a:r>
              <a:rPr lang="en-US" dirty="0">
                <a:solidFill>
                  <a:srgbClr val="003896"/>
                </a:solidFill>
                <a:latin typeface="Gill Sans MT" panose="020B0502020104020203" pitchFamily="34" charset="0"/>
                <a:ea typeface="Calibri" panose="020F0502020204030204" pitchFamily="34" charset="0"/>
                <a:cs typeface="Times New Roman" panose="02020603050405020304" pitchFamily="18" charset="0"/>
              </a:rPr>
              <a:t>from Kusile will be critical towards closing the gap between supply and demand</a:t>
            </a:r>
            <a:endParaRPr kumimoji="0" lang="en-US"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ZA"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rPr>
              <a:t>We will continue to implement the Generation Recovery Programme which will sustainably improve the performance of our plants</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ZA" dirty="0">
                <a:solidFill>
                  <a:srgbClr val="003896"/>
                </a:solidFill>
                <a:latin typeface="Gill Sans MT" panose="020B0502020104020203" pitchFamily="34" charset="0"/>
                <a:ea typeface="Calibri" panose="020F0502020204030204" pitchFamily="34" charset="0"/>
                <a:cs typeface="Times New Roman" panose="02020603050405020304" pitchFamily="18" charset="0"/>
              </a:rPr>
              <a:t>Lower levels of loadshedding should be expected towards the end of the year and early 2024</a:t>
            </a:r>
            <a:endParaRPr kumimoji="0" lang="en-ZA" i="0" u="none" strike="noStrike" kern="1200" cap="none" spc="0" normalizeH="0" baseline="0" noProof="0" dirty="0">
              <a:ln>
                <a:noFill/>
              </a:ln>
              <a:solidFill>
                <a:srgbClr val="003896"/>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en-ZA" dirty="0">
                <a:latin typeface="Gill Sans MT" panose="020B0502020104020203" pitchFamily="34" charset="0"/>
              </a:rPr>
              <a:t>The biggest impact we can all make as a nation is to use electricity sparingly, especially during the peaks</a:t>
            </a:r>
          </a:p>
          <a:p>
            <a:pPr marR="0" lvl="0" algn="just" defTabSz="914400" rtl="0" eaLnBrk="1" fontAlgn="auto" latinLnBrk="0" hangingPunct="1">
              <a:lnSpc>
                <a:spcPct val="107000"/>
              </a:lnSpc>
              <a:spcBef>
                <a:spcPts val="1200"/>
              </a:spcBef>
              <a:spcAft>
                <a:spcPts val="800"/>
              </a:spcAft>
              <a:buClrTx/>
              <a:buSzTx/>
              <a:tabLst/>
              <a:defRPr/>
            </a:pPr>
            <a:endParaRPr lang="en-ZA" sz="1600" b="1" dirty="0">
              <a:latin typeface="Gill Sans MT" panose="020B0502020104020203" pitchFamily="34" charset="0"/>
            </a:endParaRPr>
          </a:p>
        </p:txBody>
      </p:sp>
      <p:sp>
        <p:nvSpPr>
          <p:cNvPr id="5" name="Oval 4">
            <a:extLst>
              <a:ext uri="{FF2B5EF4-FFF2-40B4-BE49-F238E27FC236}">
                <a16:creationId xmlns:a16="http://schemas.microsoft.com/office/drawing/2014/main" id="{8DECCD7E-208A-6D6F-57DF-B21A54D54ED1}"/>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CC</a:t>
            </a:r>
          </a:p>
        </p:txBody>
      </p:sp>
    </p:spTree>
    <p:extLst>
      <p:ext uri="{BB962C8B-B14F-4D97-AF65-F5344CB8AC3E}">
        <p14:creationId xmlns:p14="http://schemas.microsoft.com/office/powerpoint/2010/main" val="348687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CDFBFB3-2BA9-3842-6ED9-04C7FB77F708}"/>
              </a:ext>
            </a:extLst>
          </p:cNvPr>
          <p:cNvGraphicFramePr>
            <a:graphicFrameLocks noChangeAspect="1"/>
          </p:cNvGraphicFramePr>
          <p:nvPr>
            <p:custDataLst>
              <p:tags r:id="rId1"/>
            </p:custDataLst>
            <p:extLst>
              <p:ext uri="{D42A27DB-BD31-4B8C-83A1-F6EECF244321}">
                <p14:modId xmlns:p14="http://schemas.microsoft.com/office/powerpoint/2010/main" val="1194689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5" imgH="343" progId="TCLayout.ActiveDocument.1">
                  <p:embed/>
                </p:oleObj>
              </mc:Choice>
              <mc:Fallback>
                <p:oleObj name="think-cell Slide" r:id="rId3" imgW="345" imgH="343" progId="TCLayout.ActiveDocument.1">
                  <p:embed/>
                  <p:pic>
                    <p:nvPicPr>
                      <p:cNvPr id="4" name="think-cell data - do not delete" hidden="1">
                        <a:extLst>
                          <a:ext uri="{FF2B5EF4-FFF2-40B4-BE49-F238E27FC236}">
                            <a16:creationId xmlns:a16="http://schemas.microsoft.com/office/drawing/2014/main" id="{2CDFBFB3-2BA9-3842-6ED9-04C7FB77F7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C63703-2A27-484B-AB91-0D8EF18E87BF}"/>
              </a:ext>
            </a:extLst>
          </p:cNvPr>
          <p:cNvSpPr>
            <a:spLocks noGrp="1"/>
          </p:cNvSpPr>
          <p:nvPr>
            <p:ph type="ctrTitle"/>
          </p:nvPr>
        </p:nvSpPr>
        <p:spPr>
          <a:xfrm>
            <a:off x="706438" y="2241800"/>
            <a:ext cx="10199687" cy="676275"/>
          </a:xfrm>
        </p:spPr>
        <p:txBody>
          <a:bodyPr vert="horz">
            <a:normAutofit/>
          </a:bodyPr>
          <a:lstStyle/>
          <a:p>
            <a:r>
              <a:rPr lang="en-ZA" sz="2200" dirty="0">
                <a:latin typeface="Gill Sans MT" panose="020B0502020104020203" pitchFamily="34" charset="0"/>
              </a:rPr>
              <a:t>END</a:t>
            </a:r>
          </a:p>
        </p:txBody>
      </p:sp>
    </p:spTree>
    <p:extLst>
      <p:ext uri="{BB962C8B-B14F-4D97-AF65-F5344CB8AC3E}">
        <p14:creationId xmlns:p14="http://schemas.microsoft.com/office/powerpoint/2010/main" val="77040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CEBF0F4-F100-675A-4D88-A9620AF4330F}"/>
              </a:ext>
            </a:extLst>
          </p:cNvPr>
          <p:cNvGraphicFramePr>
            <a:graphicFrameLocks noChangeAspect="1"/>
          </p:cNvGraphicFramePr>
          <p:nvPr>
            <p:custDataLst>
              <p:tags r:id="rId1"/>
            </p:custDataLst>
            <p:extLst>
              <p:ext uri="{D42A27DB-BD31-4B8C-83A1-F6EECF244321}">
                <p14:modId xmlns:p14="http://schemas.microsoft.com/office/powerpoint/2010/main" val="3268565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1" imgH="470" progId="TCLayout.ActiveDocument.1">
                  <p:embed/>
                </p:oleObj>
              </mc:Choice>
              <mc:Fallback>
                <p:oleObj name="think-cell Slide" r:id="rId4" imgW="471" imgH="470" progId="TCLayout.ActiveDocument.1">
                  <p:embed/>
                  <p:pic>
                    <p:nvPicPr>
                      <p:cNvPr id="6" name="Object 5" hidden="1">
                        <a:extLst>
                          <a:ext uri="{FF2B5EF4-FFF2-40B4-BE49-F238E27FC236}">
                            <a16:creationId xmlns:a16="http://schemas.microsoft.com/office/drawing/2014/main" id="{3CEBF0F4-F100-675A-4D88-A9620AF433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A28038E-5806-9BB6-F0A8-2B2DBE8D08D1}"/>
              </a:ext>
            </a:extLst>
          </p:cNvPr>
          <p:cNvSpPr/>
          <p:nvPr/>
        </p:nvSpPr>
        <p:spPr>
          <a:xfrm>
            <a:off x="114102" y="1041622"/>
            <a:ext cx="11895018" cy="5023898"/>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00" dirty="0">
              <a:solidFill>
                <a:schemeClr val="tx1"/>
              </a:solidFill>
            </a:endParaRPr>
          </a:p>
        </p:txBody>
      </p:sp>
      <p:sp>
        <p:nvSpPr>
          <p:cNvPr id="5" name="Title 4">
            <a:extLst>
              <a:ext uri="{FF2B5EF4-FFF2-40B4-BE49-F238E27FC236}">
                <a16:creationId xmlns:a16="http://schemas.microsoft.com/office/drawing/2014/main" id="{E693DF30-00EF-E2A8-4CA4-9355BD5F5C67}"/>
              </a:ext>
            </a:extLst>
          </p:cNvPr>
          <p:cNvSpPr>
            <a:spLocks noGrp="1"/>
          </p:cNvSpPr>
          <p:nvPr>
            <p:ph type="title"/>
          </p:nvPr>
        </p:nvSpPr>
        <p:spPr/>
        <p:txBody>
          <a:bodyPr vert="horz"/>
          <a:lstStyle/>
          <a:p>
            <a:r>
              <a:rPr lang="en-ZA" sz="2200" b="1" dirty="0">
                <a:latin typeface="Gill Sans MT" panose="020B0502020104020203" pitchFamily="34" charset="0"/>
              </a:rPr>
              <a:t>Executive summary </a:t>
            </a:r>
          </a:p>
        </p:txBody>
      </p:sp>
      <p:sp>
        <p:nvSpPr>
          <p:cNvPr id="9" name="TextBox 8">
            <a:extLst>
              <a:ext uri="{FF2B5EF4-FFF2-40B4-BE49-F238E27FC236}">
                <a16:creationId xmlns:a16="http://schemas.microsoft.com/office/drawing/2014/main" id="{912C5C84-5F0B-C92C-5F3A-656276BE469A}"/>
              </a:ext>
            </a:extLst>
          </p:cNvPr>
          <p:cNvSpPr txBox="1"/>
          <p:nvPr/>
        </p:nvSpPr>
        <p:spPr>
          <a:xfrm>
            <a:off x="264160" y="1173702"/>
            <a:ext cx="11663680" cy="4708981"/>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US" sz="1700" dirty="0">
                <a:latin typeface="Gill Sans MT" panose="020B0502020104020203" pitchFamily="34" charset="0"/>
              </a:rPr>
              <a:t>We continue to drive the Generation Operational Recovery Plan </a:t>
            </a:r>
            <a:r>
              <a:rPr lang="en-ZA" sz="1700" dirty="0">
                <a:latin typeface="Gill Sans MT" panose="020B0502020104020203" pitchFamily="34" charset="0"/>
              </a:rPr>
              <a:t>with the support of NECOM, Board and Exco to sustainably recover the performance of the plants over the next 24 months</a:t>
            </a:r>
          </a:p>
          <a:p>
            <a:pPr marL="285750" indent="-285750" algn="just">
              <a:spcAft>
                <a:spcPts val="600"/>
              </a:spcAft>
              <a:buFont typeface="Arial" panose="020B0604020202020204" pitchFamily="34" charset="0"/>
              <a:buChar char="•"/>
            </a:pPr>
            <a:r>
              <a:rPr lang="en-US" sz="1700" dirty="0">
                <a:latin typeface="Gill Sans MT" panose="020B0502020104020203" pitchFamily="34" charset="0"/>
              </a:rPr>
              <a:t>While we have not met the targeted reduction in unplanned load losses, there is a declining trend</a:t>
            </a:r>
          </a:p>
          <a:p>
            <a:pPr marL="285750" indent="-285750" algn="just">
              <a:spcAft>
                <a:spcPts val="600"/>
              </a:spcAft>
              <a:buFont typeface="Arial" panose="020B0604020202020204" pitchFamily="34" charset="0"/>
              <a:buChar char="•"/>
            </a:pPr>
            <a:r>
              <a:rPr lang="en-ZA" sz="1700" dirty="0">
                <a:latin typeface="Gill Sans MT" panose="020B0502020104020203" pitchFamily="34" charset="0"/>
              </a:rPr>
              <a:t>Eskom remains committed to increase the amount of available generation, with a specific focus over the summer period, by:</a:t>
            </a:r>
          </a:p>
          <a:p>
            <a:pPr marL="742950" marR="0" lvl="1"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700" i="0" u="none" strike="noStrike" kern="1200" cap="none" spc="0" normalizeH="0" baseline="0" noProof="0" dirty="0">
                <a:ln>
                  <a:noFill/>
                </a:ln>
                <a:effectLst/>
                <a:uLnTx/>
                <a:uFillTx/>
                <a:latin typeface="Gill Sans MT" panose="020B0502020104020203" pitchFamily="34" charset="0"/>
                <a:ea typeface="+mn-ea"/>
                <a:cs typeface="+mn-cs"/>
              </a:rPr>
              <a:t>Adding 2880MW¹ from Kusile units (</a:t>
            </a:r>
            <a:r>
              <a:rPr lang="en-US" sz="1700" dirty="0">
                <a:latin typeface="Gill Sans MT" panose="020B0502020104020203" pitchFamily="34" charset="0"/>
              </a:rPr>
              <a:t>2160</a:t>
            </a:r>
            <a:r>
              <a:rPr kumimoji="0" lang="en-US" sz="1700" i="0" u="none" strike="noStrike" kern="1200" cap="none" spc="0" normalizeH="0" baseline="0" noProof="0" dirty="0">
                <a:ln>
                  <a:noFill/>
                </a:ln>
                <a:effectLst/>
                <a:uLnTx/>
                <a:uFillTx/>
                <a:latin typeface="Gill Sans MT" panose="020B0502020104020203" pitchFamily="34" charset="0"/>
                <a:ea typeface="+mn-ea"/>
                <a:cs typeface="+mn-cs"/>
              </a:rPr>
              <a:t>MW from U1-3 recovery and 720MW from U5 Synchronisation)</a:t>
            </a:r>
          </a:p>
          <a:p>
            <a:pPr marL="742950" lvl="1" indent="-285750" algn="just">
              <a:spcAft>
                <a:spcPts val="600"/>
              </a:spcAft>
              <a:buFont typeface="Arial" panose="020B0604020202020204" pitchFamily="34" charset="0"/>
              <a:buChar char="•"/>
            </a:pPr>
            <a:r>
              <a:rPr lang="en-US" sz="1700" dirty="0">
                <a:latin typeface="Gill Sans MT" panose="020B0502020104020203" pitchFamily="34" charset="0"/>
              </a:rPr>
              <a:t>Supporting the system with diesel burn at the open cycle gas turbines (OCGT) </a:t>
            </a:r>
          </a:p>
          <a:p>
            <a:pPr marL="285750" lvl="1" indent="-285750" algn="just">
              <a:spcAft>
                <a:spcPts val="600"/>
              </a:spcAft>
              <a:buFont typeface="Arial" panose="020B0604020202020204" pitchFamily="34" charset="0"/>
              <a:buChar char="•"/>
            </a:pPr>
            <a:r>
              <a:rPr lang="en-US" sz="1700" dirty="0">
                <a:latin typeface="Gill Sans MT" panose="020B0502020104020203" pitchFamily="34" charset="0"/>
              </a:rPr>
              <a:t>While Koeberg steam generator outage is progressing well and is expected to return on the 3rd of November 2023, it will not make a direct impact on increasing available supply as U2 at Koeberg will be taken off shortly after U1 return</a:t>
            </a:r>
          </a:p>
          <a:p>
            <a:pPr marL="285750" lvl="1" indent="-285750" algn="just">
              <a:spcAft>
                <a:spcPts val="600"/>
              </a:spcAft>
              <a:buFont typeface="Arial" panose="020B0604020202020204" pitchFamily="34" charset="0"/>
              <a:buChar char="•"/>
            </a:pPr>
            <a:r>
              <a:rPr lang="en-GB" sz="1700" dirty="0">
                <a:latin typeface="Gill Sans MT" panose="020B0502020104020203" pitchFamily="34" charset="0"/>
              </a:rPr>
              <a:t>Demand side initiatives of almost 250 MW have been developed to contribute to reducing load shedding</a:t>
            </a:r>
          </a:p>
          <a:p>
            <a:pPr marL="285750" indent="-285750" algn="just">
              <a:spcAft>
                <a:spcPts val="600"/>
              </a:spcAft>
              <a:buFont typeface="Arial" panose="020B0604020202020204" pitchFamily="34" charset="0"/>
              <a:buChar char="•"/>
            </a:pPr>
            <a:r>
              <a:rPr lang="en-US" sz="1700" dirty="0">
                <a:latin typeface="Gill Sans MT" panose="020B0502020104020203" pitchFamily="34" charset="0"/>
              </a:rPr>
              <a:t>While loadshedding continues to impact the country and the economy, we were able to contain the intensity below the levels that were anticipated in our winter outlook, although we still had to implement stage 6 for 39 days out of a total of 153 days due to higher than expected levels of planned and unplanned outages</a:t>
            </a:r>
          </a:p>
          <a:p>
            <a:pPr marL="285750" indent="-285750" algn="just">
              <a:spcAft>
                <a:spcPts val="600"/>
              </a:spcAft>
              <a:buFont typeface="Arial" panose="020B0604020202020204" pitchFamily="34" charset="0"/>
              <a:buChar char="•"/>
            </a:pPr>
            <a:r>
              <a:rPr lang="en-US" sz="1700" dirty="0">
                <a:latin typeface="Gill Sans MT" panose="020B0502020104020203" pitchFamily="34" charset="0"/>
              </a:rPr>
              <a:t>Efforts to reduce unplanned load losses need to be intensified in order to avoid significant OCGT usage and meet demand</a:t>
            </a:r>
          </a:p>
          <a:p>
            <a:pPr marL="285750" indent="-285750" algn="just">
              <a:spcAft>
                <a:spcPts val="600"/>
              </a:spcAft>
              <a:buFont typeface="Arial" panose="020B0604020202020204" pitchFamily="34" charset="0"/>
              <a:buChar char="•"/>
            </a:pPr>
            <a:r>
              <a:rPr lang="en-US" sz="1700" dirty="0">
                <a:latin typeface="Gill Sans MT" panose="020B0502020104020203" pitchFamily="34" charset="0"/>
              </a:rPr>
              <a:t>Eskom is working to contain loadshedding as low as possible, with the aim of not exceeding stage 4 by maintaining unplanned load losses within the 14500 MW scenario for the 2023 summer outlook</a:t>
            </a:r>
          </a:p>
        </p:txBody>
      </p:sp>
      <p:sp>
        <p:nvSpPr>
          <p:cNvPr id="2" name="Oval 1">
            <a:extLst>
              <a:ext uri="{FF2B5EF4-FFF2-40B4-BE49-F238E27FC236}">
                <a16:creationId xmlns:a16="http://schemas.microsoft.com/office/drawing/2014/main" id="{4A787016-2FFE-ED0F-CB01-2BBDB3B1E2DD}"/>
              </a:ext>
            </a:extLst>
          </p:cNvPr>
          <p:cNvSpPr/>
          <p:nvPr/>
        </p:nvSpPr>
        <p:spPr>
          <a:xfrm>
            <a:off x="11344639" y="7649"/>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CC</a:t>
            </a:r>
          </a:p>
        </p:txBody>
      </p:sp>
      <p:sp>
        <p:nvSpPr>
          <p:cNvPr id="4" name="TextBox 3">
            <a:extLst>
              <a:ext uri="{FF2B5EF4-FFF2-40B4-BE49-F238E27FC236}">
                <a16:creationId xmlns:a16="http://schemas.microsoft.com/office/drawing/2014/main" id="{2FA12575-A7D6-5FED-A2B4-6BA36BDCC3A0}"/>
              </a:ext>
            </a:extLst>
          </p:cNvPr>
          <p:cNvSpPr txBox="1"/>
          <p:nvPr/>
        </p:nvSpPr>
        <p:spPr>
          <a:xfrm>
            <a:off x="0" y="6589190"/>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1: Refers to nominal capacity, nameplate capacity is 3200MW</a:t>
            </a:r>
          </a:p>
        </p:txBody>
      </p:sp>
    </p:spTree>
    <p:extLst>
      <p:ext uri="{BB962C8B-B14F-4D97-AF65-F5344CB8AC3E}">
        <p14:creationId xmlns:p14="http://schemas.microsoft.com/office/powerpoint/2010/main" val="58531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3591073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p:txBody>
          <a:bodyPr vert="horz"/>
          <a:lstStyle/>
          <a:p>
            <a:fld id="{8627DCD5-DD9D-4592-8349-6BFD5DA71793}" type="datetime'Agenda'">
              <a:rPr lang="en-GB" altLang="en-US" sz="2200" b="1" smtClean="0">
                <a:effectLst/>
                <a:latin typeface="Gill Sans MT" panose="020B0502020104020203" pitchFamily="34" charset="0"/>
              </a:rPr>
              <a:pPr/>
              <a:t>Agenda</a:t>
            </a:fld>
            <a:endParaRPr lang="en-GB" sz="2200" b="1" dirty="0">
              <a:latin typeface="Gill Sans MT" panose="020B0502020104020203" pitchFamily="34" charset="0"/>
            </a:endParaRPr>
          </a:p>
        </p:txBody>
      </p:sp>
      <p:sp>
        <p:nvSpPr>
          <p:cNvPr id="8" name="Text Placeholder 2">
            <a:extLst>
              <a:ext uri="{FF2B5EF4-FFF2-40B4-BE49-F238E27FC236}">
                <a16:creationId xmlns:a16="http://schemas.microsoft.com/office/drawing/2014/main" id="{CAA97A8D-4FD4-36DD-9FF6-9061B1E598DB}"/>
              </a:ext>
            </a:extLst>
          </p:cNvPr>
          <p:cNvSpPr>
            <a:spLocks noGrp="1"/>
          </p:cNvSpPr>
          <p:nvPr>
            <p:custDataLst>
              <p:tags r:id="rId2"/>
            </p:custDataLst>
          </p:nvPr>
        </p:nvSpPr>
        <p:spPr bwMode="auto">
          <a:xfrm>
            <a:off x="3565525" y="2760663"/>
            <a:ext cx="5060950" cy="333375"/>
          </a:xfrm>
          <a:prstGeom prst="rect">
            <a:avLst/>
          </a:prstGeom>
          <a:solidFill>
            <a:schemeClr val="accent1"/>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dirty="0">
                <a:solidFill>
                  <a:schemeClr val="bg1"/>
                </a:solidFill>
                <a:effectLst/>
                <a:latin typeface="Gill Sans MT" panose="020B0502020104020203" pitchFamily="34" charset="0"/>
                <a:cs typeface="+mn-cs"/>
                <a:sym typeface="Gill Sans MT" panose="020B0502020104020203" pitchFamily="34" charset="0"/>
              </a:rPr>
              <a:t>Generation recovery overview</a:t>
            </a:r>
            <a:endParaRPr lang="en-ZA" b="1" dirty="0">
              <a:solidFill>
                <a:schemeClr val="bg1"/>
              </a:solidFill>
              <a:latin typeface="Gill Sans MT" panose="020B0502020104020203" pitchFamily="34" charset="0"/>
              <a:cs typeface="+mn-cs"/>
              <a:sym typeface="Gill Sans MT" panose="020B0502020104020203" pitchFamily="34" charset="0"/>
            </a:endParaRPr>
          </a:p>
        </p:txBody>
      </p:sp>
      <p:sp>
        <p:nvSpPr>
          <p:cNvPr id="9" name="Text Placeholder 2">
            <a:hlinkClick r:id="rId9" action="ppaction://hlinksldjump"/>
            <a:extLst>
              <a:ext uri="{FF2B5EF4-FFF2-40B4-BE49-F238E27FC236}">
                <a16:creationId xmlns:a16="http://schemas.microsoft.com/office/drawing/2014/main" id="{107C6AFD-B82D-6A5B-321D-C5EBB1E10B6C}"/>
              </a:ext>
            </a:extLst>
          </p:cNvPr>
          <p:cNvSpPr>
            <a:spLocks noGrp="1"/>
          </p:cNvSpPr>
          <p:nvPr>
            <p:custDataLst>
              <p:tags r:id="rId3"/>
            </p:custDataLst>
          </p:nvPr>
        </p:nvSpPr>
        <p:spPr bwMode="auto">
          <a:xfrm>
            <a:off x="3565525" y="3094038"/>
            <a:ext cx="5060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Demand side management overview</a:t>
            </a:r>
            <a:endParaRPr lang="en-ZA" dirty="0">
              <a:latin typeface="Gill Sans MT" panose="020B0502020104020203" pitchFamily="34" charset="0"/>
              <a:cs typeface="+mn-cs"/>
              <a:sym typeface="Gill Sans MT" panose="020B0502020104020203" pitchFamily="34" charset="0"/>
            </a:endParaRPr>
          </a:p>
        </p:txBody>
      </p:sp>
      <p:sp>
        <p:nvSpPr>
          <p:cNvPr id="4" name="Text Placeholder 2">
            <a:hlinkClick r:id="rId10" action="ppaction://hlinksldjump"/>
            <a:extLst>
              <a:ext uri="{FF2B5EF4-FFF2-40B4-BE49-F238E27FC236}">
                <a16:creationId xmlns:a16="http://schemas.microsoft.com/office/drawing/2014/main" id="{AD7EB573-7D58-68CC-31B7-98B32DEA8763}"/>
              </a:ext>
            </a:extLst>
          </p:cNvPr>
          <p:cNvSpPr>
            <a:spLocks noGrp="1"/>
          </p:cNvSpPr>
          <p:nvPr>
            <p:custDataLst>
              <p:tags r:id="rId4"/>
            </p:custDataLst>
          </p:nvPr>
        </p:nvSpPr>
        <p:spPr bwMode="auto">
          <a:xfrm>
            <a:off x="3565525" y="3429000"/>
            <a:ext cx="5060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2023 Winter outlook performance and Summer outlook</a:t>
            </a:r>
            <a:endParaRPr lang="en-ZA" dirty="0">
              <a:latin typeface="Gill Sans MT" panose="020B0502020104020203" pitchFamily="34" charset="0"/>
              <a:cs typeface="+mn-cs"/>
              <a:sym typeface="Gill Sans MT" panose="020B0502020104020203" pitchFamily="34" charset="0"/>
            </a:endParaRPr>
          </a:p>
        </p:txBody>
      </p:sp>
      <p:sp>
        <p:nvSpPr>
          <p:cNvPr id="10" name="Text Placeholder 2">
            <a:hlinkClick r:id="rId11" action="ppaction://hlinksldjump"/>
            <a:extLst>
              <a:ext uri="{FF2B5EF4-FFF2-40B4-BE49-F238E27FC236}">
                <a16:creationId xmlns:a16="http://schemas.microsoft.com/office/drawing/2014/main" id="{3176BE56-B31F-6187-2BA2-F7A386491556}"/>
              </a:ext>
            </a:extLst>
          </p:cNvPr>
          <p:cNvSpPr>
            <a:spLocks noGrp="1"/>
          </p:cNvSpPr>
          <p:nvPr>
            <p:custDataLst>
              <p:tags r:id="rId5"/>
            </p:custDataLst>
          </p:nvPr>
        </p:nvSpPr>
        <p:spPr bwMode="auto">
          <a:xfrm>
            <a:off x="3565525" y="3763963"/>
            <a:ext cx="5060950" cy="333375"/>
          </a:xfrm>
          <a:prstGeom prst="rect">
            <a:avLst/>
          </a:prstGeom>
          <a:solidFill>
            <a:schemeClr val="bg2"/>
          </a:solidFill>
          <a:ln w="38100" algn="ctr">
            <a:solidFill>
              <a:schemeClr val="bg1"/>
            </a:solidFill>
          </a:ln>
          <a:effectLst/>
        </p:spPr>
        <p:txBody>
          <a:bodyPr vert="horz" wrap="none" lIns="71438" tIns="69850"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Conclusion</a:t>
            </a:r>
            <a:endParaRPr lang="en-ZA" dirty="0">
              <a:latin typeface="Gill Sans MT" panose="020B0502020104020203" pitchFamily="34" charset="0"/>
              <a:cs typeface="+mn-cs"/>
              <a:sym typeface="Gill Sans MT" panose="020B0502020104020203" pitchFamily="34" charset="0"/>
            </a:endParaRPr>
          </a:p>
        </p:txBody>
      </p:sp>
    </p:spTree>
    <p:extLst>
      <p:ext uri="{BB962C8B-B14F-4D97-AF65-F5344CB8AC3E}">
        <p14:creationId xmlns:p14="http://schemas.microsoft.com/office/powerpoint/2010/main" val="267203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0BA352-7DB0-480C-8983-BE9F11AEF5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25" imgH="426" progId="TCLayout.ActiveDocument.1">
                  <p:embed/>
                </p:oleObj>
              </mc:Choice>
              <mc:Fallback>
                <p:oleObj name="think-cell Slide" r:id="rId20" imgW="425" imgH="426" progId="TCLayout.ActiveDocument.1">
                  <p:embed/>
                  <p:pic>
                    <p:nvPicPr>
                      <p:cNvPr id="4" name="Object 3" hidden="1">
                        <a:extLst>
                          <a:ext uri="{FF2B5EF4-FFF2-40B4-BE49-F238E27FC236}">
                            <a16:creationId xmlns:a16="http://schemas.microsoft.com/office/drawing/2014/main" id="{650BA352-7DB0-480C-8983-BE9F11AEF5D9}"/>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45" name="Group 10">
            <a:extLst>
              <a:ext uri="{FF2B5EF4-FFF2-40B4-BE49-F238E27FC236}">
                <a16:creationId xmlns:a16="http://schemas.microsoft.com/office/drawing/2014/main" id="{7C9F052D-0090-B05A-FA54-758032AAF95F}"/>
              </a:ext>
            </a:extLst>
          </p:cNvPr>
          <p:cNvGrpSpPr>
            <a:grpSpLocks/>
          </p:cNvGrpSpPr>
          <p:nvPr>
            <p:custDataLst>
              <p:tags r:id="rId2"/>
            </p:custDataLst>
          </p:nvPr>
        </p:nvGrpSpPr>
        <p:grpSpPr bwMode="auto">
          <a:xfrm>
            <a:off x="9305541" y="4681631"/>
            <a:ext cx="2361219" cy="1309234"/>
            <a:chOff x="345" y="1422"/>
            <a:chExt cx="1958" cy="1076"/>
          </a:xfrm>
        </p:grpSpPr>
        <p:pic>
          <p:nvPicPr>
            <p:cNvPr id="46" name="Picture 11" descr="STAMP">
              <a:extLst>
                <a:ext uri="{FF2B5EF4-FFF2-40B4-BE49-F238E27FC236}">
                  <a16:creationId xmlns:a16="http://schemas.microsoft.com/office/drawing/2014/main" id="{10E51C4F-13A1-5BCD-C0E3-4288178E1176}"/>
                </a:ext>
              </a:extLst>
            </p:cNvPr>
            <p:cNvPicPr>
              <a:picLocks noChangeAspect="1" noChangeArrowheads="1"/>
            </p:cNvPicPr>
            <p:nvPr>
              <p:custDataLst>
                <p:tags r:id="rId16"/>
              </p:custDataLst>
            </p:nvPr>
          </p:nvPicPr>
          <p:blipFill>
            <a:blip r:embed="rId22">
              <a:extLst>
                <a:ext uri="{28A0092B-C50C-407E-A947-70E740481C1C}">
                  <a14:useLocalDpi xmlns:a14="http://schemas.microsoft.com/office/drawing/2010/main" val="0"/>
                </a:ext>
              </a:extLst>
            </a:blip>
            <a:srcRect/>
            <a:stretch>
              <a:fillRect/>
            </a:stretch>
          </p:blipFill>
          <p:spPr bwMode="auto">
            <a:xfrm>
              <a:off x="345" y="1422"/>
              <a:ext cx="1958"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2">
              <a:extLst>
                <a:ext uri="{FF2B5EF4-FFF2-40B4-BE49-F238E27FC236}">
                  <a16:creationId xmlns:a16="http://schemas.microsoft.com/office/drawing/2014/main" id="{AAF75892-72EB-F562-94E2-37F1814C062A}"/>
                </a:ext>
              </a:extLst>
            </p:cNvPr>
            <p:cNvSpPr>
              <a:spLocks noChangeArrowheads="1"/>
            </p:cNvSpPr>
            <p:nvPr>
              <p:custDataLst>
                <p:tags r:id="rId17"/>
              </p:custDataLst>
            </p:nvPr>
          </p:nvSpPr>
          <p:spPr bwMode="auto">
            <a:xfrm rot="900000">
              <a:off x="508" y="2191"/>
              <a:ext cx="68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89000" eaLnBrk="0" hangingPunct="0">
                <a:lnSpc>
                  <a:spcPct val="90000"/>
                </a:lnSpc>
                <a:spcBef>
                  <a:spcPct val="100000"/>
                </a:spcBef>
                <a:buClr>
                  <a:srgbClr val="8C7F6D"/>
                </a:buClr>
                <a:buChar char="•"/>
                <a:defRPr sz="2000">
                  <a:solidFill>
                    <a:srgbClr val="003896"/>
                  </a:solidFill>
                  <a:latin typeface="Arial" panose="020B0604020202020204" pitchFamily="34" charset="0"/>
                  <a:cs typeface="Arial" panose="020B0604020202020204" pitchFamily="34" charset="0"/>
                </a:defRPr>
              </a:lvl1pPr>
              <a:lvl2pPr marL="742950" indent="-285750" defTabSz="889000" eaLnBrk="0" hangingPunct="0">
                <a:lnSpc>
                  <a:spcPct val="90000"/>
                </a:lnSpc>
                <a:spcBef>
                  <a:spcPct val="100000"/>
                </a:spcBef>
                <a:buClr>
                  <a:srgbClr val="8C7F6D"/>
                </a:buClr>
                <a:buChar char="•"/>
                <a:defRPr>
                  <a:solidFill>
                    <a:srgbClr val="003896"/>
                  </a:solidFill>
                  <a:latin typeface="Arial" panose="020B0604020202020204" pitchFamily="34" charset="0"/>
                  <a:cs typeface="Arial" panose="020B0604020202020204" pitchFamily="34" charset="0"/>
                </a:defRPr>
              </a:lvl2pPr>
              <a:lvl3pPr marL="1143000" indent="-228600" defTabSz="889000" eaLnBrk="0" hangingPunct="0">
                <a:lnSpc>
                  <a:spcPct val="90000"/>
                </a:lnSpc>
                <a:spcBef>
                  <a:spcPct val="100000"/>
                </a:spcBef>
                <a:buClr>
                  <a:srgbClr val="8C7F6D"/>
                </a:buClr>
                <a:buChar char="•"/>
                <a:defRPr sz="1600">
                  <a:solidFill>
                    <a:srgbClr val="003896"/>
                  </a:solidFill>
                  <a:latin typeface="Arial" panose="020B0604020202020204" pitchFamily="34" charset="0"/>
                  <a:cs typeface="Arial" panose="020B0604020202020204" pitchFamily="34" charset="0"/>
                </a:defRPr>
              </a:lvl3pPr>
              <a:lvl4pPr marL="1600200" indent="-228600" defTabSz="889000" eaLnBrk="0" hangingPunct="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4pPr>
              <a:lvl5pPr marL="2057400" indent="-228600" defTabSz="889000" eaLnBrk="0" hangingPunct="0">
                <a:lnSpc>
                  <a:spcPct val="90000"/>
                </a:lnSpc>
                <a:spcBef>
                  <a:spcPct val="100000"/>
                </a:spcBef>
                <a:buClr>
                  <a:srgbClr val="8C7F6D"/>
                </a:buClr>
                <a:buChar char="•"/>
                <a:defRPr sz="1400">
                  <a:solidFill>
                    <a:srgbClr val="003896"/>
                  </a:solidFill>
                  <a:latin typeface="Arial" panose="020B0604020202020204" pitchFamily="34" charset="0"/>
                  <a:cs typeface="Arial" panose="020B0604020202020204" pitchFamily="34" charset="0"/>
                </a:defRPr>
              </a:lvl5pPr>
              <a:lvl6pPr marL="25146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6pPr>
              <a:lvl7pPr marL="29718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7pPr>
              <a:lvl8pPr marL="34290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8pPr>
              <a:lvl9pPr marL="3886200" indent="-228600" defTabSz="889000" eaLnBrk="0" fontAlgn="base" hangingPunct="0">
                <a:lnSpc>
                  <a:spcPct val="90000"/>
                </a:lnSpc>
                <a:spcBef>
                  <a:spcPct val="100000"/>
                </a:spcBef>
                <a:spcAft>
                  <a:spcPct val="0"/>
                </a:spcAft>
                <a:buClr>
                  <a:srgbClr val="8C7F6D"/>
                </a:buClr>
                <a:buChar char="•"/>
                <a:defRPr sz="1400">
                  <a:solidFill>
                    <a:srgbClr val="003896"/>
                  </a:solidFill>
                  <a:latin typeface="Arial" panose="020B0604020202020204" pitchFamily="34" charset="0"/>
                  <a:cs typeface="Arial" panose="020B0604020202020204" pitchFamily="34" charset="0"/>
                </a:defRPr>
              </a:lvl9pPr>
            </a:lstStyle>
            <a:p>
              <a:pPr marL="0" marR="0" lvl="0" indent="0" algn="l" defTabSz="889000" rtl="0" eaLnBrk="1" fontAlgn="auto" latinLnBrk="0" hangingPunct="1">
                <a:lnSpc>
                  <a:spcPct val="100000"/>
                </a:lnSpc>
                <a:spcBef>
                  <a:spcPct val="0"/>
                </a:spcBef>
                <a:spcAft>
                  <a:spcPts val="0"/>
                </a:spcAft>
                <a:buClr>
                  <a:srgbClr val="8C7F6D"/>
                </a:buClr>
                <a:buSzTx/>
                <a:buFontTx/>
                <a:buNone/>
                <a:tabLst/>
                <a:defRPr/>
              </a:pPr>
              <a:r>
                <a:rPr kumimoji="0" lang="en-ZA" alt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Board</a:t>
              </a:r>
            </a:p>
          </p:txBody>
        </p:sp>
      </p:grpSp>
      <p:sp>
        <p:nvSpPr>
          <p:cNvPr id="3" name="Slide Number Placeholder 2">
            <a:extLst>
              <a:ext uri="{FF2B5EF4-FFF2-40B4-BE49-F238E27FC236}">
                <a16:creationId xmlns:a16="http://schemas.microsoft.com/office/drawing/2014/main" id="{23C88184-2AB1-4F4C-903D-46D9BC82F909}"/>
              </a:ext>
            </a:extLst>
          </p:cNvPr>
          <p:cNvSpPr txBox="1">
            <a:spLocks/>
          </p:cNvSpPr>
          <p:nvPr/>
        </p:nvSpPr>
        <p:spPr bwMode="auto">
          <a:xfrm>
            <a:off x="9580034" y="6637338"/>
            <a:ext cx="2201333" cy="157162"/>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defPPr>
              <a:defRPr lang="en-US"/>
            </a:defPPr>
            <a:lvl1pPr marL="0" algn="r" defTabSz="914400" rtl="0" eaLnBrk="1" latinLnBrk="0" hangingPunct="1">
              <a:defRPr sz="1000" b="0" kern="1200">
                <a:solidFill>
                  <a:srgbClr val="83725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9FE0E7-7167-4063-A87A-CCAC892E8D26}" type="slidenum">
              <a:rPr kumimoji="0" lang="en-ZA" sz="1000" b="0" i="0" u="none" strike="noStrike" kern="1200" cap="none" spc="0" normalizeH="0" baseline="0" noProof="0" smtClean="0">
                <a:ln>
                  <a:noFill/>
                </a:ln>
                <a:solidFill>
                  <a:srgbClr val="83725B"/>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000" b="0" i="0" u="none" strike="noStrike" kern="1200" cap="none" spc="0" normalizeH="0" baseline="0" noProof="0" dirty="0">
              <a:ln>
                <a:noFill/>
              </a:ln>
              <a:solidFill>
                <a:srgbClr val="83725B"/>
              </a:solidFill>
              <a:effectLst/>
              <a:uLnTx/>
              <a:uFillTx/>
              <a:latin typeface="Arial" pitchFamily="34" charset="0"/>
              <a:ea typeface="+mn-ea"/>
              <a:cs typeface="Arial" pitchFamily="34" charset="0"/>
            </a:endParaRPr>
          </a:p>
        </p:txBody>
      </p:sp>
      <p:grpSp>
        <p:nvGrpSpPr>
          <p:cNvPr id="5" name="Group 4">
            <a:extLst>
              <a:ext uri="{FF2B5EF4-FFF2-40B4-BE49-F238E27FC236}">
                <a16:creationId xmlns:a16="http://schemas.microsoft.com/office/drawing/2014/main" id="{31EE04E4-7AB5-4650-808B-8F3868D0B0B7}"/>
              </a:ext>
            </a:extLst>
          </p:cNvPr>
          <p:cNvGrpSpPr/>
          <p:nvPr/>
        </p:nvGrpSpPr>
        <p:grpSpPr>
          <a:xfrm>
            <a:off x="314200" y="918320"/>
            <a:ext cx="11665602" cy="5861078"/>
            <a:chOff x="435152" y="1082040"/>
            <a:chExt cx="9836608" cy="5861078"/>
          </a:xfrm>
        </p:grpSpPr>
        <p:sp>
          <p:nvSpPr>
            <p:cNvPr id="6" name="Freeform 56">
              <a:extLst>
                <a:ext uri="{FF2B5EF4-FFF2-40B4-BE49-F238E27FC236}">
                  <a16:creationId xmlns:a16="http://schemas.microsoft.com/office/drawing/2014/main" id="{98BE1457-DBBD-4216-86E4-2F26FE7A9580}"/>
                </a:ext>
              </a:extLst>
            </p:cNvPr>
            <p:cNvSpPr>
              <a:spLocks/>
            </p:cNvSpPr>
            <p:nvPr>
              <p:custDataLst>
                <p:tags r:id="rId4"/>
              </p:custDataLst>
            </p:nvPr>
          </p:nvSpPr>
          <p:spPr bwMode="gray">
            <a:xfrm>
              <a:off x="6795368" y="1682552"/>
              <a:ext cx="2990457" cy="348894"/>
            </a:xfrm>
            <a:custGeom>
              <a:avLst/>
              <a:gdLst>
                <a:gd name="T0" fmla="*/ 42 w 1800"/>
                <a:gd name="T1" fmla="*/ 500 h 531"/>
                <a:gd name="T2" fmla="*/ 486 w 1800"/>
                <a:gd name="T3" fmla="*/ 203 h 531"/>
                <a:gd name="T4" fmla="*/ 972 w 1800"/>
                <a:gd name="T5" fmla="*/ 38 h 531"/>
                <a:gd name="T6" fmla="*/ 1434 w 1800"/>
                <a:gd name="T7" fmla="*/ 2 h 531"/>
                <a:gd name="T8" fmla="*/ 1800 w 1800"/>
                <a:gd name="T9" fmla="*/ 50 h 531"/>
                <a:gd name="T10" fmla="*/ 1725 w 1800"/>
                <a:gd name="T11" fmla="*/ 128 h 531"/>
                <a:gd name="T12" fmla="*/ 1446 w 1800"/>
                <a:gd name="T13" fmla="*/ 80 h 531"/>
                <a:gd name="T14" fmla="*/ 1029 w 1800"/>
                <a:gd name="T15" fmla="*/ 89 h 531"/>
                <a:gd name="T16" fmla="*/ 582 w 1800"/>
                <a:gd name="T17" fmla="*/ 206 h 531"/>
                <a:gd name="T18" fmla="*/ 234 w 1800"/>
                <a:gd name="T19" fmla="*/ 389 h 531"/>
                <a:gd name="T20" fmla="*/ 42 w 1800"/>
                <a:gd name="T21" fmla="*/ 50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531">
                  <a:moveTo>
                    <a:pt x="42" y="500"/>
                  </a:moveTo>
                  <a:cubicBezTo>
                    <a:pt x="84" y="469"/>
                    <a:pt x="331" y="280"/>
                    <a:pt x="486" y="203"/>
                  </a:cubicBezTo>
                  <a:cubicBezTo>
                    <a:pt x="641" y="126"/>
                    <a:pt x="814" y="71"/>
                    <a:pt x="972" y="38"/>
                  </a:cubicBezTo>
                  <a:cubicBezTo>
                    <a:pt x="1130" y="5"/>
                    <a:pt x="1296" y="0"/>
                    <a:pt x="1434" y="2"/>
                  </a:cubicBezTo>
                  <a:cubicBezTo>
                    <a:pt x="1572" y="4"/>
                    <a:pt x="1752" y="29"/>
                    <a:pt x="1800" y="50"/>
                  </a:cubicBezTo>
                  <a:cubicBezTo>
                    <a:pt x="1725" y="122"/>
                    <a:pt x="1773" y="74"/>
                    <a:pt x="1725" y="128"/>
                  </a:cubicBezTo>
                  <a:cubicBezTo>
                    <a:pt x="1641" y="104"/>
                    <a:pt x="1562" y="86"/>
                    <a:pt x="1446" y="80"/>
                  </a:cubicBezTo>
                  <a:cubicBezTo>
                    <a:pt x="1330" y="74"/>
                    <a:pt x="1173" y="68"/>
                    <a:pt x="1029" y="89"/>
                  </a:cubicBezTo>
                  <a:cubicBezTo>
                    <a:pt x="885" y="110"/>
                    <a:pt x="715" y="156"/>
                    <a:pt x="582" y="206"/>
                  </a:cubicBezTo>
                  <a:cubicBezTo>
                    <a:pt x="449" y="256"/>
                    <a:pt x="324" y="338"/>
                    <a:pt x="234" y="389"/>
                  </a:cubicBezTo>
                  <a:cubicBezTo>
                    <a:pt x="144" y="440"/>
                    <a:pt x="0" y="531"/>
                    <a:pt x="42" y="500"/>
                  </a:cubicBezTo>
                  <a:close/>
                </a:path>
              </a:pathLst>
            </a:custGeom>
            <a:solidFill>
              <a:srgbClr val="00B050"/>
            </a:solidFill>
            <a:ln w="9525">
              <a:solidFill>
                <a:srgbClr val="79674D"/>
              </a:solidFill>
              <a:round/>
              <a:headEnd/>
              <a:tailEnd/>
            </a:ln>
            <a:effectLst/>
          </p:spPr>
          <p:txBody>
            <a:bodyPr vert="horz" wrap="square" lIns="93296" tIns="46648" rIns="93296" bIns="4664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7" name="Rectangle 286">
              <a:extLst>
                <a:ext uri="{FF2B5EF4-FFF2-40B4-BE49-F238E27FC236}">
                  <a16:creationId xmlns:a16="http://schemas.microsoft.com/office/drawing/2014/main" id="{04B1F5E3-ADE2-4C42-BBFE-4B67D7C728DC}"/>
                </a:ext>
              </a:extLst>
            </p:cNvPr>
            <p:cNvSpPr txBox="1">
              <a:spLocks noChangeArrowheads="1"/>
            </p:cNvSpPr>
            <p:nvPr>
              <p:custDataLst>
                <p:tags r:id="rId5"/>
              </p:custDataLst>
            </p:nvPr>
          </p:nvSpPr>
          <p:spPr bwMode="auto">
            <a:xfrm>
              <a:off x="805967" y="1862190"/>
              <a:ext cx="18141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897966"/>
                </a:buClr>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ea typeface="ＭＳ Ｐゴシック"/>
                  <a:cs typeface="Arial"/>
                </a:rPr>
                <a:t>Set up for success</a:t>
              </a:r>
            </a:p>
          </p:txBody>
        </p:sp>
        <p:sp>
          <p:nvSpPr>
            <p:cNvPr id="8" name="Rectangle 286">
              <a:extLst>
                <a:ext uri="{FF2B5EF4-FFF2-40B4-BE49-F238E27FC236}">
                  <a16:creationId xmlns:a16="http://schemas.microsoft.com/office/drawing/2014/main" id="{290D4F24-66D5-478A-9A0B-04F355CE0873}"/>
                </a:ext>
              </a:extLst>
            </p:cNvPr>
            <p:cNvSpPr txBox="1">
              <a:spLocks noChangeArrowheads="1"/>
            </p:cNvSpPr>
            <p:nvPr>
              <p:custDataLst>
                <p:tags r:id="rId6"/>
              </p:custDataLst>
            </p:nvPr>
          </p:nvSpPr>
          <p:spPr bwMode="auto">
            <a:xfrm>
              <a:off x="3949595" y="1605337"/>
              <a:ext cx="17754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897966"/>
                </a:buClr>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ea typeface="ＭＳ Ｐゴシック"/>
                  <a:cs typeface="Arial"/>
                </a:rPr>
                <a:t>Execute excellence</a:t>
              </a:r>
            </a:p>
          </p:txBody>
        </p:sp>
        <p:sp>
          <p:nvSpPr>
            <p:cNvPr id="9" name="Rectangle 286">
              <a:extLst>
                <a:ext uri="{FF2B5EF4-FFF2-40B4-BE49-F238E27FC236}">
                  <a16:creationId xmlns:a16="http://schemas.microsoft.com/office/drawing/2014/main" id="{7A15C790-1F3F-42DA-9EA6-5A3FDF55D067}"/>
                </a:ext>
              </a:extLst>
            </p:cNvPr>
            <p:cNvSpPr txBox="1">
              <a:spLocks noChangeArrowheads="1"/>
            </p:cNvSpPr>
            <p:nvPr>
              <p:custDataLst>
                <p:tags r:id="rId7"/>
              </p:custDataLst>
            </p:nvPr>
          </p:nvSpPr>
          <p:spPr bwMode="auto">
            <a:xfrm>
              <a:off x="7048378" y="1316579"/>
              <a:ext cx="2160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897966"/>
                </a:buClr>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ea typeface="ＭＳ Ｐゴシック"/>
                  <a:cs typeface="Arial"/>
                </a:rPr>
                <a:t>World class performance</a:t>
              </a:r>
            </a:p>
          </p:txBody>
        </p:sp>
        <p:sp>
          <p:nvSpPr>
            <p:cNvPr id="10" name="TextBox 9">
              <a:extLst>
                <a:ext uri="{FF2B5EF4-FFF2-40B4-BE49-F238E27FC236}">
                  <a16:creationId xmlns:a16="http://schemas.microsoft.com/office/drawing/2014/main" id="{9637AE7B-A9D6-4894-AE97-8B7BA7E6AD62}"/>
                </a:ext>
              </a:extLst>
            </p:cNvPr>
            <p:cNvSpPr txBox="1">
              <a:spLocks/>
            </p:cNvSpPr>
            <p:nvPr/>
          </p:nvSpPr>
          <p:spPr>
            <a:xfrm>
              <a:off x="613104" y="2595600"/>
              <a:ext cx="3060453" cy="35702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Set-up the enabling structures</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Arial" panose="020B0604020202020204" pitchFamily="34" charset="0"/>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Turnaround plans </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Arial" panose="020B0604020202020204" pitchFamily="34" charset="0"/>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Generation recovery office </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Arial" panose="020B0604020202020204" pitchFamily="34" charset="0"/>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Key enablers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Guard performance </a:t>
              </a: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at current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flagship stations </a:t>
              </a:r>
            </a:p>
            <a:p>
              <a:pPr marL="544846" marR="0" lvl="2" indent="-285750" algn="l" defTabSz="875036" rtl="0" eaLnBrk="1" fontAlgn="auto" latinLnBrk="0" hangingPunct="1">
                <a:lnSpc>
                  <a:spcPct val="100000"/>
                </a:lnSpc>
                <a:spcBef>
                  <a:spcPts val="600"/>
                </a:spcBef>
                <a:spcAft>
                  <a:spcPts val="0"/>
                </a:spcAft>
                <a:buClr>
                  <a:srgbClr val="897966"/>
                </a:buClr>
                <a:buSzPct val="125000"/>
                <a:buFont typeface="Arial" panose="020B0604020202020204" pitchFamily="34" charset="0"/>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Medupi, Lethabo, Matimba and Peaking</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Focus on the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Top 6 priority stations</a:t>
              </a:r>
            </a:p>
            <a:p>
              <a:pPr marL="446824" marR="0" lvl="2" indent="-256000" algn="l" defTabSz="875036" rtl="0" eaLnBrk="1" fontAlgn="auto" latinLnBrk="0" hangingPunct="1">
                <a:lnSpc>
                  <a:spcPct val="100000"/>
                </a:lnSpc>
                <a:spcBef>
                  <a:spcPts val="600"/>
                </a:spcBef>
                <a:spcAft>
                  <a:spcPts val="0"/>
                </a:spcAft>
                <a:buClr>
                  <a:srgbClr val="897966"/>
                </a:buClr>
                <a:buSzPct val="120000"/>
                <a:buFont typeface="Arial" charset="0"/>
                <a:buChar char="–"/>
                <a:tabLst/>
                <a:defRPr/>
              </a:pP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Tutuka, Duvha, Majuba, Kusile Matla, Kendal </a:t>
              </a:r>
            </a:p>
            <a:p>
              <a:pPr marL="446824" marR="0" lvl="2" indent="-256000" algn="l" defTabSz="875036" rtl="0" eaLnBrk="1" fontAlgn="auto" latinLnBrk="0" hangingPunct="1">
                <a:lnSpc>
                  <a:spcPct val="100000"/>
                </a:lnSpc>
                <a:spcBef>
                  <a:spcPts val="600"/>
                </a:spcBef>
                <a:spcAft>
                  <a:spcPts val="0"/>
                </a:spcAft>
                <a:buClr>
                  <a:srgbClr val="897966"/>
                </a:buClr>
                <a:buSzPct val="120000"/>
                <a:buFont typeface="Arial" charset="0"/>
                <a:buChar char="–"/>
                <a:tabLst/>
                <a:defRPr/>
              </a:pPr>
              <a:r>
                <a:rPr kumimoji="0" lang="en-ZA" sz="1400" i="0" u="none" strike="noStrike" kern="0" cap="none" spc="0" normalizeH="0" baseline="0" noProof="0" dirty="0">
                  <a:ln>
                    <a:noFill/>
                  </a:ln>
                  <a:solidFill>
                    <a:srgbClr val="003896"/>
                  </a:solidFill>
                  <a:effectLst/>
                  <a:uLnTx/>
                  <a:uFillTx/>
                  <a:latin typeface="Gill Sans MT" panose="020B0502020104020203" pitchFamily="34" charset="0"/>
                </a:rPr>
                <a:t>Return of Duvha 2 (complete)</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Execution of Koeberg</a:t>
              </a:r>
              <a:r>
                <a:rPr kumimoji="0" lang="en-ZA" sz="1400" b="0" i="0" u="none" strike="noStrike" kern="0" cap="none" spc="0" normalizeH="0" baseline="0" noProof="0" dirty="0">
                  <a:ln>
                    <a:noFill/>
                  </a:ln>
                  <a:solidFill>
                    <a:srgbClr val="003896"/>
                  </a:solidFill>
                  <a:effectLst/>
                  <a:uLnTx/>
                  <a:uFillTx/>
                  <a:latin typeface="Gill Sans MT" panose="020B0502020104020203" pitchFamily="34" charset="0"/>
                </a:rPr>
                <a:t>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1 Outage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Source external specialized skills </a:t>
              </a:r>
            </a:p>
          </p:txBody>
        </p:sp>
        <p:sp>
          <p:nvSpPr>
            <p:cNvPr id="11" name="TextBox 10">
              <a:extLst>
                <a:ext uri="{FF2B5EF4-FFF2-40B4-BE49-F238E27FC236}">
                  <a16:creationId xmlns:a16="http://schemas.microsoft.com/office/drawing/2014/main" id="{848DE2F1-7B11-4D95-AF77-05B87FBB75B1}"/>
                </a:ext>
              </a:extLst>
            </p:cNvPr>
            <p:cNvSpPr txBox="1">
              <a:spLocks/>
            </p:cNvSpPr>
            <p:nvPr/>
          </p:nvSpPr>
          <p:spPr>
            <a:xfrm>
              <a:off x="6933849" y="2340942"/>
              <a:ext cx="2699454" cy="25391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effectLst/>
                  <a:uLnTx/>
                  <a:uFillTx/>
                  <a:latin typeface="Gill Sans MT" panose="020B0502020104020203" pitchFamily="34" charset="0"/>
                </a:rPr>
                <a:t>Return of Medupi 4</a:t>
              </a:r>
              <a:r>
                <a:rPr kumimoji="0" lang="en-ZA" sz="1400" b="0" i="0" u="none" strike="noStrike" kern="0" cap="none" spc="0" normalizeH="0" baseline="0" noProof="0" dirty="0">
                  <a:ln>
                    <a:noFill/>
                  </a:ln>
                  <a:effectLst/>
                  <a:uLnTx/>
                  <a:uFillTx/>
                  <a:latin typeface="Gill Sans MT" panose="020B0502020104020203" pitchFamily="34" charset="0"/>
                </a:rPr>
                <a:t> from long term forced outage</a:t>
              </a:r>
            </a:p>
            <a:p>
              <a:pPr lvl="1">
                <a:spcBef>
                  <a:spcPts val="600"/>
                </a:spcBef>
                <a:buClr>
                  <a:srgbClr val="897966"/>
                </a:buClr>
                <a:buFont typeface="Wingdings" panose="05000000000000000000" pitchFamily="2" charset="2"/>
                <a:buChar char="q"/>
                <a:defRPr/>
              </a:pPr>
              <a:r>
                <a:rPr kumimoji="0" lang="en-ZA" sz="1400" b="1" i="0" u="none" strike="noStrike" kern="0" cap="none" spc="0" normalizeH="0" baseline="0" noProof="0" dirty="0">
                  <a:ln>
                    <a:noFill/>
                  </a:ln>
                  <a:effectLst/>
                  <a:uLnTx/>
                  <a:uFillTx/>
                  <a:latin typeface="Gill Sans MT" panose="020B0502020104020203" pitchFamily="34" charset="0"/>
                </a:rPr>
                <a:t>Commercial operation of Kusile 5</a:t>
              </a:r>
              <a:endParaRPr kumimoji="0" lang="en-ZA" sz="1400" b="0" i="0" u="none" strike="noStrike" kern="0" cap="none" spc="0" normalizeH="0" baseline="0" noProof="0" dirty="0">
                <a:ln>
                  <a:noFill/>
                </a:ln>
                <a:effectLst/>
                <a:uLnTx/>
                <a:uFillTx/>
                <a:latin typeface="Gill Sans MT" panose="020B0502020104020203" pitchFamily="34" charset="0"/>
              </a:endParaRP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effectLst/>
                  <a:uLnTx/>
                  <a:uFillTx/>
                  <a:latin typeface="Gill Sans MT" panose="020B0502020104020203" pitchFamily="34" charset="0"/>
                </a:rPr>
                <a:t>Continuous focus on current and </a:t>
              </a: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future skills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Ensure successful implementation of Koeberg 2 steam generator and long-term operating projects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endParaRPr kumimoji="0" lang="en-ZA" sz="1400" b="0" i="0" u="none" strike="noStrike" kern="0" cap="none" spc="0" normalizeH="0" baseline="0" noProof="0" dirty="0">
                <a:ln>
                  <a:noFill/>
                </a:ln>
                <a:solidFill>
                  <a:srgbClr val="003896"/>
                </a:solidFill>
                <a:effectLst/>
                <a:uLnTx/>
                <a:uFillTx/>
                <a:latin typeface="Arial"/>
                <a:ea typeface="Arial Unicode MS" pitchFamily="34" charset="-128"/>
              </a:endParaRP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Arial" pitchFamily="34" charset="0"/>
                <a:buChar char="•"/>
                <a:tabLst/>
                <a:defRPr/>
              </a:pPr>
              <a:endParaRPr kumimoji="0" lang="en-ZA" sz="1400" b="0" i="0" u="none" strike="noStrike" kern="0" cap="none" spc="0" normalizeH="0" baseline="0" noProof="0" dirty="0">
                <a:ln>
                  <a:noFill/>
                </a:ln>
                <a:solidFill>
                  <a:srgbClr val="003896"/>
                </a:solidFill>
                <a:effectLst/>
                <a:uLnTx/>
                <a:uFillTx/>
                <a:latin typeface="Arial"/>
                <a:ea typeface="Arial Unicode MS" pitchFamily="34" charset="-128"/>
              </a:endParaRPr>
            </a:p>
          </p:txBody>
        </p:sp>
        <p:sp>
          <p:nvSpPr>
            <p:cNvPr id="12" name="Freeform 32">
              <a:extLst>
                <a:ext uri="{FF2B5EF4-FFF2-40B4-BE49-F238E27FC236}">
                  <a16:creationId xmlns:a16="http://schemas.microsoft.com/office/drawing/2014/main" id="{C0150C98-126D-4481-B324-9F34B78DB68B}"/>
                </a:ext>
              </a:extLst>
            </p:cNvPr>
            <p:cNvSpPr>
              <a:spLocks/>
            </p:cNvSpPr>
            <p:nvPr>
              <p:custDataLst>
                <p:tags r:id="rId8"/>
              </p:custDataLst>
            </p:nvPr>
          </p:nvSpPr>
          <p:spPr bwMode="gray">
            <a:xfrm>
              <a:off x="545278" y="2187626"/>
              <a:ext cx="3289303" cy="378593"/>
            </a:xfrm>
            <a:custGeom>
              <a:avLst/>
              <a:gdLst>
                <a:gd name="T0" fmla="*/ 42 w 1800"/>
                <a:gd name="T1" fmla="*/ 500 h 531"/>
                <a:gd name="T2" fmla="*/ 486 w 1800"/>
                <a:gd name="T3" fmla="*/ 203 h 531"/>
                <a:gd name="T4" fmla="*/ 972 w 1800"/>
                <a:gd name="T5" fmla="*/ 38 h 531"/>
                <a:gd name="T6" fmla="*/ 1434 w 1800"/>
                <a:gd name="T7" fmla="*/ 2 h 531"/>
                <a:gd name="T8" fmla="*/ 1800 w 1800"/>
                <a:gd name="T9" fmla="*/ 50 h 531"/>
                <a:gd name="T10" fmla="*/ 1725 w 1800"/>
                <a:gd name="T11" fmla="*/ 128 h 531"/>
                <a:gd name="T12" fmla="*/ 1446 w 1800"/>
                <a:gd name="T13" fmla="*/ 80 h 531"/>
                <a:gd name="T14" fmla="*/ 1029 w 1800"/>
                <a:gd name="T15" fmla="*/ 89 h 531"/>
                <a:gd name="T16" fmla="*/ 582 w 1800"/>
                <a:gd name="T17" fmla="*/ 206 h 531"/>
                <a:gd name="T18" fmla="*/ 234 w 1800"/>
                <a:gd name="T19" fmla="*/ 389 h 531"/>
                <a:gd name="T20" fmla="*/ 42 w 1800"/>
                <a:gd name="T21" fmla="*/ 50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531">
                  <a:moveTo>
                    <a:pt x="42" y="500"/>
                  </a:moveTo>
                  <a:cubicBezTo>
                    <a:pt x="84" y="469"/>
                    <a:pt x="331" y="280"/>
                    <a:pt x="486" y="203"/>
                  </a:cubicBezTo>
                  <a:cubicBezTo>
                    <a:pt x="641" y="126"/>
                    <a:pt x="814" y="71"/>
                    <a:pt x="972" y="38"/>
                  </a:cubicBezTo>
                  <a:cubicBezTo>
                    <a:pt x="1130" y="5"/>
                    <a:pt x="1296" y="0"/>
                    <a:pt x="1434" y="2"/>
                  </a:cubicBezTo>
                  <a:cubicBezTo>
                    <a:pt x="1572" y="4"/>
                    <a:pt x="1752" y="29"/>
                    <a:pt x="1800" y="50"/>
                  </a:cubicBezTo>
                  <a:cubicBezTo>
                    <a:pt x="1725" y="122"/>
                    <a:pt x="1773" y="74"/>
                    <a:pt x="1725" y="128"/>
                  </a:cubicBezTo>
                  <a:cubicBezTo>
                    <a:pt x="1641" y="104"/>
                    <a:pt x="1562" y="86"/>
                    <a:pt x="1446" y="80"/>
                  </a:cubicBezTo>
                  <a:cubicBezTo>
                    <a:pt x="1330" y="74"/>
                    <a:pt x="1173" y="68"/>
                    <a:pt x="1029" y="89"/>
                  </a:cubicBezTo>
                  <a:cubicBezTo>
                    <a:pt x="885" y="110"/>
                    <a:pt x="715" y="156"/>
                    <a:pt x="582" y="206"/>
                  </a:cubicBezTo>
                  <a:cubicBezTo>
                    <a:pt x="449" y="256"/>
                    <a:pt x="324" y="338"/>
                    <a:pt x="234" y="389"/>
                  </a:cubicBezTo>
                  <a:cubicBezTo>
                    <a:pt x="144" y="440"/>
                    <a:pt x="0" y="531"/>
                    <a:pt x="42" y="500"/>
                  </a:cubicBezTo>
                  <a:close/>
                </a:path>
              </a:pathLst>
            </a:custGeom>
            <a:solidFill>
              <a:srgbClr val="D2742E"/>
            </a:solidFill>
            <a:ln w="9525">
              <a:solidFill>
                <a:srgbClr val="DDD9D2"/>
              </a:solidFill>
              <a:round/>
              <a:headEnd/>
              <a:tailEnd/>
            </a:ln>
            <a:effectLst/>
          </p:spPr>
          <p:txBody>
            <a:bodyPr vert="horz" wrap="square" lIns="93296" tIns="46648" rIns="93296" bIns="4664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13" name="Rectangle 286">
              <a:extLst>
                <a:ext uri="{FF2B5EF4-FFF2-40B4-BE49-F238E27FC236}">
                  <a16:creationId xmlns:a16="http://schemas.microsoft.com/office/drawing/2014/main" id="{0E7137CE-18DC-4659-9981-A5022B704900}"/>
                </a:ext>
              </a:extLst>
            </p:cNvPr>
            <p:cNvSpPr txBox="1">
              <a:spLocks noChangeArrowheads="1"/>
            </p:cNvSpPr>
            <p:nvPr>
              <p:custDataLst>
                <p:tags r:id="rId9"/>
              </p:custDataLst>
            </p:nvPr>
          </p:nvSpPr>
          <p:spPr bwMode="gray">
            <a:xfrm>
              <a:off x="3883809" y="2295179"/>
              <a:ext cx="16535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691624" rtl="0" eaLnBrk="1" fontAlgn="base" latinLnBrk="0" hangingPunct="1">
                <a:lnSpc>
                  <a:spcPct val="100000"/>
                </a:lnSpc>
                <a:spcBef>
                  <a:spcPct val="0"/>
                </a:spcBef>
                <a:spcAft>
                  <a:spcPct val="0"/>
                </a:spcAft>
                <a:buClr>
                  <a:srgbClr val="83725B"/>
                </a:buClr>
                <a:buSzTx/>
                <a:buFontTx/>
                <a:buNone/>
                <a:tabLst/>
                <a:defRPr/>
              </a:pPr>
              <a:r>
                <a:rPr kumimoji="0" lang="en-ZA" sz="1400" b="1" i="0" u="none" strike="noStrike" kern="0" cap="none" spc="0" normalizeH="0" baseline="0" noProof="0" dirty="0">
                  <a:ln>
                    <a:noFill/>
                  </a:ln>
                  <a:solidFill>
                    <a:srgbClr val="808080"/>
                  </a:solidFill>
                  <a:effectLst/>
                  <a:uLnTx/>
                  <a:uFillTx/>
                  <a:latin typeface="Arial"/>
                  <a:ea typeface="ＭＳ Ｐゴシック"/>
                  <a:cs typeface="Arial"/>
                </a:rPr>
                <a:t>Actions for FY24</a:t>
              </a:r>
            </a:p>
          </p:txBody>
        </p:sp>
        <p:sp>
          <p:nvSpPr>
            <p:cNvPr id="14" name="Freeform 32">
              <a:extLst>
                <a:ext uri="{FF2B5EF4-FFF2-40B4-BE49-F238E27FC236}">
                  <a16:creationId xmlns:a16="http://schemas.microsoft.com/office/drawing/2014/main" id="{7B1F4EA8-DCDA-4937-BBF5-B13C025FB4A4}"/>
                </a:ext>
              </a:extLst>
            </p:cNvPr>
            <p:cNvSpPr>
              <a:spLocks/>
            </p:cNvSpPr>
            <p:nvPr>
              <p:custDataLst>
                <p:tags r:id="rId10"/>
              </p:custDataLst>
            </p:nvPr>
          </p:nvSpPr>
          <p:spPr bwMode="gray">
            <a:xfrm>
              <a:off x="3728062" y="1941120"/>
              <a:ext cx="3129446" cy="373393"/>
            </a:xfrm>
            <a:custGeom>
              <a:avLst/>
              <a:gdLst>
                <a:gd name="T0" fmla="*/ 42 w 1800"/>
                <a:gd name="T1" fmla="*/ 500 h 531"/>
                <a:gd name="T2" fmla="*/ 486 w 1800"/>
                <a:gd name="T3" fmla="*/ 203 h 531"/>
                <a:gd name="T4" fmla="*/ 972 w 1800"/>
                <a:gd name="T5" fmla="*/ 38 h 531"/>
                <a:gd name="T6" fmla="*/ 1434 w 1800"/>
                <a:gd name="T7" fmla="*/ 2 h 531"/>
                <a:gd name="T8" fmla="*/ 1800 w 1800"/>
                <a:gd name="T9" fmla="*/ 50 h 531"/>
                <a:gd name="T10" fmla="*/ 1725 w 1800"/>
                <a:gd name="T11" fmla="*/ 128 h 531"/>
                <a:gd name="T12" fmla="*/ 1446 w 1800"/>
                <a:gd name="T13" fmla="*/ 80 h 531"/>
                <a:gd name="T14" fmla="*/ 1029 w 1800"/>
                <a:gd name="T15" fmla="*/ 89 h 531"/>
                <a:gd name="T16" fmla="*/ 582 w 1800"/>
                <a:gd name="T17" fmla="*/ 206 h 531"/>
                <a:gd name="T18" fmla="*/ 234 w 1800"/>
                <a:gd name="T19" fmla="*/ 389 h 531"/>
                <a:gd name="T20" fmla="*/ 42 w 1800"/>
                <a:gd name="T21" fmla="*/ 50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531">
                  <a:moveTo>
                    <a:pt x="42" y="500"/>
                  </a:moveTo>
                  <a:cubicBezTo>
                    <a:pt x="84" y="469"/>
                    <a:pt x="331" y="280"/>
                    <a:pt x="486" y="203"/>
                  </a:cubicBezTo>
                  <a:cubicBezTo>
                    <a:pt x="641" y="126"/>
                    <a:pt x="814" y="71"/>
                    <a:pt x="972" y="38"/>
                  </a:cubicBezTo>
                  <a:cubicBezTo>
                    <a:pt x="1130" y="5"/>
                    <a:pt x="1296" y="0"/>
                    <a:pt x="1434" y="2"/>
                  </a:cubicBezTo>
                  <a:cubicBezTo>
                    <a:pt x="1572" y="4"/>
                    <a:pt x="1752" y="29"/>
                    <a:pt x="1800" y="50"/>
                  </a:cubicBezTo>
                  <a:cubicBezTo>
                    <a:pt x="1725" y="122"/>
                    <a:pt x="1773" y="74"/>
                    <a:pt x="1725" y="128"/>
                  </a:cubicBezTo>
                  <a:cubicBezTo>
                    <a:pt x="1641" y="104"/>
                    <a:pt x="1562" y="86"/>
                    <a:pt x="1446" y="80"/>
                  </a:cubicBezTo>
                  <a:cubicBezTo>
                    <a:pt x="1330" y="74"/>
                    <a:pt x="1173" y="68"/>
                    <a:pt x="1029" y="89"/>
                  </a:cubicBezTo>
                  <a:cubicBezTo>
                    <a:pt x="885" y="110"/>
                    <a:pt x="715" y="156"/>
                    <a:pt x="582" y="206"/>
                  </a:cubicBezTo>
                  <a:cubicBezTo>
                    <a:pt x="449" y="256"/>
                    <a:pt x="324" y="338"/>
                    <a:pt x="234" y="389"/>
                  </a:cubicBezTo>
                  <a:cubicBezTo>
                    <a:pt x="144" y="440"/>
                    <a:pt x="0" y="531"/>
                    <a:pt x="42" y="500"/>
                  </a:cubicBezTo>
                  <a:close/>
                </a:path>
              </a:pathLst>
            </a:custGeom>
            <a:solidFill>
              <a:srgbClr val="83725B"/>
            </a:solidFill>
            <a:ln w="9525">
              <a:solidFill>
                <a:srgbClr val="83725B"/>
              </a:solidFill>
              <a:round/>
              <a:headEnd/>
              <a:tailEnd/>
            </a:ln>
            <a:effectLst/>
          </p:spPr>
          <p:txBody>
            <a:bodyPr vert="horz" wrap="square" lIns="93296" tIns="46648" rIns="93296" bIns="4664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3896"/>
                </a:solidFill>
                <a:effectLst/>
                <a:uLnTx/>
                <a:uFillTx/>
                <a:latin typeface="Arial"/>
                <a:ea typeface="ＭＳ Ｐゴシック"/>
                <a:cs typeface="Arial"/>
              </a:endParaRPr>
            </a:p>
          </p:txBody>
        </p:sp>
        <p:cxnSp>
          <p:nvCxnSpPr>
            <p:cNvPr id="15" name="Straight Connector 14">
              <a:extLst>
                <a:ext uri="{FF2B5EF4-FFF2-40B4-BE49-F238E27FC236}">
                  <a16:creationId xmlns:a16="http://schemas.microsoft.com/office/drawing/2014/main" id="{845285F4-F76C-417D-87F3-3793154ADA9A}"/>
                </a:ext>
              </a:extLst>
            </p:cNvPr>
            <p:cNvCxnSpPr>
              <a:cxnSpLocks/>
              <a:stCxn id="6" idx="0"/>
            </p:cNvCxnSpPr>
            <p:nvPr/>
          </p:nvCxnSpPr>
          <p:spPr>
            <a:xfrm>
              <a:off x="6865144" y="2011077"/>
              <a:ext cx="0" cy="4176000"/>
            </a:xfrm>
            <a:prstGeom prst="line">
              <a:avLst/>
            </a:prstGeom>
            <a:noFill/>
            <a:ln w="9525" cap="flat" cmpd="sng" algn="ctr">
              <a:solidFill>
                <a:srgbClr val="808080"/>
              </a:solidFill>
              <a:prstDash val="dash"/>
            </a:ln>
            <a:effectLst/>
          </p:spPr>
        </p:cxnSp>
        <p:sp>
          <p:nvSpPr>
            <p:cNvPr id="16" name="TextBox 15">
              <a:extLst>
                <a:ext uri="{FF2B5EF4-FFF2-40B4-BE49-F238E27FC236}">
                  <a16:creationId xmlns:a16="http://schemas.microsoft.com/office/drawing/2014/main" id="{D1FCF275-267B-49C3-8D78-E2FF0490F285}"/>
                </a:ext>
              </a:extLst>
            </p:cNvPr>
            <p:cNvSpPr txBox="1">
              <a:spLocks/>
            </p:cNvSpPr>
            <p:nvPr/>
          </p:nvSpPr>
          <p:spPr>
            <a:xfrm>
              <a:off x="3819265" y="2581307"/>
              <a:ext cx="2920747" cy="3277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Successful execution of Koeberg 1</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Sustain Excellent Medupi performance </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Embed principles of Operational Excellence</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Address internal skills gaps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Prevent outage slips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Return of Kusile 1, 2 and 3</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Synchronisation of Kusile 5</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r>
                <a:rPr kumimoji="0" lang="en-ZA" sz="1400" b="1" i="0" u="none" strike="noStrike" kern="0" cap="none" spc="0" normalizeH="0" baseline="0" noProof="0" dirty="0">
                  <a:ln>
                    <a:noFill/>
                  </a:ln>
                  <a:solidFill>
                    <a:srgbClr val="003896"/>
                  </a:solidFill>
                  <a:effectLst/>
                  <a:uLnTx/>
                  <a:uFillTx/>
                  <a:latin typeface="Gill Sans MT" panose="020B0502020104020203" pitchFamily="34" charset="0"/>
                </a:rPr>
                <a:t>Review plant shutdown dates based on system requirements</a:t>
              </a:r>
            </a:p>
            <a:p>
              <a:pPr marL="189280" marR="0" lvl="1" indent="-187728" algn="l" defTabSz="875036" rtl="0" eaLnBrk="1" fontAlgn="auto" latinLnBrk="0" hangingPunct="1">
                <a:lnSpc>
                  <a:spcPct val="100000"/>
                </a:lnSpc>
                <a:spcBef>
                  <a:spcPts val="600"/>
                </a:spcBef>
                <a:spcAft>
                  <a:spcPts val="0"/>
                </a:spcAft>
                <a:buClr>
                  <a:srgbClr val="897966"/>
                </a:buClr>
                <a:buSzPct val="125000"/>
                <a:buFont typeface="Wingdings" panose="05000000000000000000" pitchFamily="2" charset="2"/>
                <a:buChar char="q"/>
                <a:tabLst/>
                <a:defRPr/>
              </a:pPr>
              <a:endParaRPr kumimoji="0" lang="en-ZA" sz="1400" b="1" i="0" u="none" strike="noStrike" kern="0" cap="none" spc="0" normalizeH="0" baseline="0" noProof="0" dirty="0">
                <a:ln>
                  <a:noFill/>
                </a:ln>
                <a:solidFill>
                  <a:srgbClr val="003896"/>
                </a:solidFill>
                <a:effectLst/>
                <a:uLnTx/>
                <a:uFillTx/>
                <a:latin typeface="Arial"/>
                <a:ea typeface="Arial Unicode MS" pitchFamily="34" charset="-128"/>
              </a:endParaRPr>
            </a:p>
            <a:p>
              <a:pPr marL="446824" marR="0" lvl="2" indent="-256000" algn="l" defTabSz="875036" rtl="0" eaLnBrk="1" fontAlgn="auto" latinLnBrk="0" hangingPunct="1">
                <a:lnSpc>
                  <a:spcPct val="100000"/>
                </a:lnSpc>
                <a:spcBef>
                  <a:spcPts val="600"/>
                </a:spcBef>
                <a:spcAft>
                  <a:spcPts val="0"/>
                </a:spcAft>
                <a:buClr>
                  <a:srgbClr val="897966"/>
                </a:buClr>
                <a:buSzPct val="120000"/>
                <a:buFont typeface="Arial" charset="0"/>
                <a:buChar char="–"/>
                <a:tabLst/>
                <a:defRPr/>
              </a:pPr>
              <a:endParaRPr kumimoji="0" lang="en-ZA" sz="1400" b="0" i="0" u="none" strike="noStrike" kern="0" cap="none" spc="0" normalizeH="0" baseline="0" noProof="0" dirty="0">
                <a:ln>
                  <a:noFill/>
                </a:ln>
                <a:solidFill>
                  <a:srgbClr val="003896"/>
                </a:solidFill>
                <a:effectLst/>
                <a:uLnTx/>
                <a:uFillTx/>
                <a:latin typeface="Arial"/>
                <a:ea typeface="Arial Unicode MS" pitchFamily="34" charset="-128"/>
              </a:endParaRPr>
            </a:p>
          </p:txBody>
        </p:sp>
        <p:sp>
          <p:nvSpPr>
            <p:cNvPr id="17" name="Isosceles Triangle 16">
              <a:extLst>
                <a:ext uri="{FF2B5EF4-FFF2-40B4-BE49-F238E27FC236}">
                  <a16:creationId xmlns:a16="http://schemas.microsoft.com/office/drawing/2014/main" id="{1D9A206F-DB72-407E-AE49-BC5A8B2E8E5D}"/>
                </a:ext>
              </a:extLst>
            </p:cNvPr>
            <p:cNvSpPr/>
            <p:nvPr>
              <p:custDataLst>
                <p:tags r:id="rId11"/>
              </p:custDataLst>
            </p:nvPr>
          </p:nvSpPr>
          <p:spPr bwMode="gray">
            <a:xfrm>
              <a:off x="3683721" y="2198303"/>
              <a:ext cx="162953" cy="119691"/>
            </a:xfrm>
            <a:prstGeom prst="triangle">
              <a:avLst/>
            </a:prstGeom>
            <a:solidFill>
              <a:srgbClr val="003896"/>
            </a:solidFill>
            <a:ln w="9525" cap="flat" cmpd="sng" algn="ctr">
              <a:solidFill>
                <a:srgbClr val="FFFFFF"/>
              </a:solidFill>
              <a:prstDash val="solid"/>
            </a:ln>
            <a:effectLst>
              <a:outerShdw blurRad="50800" dist="38100" dir="2700000" algn="tl" rotWithShape="0">
                <a:srgbClr val="FFFFFF">
                  <a:lumMod val="50000"/>
                  <a:alpha val="40000"/>
                </a:srgbClr>
              </a:outerShdw>
            </a:effectLst>
          </p:spPr>
          <p:txBody>
            <a:bodyPr lIns="93296" tIns="46648" rIns="93296" bIns="46648"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18" name="Isosceles Triangle 17">
              <a:extLst>
                <a:ext uri="{FF2B5EF4-FFF2-40B4-BE49-F238E27FC236}">
                  <a16:creationId xmlns:a16="http://schemas.microsoft.com/office/drawing/2014/main" id="{14F0B854-50EA-46B8-A317-736EA21FF9B7}"/>
                </a:ext>
              </a:extLst>
            </p:cNvPr>
            <p:cNvSpPr/>
            <p:nvPr>
              <p:custDataLst>
                <p:tags r:id="rId12"/>
              </p:custDataLst>
            </p:nvPr>
          </p:nvSpPr>
          <p:spPr bwMode="gray">
            <a:xfrm>
              <a:off x="531629" y="2486335"/>
              <a:ext cx="162953" cy="119691"/>
            </a:xfrm>
            <a:prstGeom prst="triangle">
              <a:avLst/>
            </a:prstGeom>
            <a:solidFill>
              <a:srgbClr val="003896"/>
            </a:solidFill>
            <a:ln w="9525" cap="flat" cmpd="sng" algn="ctr">
              <a:solidFill>
                <a:srgbClr val="FFFFFF"/>
              </a:solidFill>
              <a:prstDash val="solid"/>
            </a:ln>
            <a:effectLst>
              <a:outerShdw blurRad="50800" dist="38100" dir="2700000" algn="tl" rotWithShape="0">
                <a:srgbClr val="FFFFFF">
                  <a:lumMod val="50000"/>
                  <a:alpha val="40000"/>
                </a:srgbClr>
              </a:outerShdw>
            </a:effectLst>
          </p:spPr>
          <p:txBody>
            <a:bodyPr lIns="93296" tIns="46648" rIns="93296" bIns="46648"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19" name="Rectangle 286">
              <a:extLst>
                <a:ext uri="{FF2B5EF4-FFF2-40B4-BE49-F238E27FC236}">
                  <a16:creationId xmlns:a16="http://schemas.microsoft.com/office/drawing/2014/main" id="{9F08F19F-FCF0-4A4A-B448-C2A95BCA789E}"/>
                </a:ext>
              </a:extLst>
            </p:cNvPr>
            <p:cNvSpPr txBox="1">
              <a:spLocks noChangeArrowheads="1"/>
            </p:cNvSpPr>
            <p:nvPr>
              <p:custDataLst>
                <p:tags r:id="rId13"/>
              </p:custDataLst>
            </p:nvPr>
          </p:nvSpPr>
          <p:spPr bwMode="gray">
            <a:xfrm>
              <a:off x="7102350" y="1977737"/>
              <a:ext cx="21153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691624" rtl="0" eaLnBrk="1" fontAlgn="base" latinLnBrk="0" hangingPunct="1">
                <a:lnSpc>
                  <a:spcPct val="100000"/>
                </a:lnSpc>
                <a:spcBef>
                  <a:spcPct val="0"/>
                </a:spcBef>
                <a:spcAft>
                  <a:spcPct val="0"/>
                </a:spcAft>
                <a:buClr>
                  <a:srgbClr val="83725B"/>
                </a:buClr>
                <a:buSzTx/>
                <a:buFontTx/>
                <a:buNone/>
                <a:tabLst/>
                <a:defRPr/>
              </a:pPr>
              <a:r>
                <a:rPr kumimoji="0" lang="en-ZA" sz="1400" b="1" i="0" u="none" strike="noStrike" kern="0" cap="none" spc="0" normalizeH="0" baseline="0" noProof="0" dirty="0">
                  <a:ln>
                    <a:noFill/>
                  </a:ln>
                  <a:solidFill>
                    <a:srgbClr val="808080"/>
                  </a:solidFill>
                  <a:effectLst/>
                  <a:uLnTx/>
                  <a:uFillTx/>
                  <a:latin typeface="Arial"/>
                  <a:ea typeface="ＭＳ Ｐゴシック"/>
                  <a:cs typeface="Arial"/>
                </a:rPr>
                <a:t>Actions for FY25 onwards</a:t>
              </a:r>
            </a:p>
          </p:txBody>
        </p:sp>
        <p:sp>
          <p:nvSpPr>
            <p:cNvPr id="20" name="Oval 19">
              <a:extLst>
                <a:ext uri="{FF2B5EF4-FFF2-40B4-BE49-F238E27FC236}">
                  <a16:creationId xmlns:a16="http://schemas.microsoft.com/office/drawing/2014/main" id="{72FA56DF-9217-4D46-A8D3-D00D871FC064}"/>
                </a:ext>
              </a:extLst>
            </p:cNvPr>
            <p:cNvSpPr/>
            <p:nvPr/>
          </p:nvSpPr>
          <p:spPr>
            <a:xfrm>
              <a:off x="435152" y="1820464"/>
              <a:ext cx="264242" cy="305327"/>
            </a:xfrm>
            <a:prstGeom prst="ellipse">
              <a:avLst/>
            </a:prstGeom>
            <a:solidFill>
              <a:srgbClr val="C97A00"/>
            </a:solidFill>
            <a:ln w="3175" cap="flat" cmpd="sng" algn="ctr">
              <a:solidFill>
                <a:srgbClr val="FFFFFF"/>
              </a:solidFill>
              <a:prstDash val="solid"/>
            </a:ln>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50" b="1" i="0" u="none" strike="noStrike" kern="0" cap="none" spc="0" normalizeH="0" baseline="0" noProof="0" dirty="0">
                  <a:ln>
                    <a:noFill/>
                  </a:ln>
                  <a:solidFill>
                    <a:srgbClr val="FFFFFF"/>
                  </a:solidFill>
                  <a:effectLst/>
                  <a:uLnTx/>
                  <a:uFillTx/>
                  <a:latin typeface="Arial"/>
                  <a:ea typeface="ＭＳ Ｐゴシック"/>
                  <a:cs typeface="Arial"/>
                </a:rPr>
                <a:t>1</a:t>
              </a:r>
            </a:p>
          </p:txBody>
        </p:sp>
        <p:sp>
          <p:nvSpPr>
            <p:cNvPr id="21" name="Oval 20">
              <a:extLst>
                <a:ext uri="{FF2B5EF4-FFF2-40B4-BE49-F238E27FC236}">
                  <a16:creationId xmlns:a16="http://schemas.microsoft.com/office/drawing/2014/main" id="{306474E5-16AB-4373-98B6-337063F15934}"/>
                </a:ext>
              </a:extLst>
            </p:cNvPr>
            <p:cNvSpPr/>
            <p:nvPr/>
          </p:nvSpPr>
          <p:spPr>
            <a:xfrm>
              <a:off x="3561090" y="1612580"/>
              <a:ext cx="264242" cy="305327"/>
            </a:xfrm>
            <a:prstGeom prst="ellipse">
              <a:avLst/>
            </a:prstGeom>
            <a:solidFill>
              <a:srgbClr val="C97A00"/>
            </a:solidFill>
            <a:ln w="3175" cap="flat" cmpd="sng" algn="ctr">
              <a:solidFill>
                <a:srgbClr val="FFFFFF"/>
              </a:solidFill>
              <a:prstDash val="solid"/>
            </a:ln>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50" b="1" i="0" u="none" strike="noStrike" kern="0" cap="none" spc="0" normalizeH="0" baseline="0" noProof="0" dirty="0">
                  <a:ln>
                    <a:noFill/>
                  </a:ln>
                  <a:solidFill>
                    <a:srgbClr val="FFFFFF"/>
                  </a:solidFill>
                  <a:effectLst/>
                  <a:uLnTx/>
                  <a:uFillTx/>
                  <a:latin typeface="Arial"/>
                  <a:ea typeface="ＭＳ Ｐゴシック"/>
                  <a:cs typeface="Arial"/>
                </a:rPr>
                <a:t>2</a:t>
              </a:r>
            </a:p>
          </p:txBody>
        </p:sp>
        <p:sp>
          <p:nvSpPr>
            <p:cNvPr id="22" name="Oval 21">
              <a:extLst>
                <a:ext uri="{FF2B5EF4-FFF2-40B4-BE49-F238E27FC236}">
                  <a16:creationId xmlns:a16="http://schemas.microsoft.com/office/drawing/2014/main" id="{AB88E4DE-FA9E-4FF0-8272-EEA202639F26}"/>
                </a:ext>
              </a:extLst>
            </p:cNvPr>
            <p:cNvSpPr/>
            <p:nvPr/>
          </p:nvSpPr>
          <p:spPr>
            <a:xfrm>
              <a:off x="6689791" y="1305101"/>
              <a:ext cx="264242" cy="305327"/>
            </a:xfrm>
            <a:prstGeom prst="ellipse">
              <a:avLst/>
            </a:prstGeom>
            <a:solidFill>
              <a:srgbClr val="C97A00"/>
            </a:solidFill>
            <a:ln w="3175" cap="flat" cmpd="sng" algn="ctr">
              <a:solidFill>
                <a:srgbClr val="FFFFFF"/>
              </a:solidFill>
              <a:prstDash val="solid"/>
            </a:ln>
            <a:effectLst/>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50" b="1" i="0" u="none" strike="noStrike" kern="0" cap="none" spc="0" normalizeH="0" baseline="0" noProof="0" dirty="0">
                  <a:ln>
                    <a:noFill/>
                  </a:ln>
                  <a:solidFill>
                    <a:srgbClr val="FFFFFF"/>
                  </a:solidFill>
                  <a:effectLst/>
                  <a:uLnTx/>
                  <a:uFillTx/>
                  <a:latin typeface="Arial"/>
                  <a:ea typeface="ＭＳ Ｐゴシック"/>
                  <a:cs typeface="Arial"/>
                </a:rPr>
                <a:t>3</a:t>
              </a:r>
            </a:p>
          </p:txBody>
        </p:sp>
        <p:cxnSp>
          <p:nvCxnSpPr>
            <p:cNvPr id="23" name="Straight Connector 22">
              <a:extLst>
                <a:ext uri="{FF2B5EF4-FFF2-40B4-BE49-F238E27FC236}">
                  <a16:creationId xmlns:a16="http://schemas.microsoft.com/office/drawing/2014/main" id="{69F01EDC-0895-4CD0-A231-5F28FDA1C956}"/>
                </a:ext>
              </a:extLst>
            </p:cNvPr>
            <p:cNvCxnSpPr>
              <a:cxnSpLocks/>
            </p:cNvCxnSpPr>
            <p:nvPr/>
          </p:nvCxnSpPr>
          <p:spPr>
            <a:xfrm flipH="1">
              <a:off x="3765197" y="2317993"/>
              <a:ext cx="1" cy="3888000"/>
            </a:xfrm>
            <a:prstGeom prst="line">
              <a:avLst/>
            </a:prstGeom>
            <a:noFill/>
            <a:ln w="9525" cap="flat" cmpd="sng" algn="ctr">
              <a:solidFill>
                <a:srgbClr val="808080"/>
              </a:solidFill>
              <a:prstDash val="dash"/>
            </a:ln>
            <a:effectLst/>
          </p:spPr>
        </p:cxnSp>
        <p:sp>
          <p:nvSpPr>
            <p:cNvPr id="24" name="Striped Right Arrow 34">
              <a:extLst>
                <a:ext uri="{FF2B5EF4-FFF2-40B4-BE49-F238E27FC236}">
                  <a16:creationId xmlns:a16="http://schemas.microsoft.com/office/drawing/2014/main" id="{2D9746CE-F698-4F14-A19B-0B21B2298DA0}"/>
                </a:ext>
              </a:extLst>
            </p:cNvPr>
            <p:cNvSpPr/>
            <p:nvPr>
              <p:custDataLst>
                <p:tags r:id="rId14"/>
              </p:custDataLst>
            </p:nvPr>
          </p:nvSpPr>
          <p:spPr>
            <a:xfrm>
              <a:off x="613104" y="6202262"/>
              <a:ext cx="9658656" cy="740856"/>
            </a:xfrm>
            <a:prstGeom prst="stripedRightArrow">
              <a:avLst/>
            </a:prstGeom>
            <a:gradFill flip="none" rotWithShape="1">
              <a:gsLst>
                <a:gs pos="0">
                  <a:srgbClr val="003896"/>
                </a:gs>
                <a:gs pos="53000">
                  <a:srgbClr val="0072D3"/>
                </a:gs>
                <a:gs pos="94000">
                  <a:srgbClr val="7F9BCA">
                    <a:lumMod val="60000"/>
                    <a:lumOff val="40000"/>
                  </a:srgbClr>
                </a:gs>
              </a:gsLst>
              <a:lin ang="0" scaled="1"/>
              <a:tileRect/>
            </a:gradFill>
            <a:ln w="9525" cap="flat" cmpd="sng" algn="ctr">
              <a:solidFill>
                <a:srgbClr val="00389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3896"/>
                </a:solidFill>
                <a:effectLst/>
                <a:uLnTx/>
                <a:uFillTx/>
                <a:latin typeface="Arial"/>
                <a:ea typeface="ＭＳ Ｐゴシック"/>
                <a:cs typeface="Arial"/>
              </a:endParaRPr>
            </a:p>
          </p:txBody>
        </p:sp>
        <p:sp>
          <p:nvSpPr>
            <p:cNvPr id="25" name="Rectangle 5">
              <a:extLst>
                <a:ext uri="{FF2B5EF4-FFF2-40B4-BE49-F238E27FC236}">
                  <a16:creationId xmlns:a16="http://schemas.microsoft.com/office/drawing/2014/main" id="{65403B65-3699-42A2-B598-7D02E7EF399D}"/>
                </a:ext>
              </a:extLst>
            </p:cNvPr>
            <p:cNvSpPr txBox="1">
              <a:spLocks noChangeArrowheads="1"/>
            </p:cNvSpPr>
            <p:nvPr>
              <p:custDataLst>
                <p:tags r:id="rId15"/>
              </p:custDataLst>
            </p:nvPr>
          </p:nvSpPr>
          <p:spPr bwMode="gray">
            <a:xfrm>
              <a:off x="781053" y="6491578"/>
              <a:ext cx="8043908" cy="215444"/>
            </a:xfrm>
            <a:prstGeom prst="rect">
              <a:avLst/>
            </a:prstGeom>
            <a:noFill/>
            <a:ln>
              <a:noFill/>
            </a:ln>
            <a:effectLst/>
          </p:spPr>
          <p:txBody>
            <a:bodyPr wrap="square" lIns="0" tIns="0" rIns="0" bIns="0">
              <a:spAutoFit/>
            </a:bodyPr>
            <a:lstStyle>
              <a:lvl1pPr marL="342900" indent="-342900" defTabSz="912813" eaLnBrk="0" hangingPunct="0">
                <a:buClr>
                  <a:schemeClr val="tx2"/>
                </a:buClr>
                <a:defRPr sz="1600">
                  <a:solidFill>
                    <a:schemeClr val="tx1"/>
                  </a:solidFill>
                  <a:latin typeface="Arial" charset="0"/>
                </a:defRPr>
              </a:lvl1pPr>
              <a:lvl2pPr marL="196850" indent="-195263" defTabSz="912813" eaLnBrk="0" hangingPunct="0">
                <a:buClr>
                  <a:schemeClr val="tx2"/>
                </a:buClr>
                <a:buSzPct val="125000"/>
                <a:buFont typeface="Arial" charset="0"/>
                <a:buChar char="▪"/>
                <a:defRPr sz="1600">
                  <a:solidFill>
                    <a:schemeClr val="tx1"/>
                  </a:solidFill>
                  <a:latin typeface="Arial" charset="0"/>
                </a:defRPr>
              </a:lvl2pPr>
              <a:lvl3pPr marL="466725" indent="-268288" defTabSz="912813" eaLnBrk="0" hangingPunct="0">
                <a:buClr>
                  <a:schemeClr val="tx2"/>
                </a:buClr>
                <a:buSzPct val="120000"/>
                <a:buFont typeface="Arial" charset="0"/>
                <a:buChar char="–"/>
                <a:defRPr sz="1600">
                  <a:solidFill>
                    <a:schemeClr val="tx1"/>
                  </a:solidFill>
                  <a:latin typeface="Arial" charset="0"/>
                </a:defRPr>
              </a:lvl3pPr>
              <a:lvl4pPr marL="627063" indent="-158750" defTabSz="912813" eaLnBrk="0" hangingPunct="0">
                <a:buClr>
                  <a:schemeClr val="tx2"/>
                </a:buClr>
                <a:buSzPct val="120000"/>
                <a:buFont typeface="Arial" charset="0"/>
                <a:buChar char="▫"/>
                <a:defRPr sz="1600">
                  <a:solidFill>
                    <a:schemeClr val="tx1"/>
                  </a:solidFill>
                  <a:latin typeface="Arial" charset="0"/>
                </a:defRPr>
              </a:lvl4pPr>
              <a:lvl5pPr marL="762000" indent="-133350" defTabSz="912813" eaLnBrk="0" hangingPunct="0">
                <a:buClr>
                  <a:schemeClr val="tx2"/>
                </a:buClr>
                <a:buSzPct val="89000"/>
                <a:buFont typeface="Arial" charset="0"/>
                <a:buChar char="-"/>
                <a:defRPr sz="1600">
                  <a:solidFill>
                    <a:schemeClr val="tx1"/>
                  </a:solidFill>
                  <a:latin typeface="Arial" charset="0"/>
                </a:defRPr>
              </a:lvl5pPr>
              <a:lvl6pPr marL="12192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764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336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908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342900" marR="0" lvl="0" indent="-342900" algn="l" defTabSz="912813" rtl="0" eaLnBrk="0" fontAlgn="auto" latinLnBrk="0" hangingPunct="0">
                <a:lnSpc>
                  <a:spcPct val="100000"/>
                </a:lnSpc>
                <a:spcBef>
                  <a:spcPct val="30000"/>
                </a:spcBef>
                <a:spcAft>
                  <a:spcPts val="0"/>
                </a:spcAft>
                <a:buClr>
                  <a:srgbClr val="FFFFFF"/>
                </a:buClr>
                <a:buSzTx/>
                <a:buFontTx/>
                <a:buNone/>
                <a:tabLst/>
                <a:defRPr/>
              </a:pPr>
              <a:r>
                <a:rPr kumimoji="0" lang="en-ZA" sz="1400" b="1" i="0" u="none" strike="noStrike" kern="1200" cap="none" spc="0" normalizeH="0" baseline="0" noProof="0" dirty="0">
                  <a:ln>
                    <a:noFill/>
                  </a:ln>
                  <a:solidFill>
                    <a:srgbClr val="FFFFFF"/>
                  </a:solidFill>
                  <a:effectLst/>
                  <a:uLnTx/>
                  <a:uFillTx/>
                  <a:latin typeface="Gill Sans MT" panose="020B0502020104020203" pitchFamily="34" charset="0"/>
                  <a:ea typeface="ＭＳ Ｐゴシック"/>
                  <a:cs typeface="Arial"/>
                </a:rPr>
                <a:t>Continuous execution of Culture transformation and Strategic Levers as per the Generation recovery plan</a:t>
              </a:r>
            </a:p>
          </p:txBody>
        </p:sp>
        <p:sp>
          <p:nvSpPr>
            <p:cNvPr id="26" name="Diamond 25">
              <a:extLst>
                <a:ext uri="{FF2B5EF4-FFF2-40B4-BE49-F238E27FC236}">
                  <a16:creationId xmlns:a16="http://schemas.microsoft.com/office/drawing/2014/main" id="{B6286BCF-2163-4E54-967D-F479FE516E09}"/>
                </a:ext>
              </a:extLst>
            </p:cNvPr>
            <p:cNvSpPr/>
            <p:nvPr/>
          </p:nvSpPr>
          <p:spPr>
            <a:xfrm>
              <a:off x="5678570" y="1371600"/>
              <a:ext cx="1243620" cy="1224000"/>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Gill Sans MT" panose="020B0502020104020203" pitchFamily="34" charset="0"/>
                  <a:cs typeface="Arial"/>
                </a:rPr>
                <a:t>65% EAF</a:t>
              </a:r>
              <a:r>
                <a:rPr kumimoji="0" lang="en-ZA" sz="1400" b="1" i="0" u="none" strike="noStrike" kern="1200" cap="none" spc="0" normalizeH="0" baseline="30000" noProof="0" dirty="0">
                  <a:ln>
                    <a:noFill/>
                  </a:ln>
                  <a:solidFill>
                    <a:srgbClr val="FFFFFF"/>
                  </a:solidFill>
                  <a:effectLst/>
                  <a:uLnTx/>
                  <a:uFillTx/>
                  <a:latin typeface="Gill Sans MT" panose="020B0502020104020203" pitchFamily="34" charset="0"/>
                  <a:cs typeface="Arial"/>
                </a:rPr>
                <a:t>1</a:t>
              </a:r>
            </a:p>
          </p:txBody>
        </p:sp>
        <p:sp>
          <p:nvSpPr>
            <p:cNvPr id="27" name="Diamond 26">
              <a:extLst>
                <a:ext uri="{FF2B5EF4-FFF2-40B4-BE49-F238E27FC236}">
                  <a16:creationId xmlns:a16="http://schemas.microsoft.com/office/drawing/2014/main" id="{B551FAA9-7311-47D4-B4B3-E50256E0101A}"/>
                </a:ext>
              </a:extLst>
            </p:cNvPr>
            <p:cNvSpPr/>
            <p:nvPr/>
          </p:nvSpPr>
          <p:spPr>
            <a:xfrm>
              <a:off x="9071934" y="1082040"/>
              <a:ext cx="1199826" cy="1224000"/>
            </a:xfrm>
            <a:prstGeom prst="diamond">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Gill Sans MT" panose="020B0502020104020203" pitchFamily="34" charset="0"/>
                  <a:cs typeface="Arial"/>
                </a:rPr>
                <a:t>70% EAF</a:t>
              </a:r>
              <a:r>
                <a:rPr kumimoji="0" lang="en-ZA" sz="1400" b="1" i="0" u="none" strike="noStrike" kern="1200" cap="none" spc="0" normalizeH="0" baseline="30000" noProof="0" dirty="0">
                  <a:ln>
                    <a:noFill/>
                  </a:ln>
                  <a:solidFill>
                    <a:srgbClr val="FFFFFF"/>
                  </a:solidFill>
                  <a:effectLst/>
                  <a:uLnTx/>
                  <a:uFillTx/>
                  <a:latin typeface="Gill Sans MT" panose="020B0502020104020203" pitchFamily="34" charset="0"/>
                  <a:cs typeface="Arial"/>
                </a:rPr>
                <a:t>1</a:t>
              </a:r>
              <a:r>
                <a:rPr kumimoji="0" lang="en-ZA" sz="1400" b="1" i="0" u="none" strike="noStrike" kern="1200" cap="none" spc="0" normalizeH="0" baseline="0" noProof="0" dirty="0">
                  <a:ln>
                    <a:noFill/>
                  </a:ln>
                  <a:solidFill>
                    <a:srgbClr val="FFFFFF"/>
                  </a:solidFill>
                  <a:effectLst/>
                  <a:uLnTx/>
                  <a:uFillTx/>
                  <a:latin typeface="Gill Sans MT" panose="020B0502020104020203" pitchFamily="34" charset="0"/>
                  <a:cs typeface="Arial"/>
                </a:rPr>
                <a:t> </a:t>
              </a:r>
            </a:p>
          </p:txBody>
        </p:sp>
      </p:grpSp>
      <p:sp>
        <p:nvSpPr>
          <p:cNvPr id="28" name="Title 5">
            <a:extLst>
              <a:ext uri="{FF2B5EF4-FFF2-40B4-BE49-F238E27FC236}">
                <a16:creationId xmlns:a16="http://schemas.microsoft.com/office/drawing/2014/main" id="{32E4B8BE-DB8A-4C43-97E4-2F687440DCCD}"/>
              </a:ext>
            </a:extLst>
          </p:cNvPr>
          <p:cNvSpPr>
            <a:spLocks noGrp="1"/>
          </p:cNvSpPr>
          <p:nvPr>
            <p:ph type="title"/>
          </p:nvPr>
        </p:nvSpPr>
        <p:spPr>
          <a:xfrm>
            <a:off x="125943" y="205769"/>
            <a:ext cx="9747516" cy="666000"/>
          </a:xfrm>
        </p:spPr>
        <p:txBody>
          <a:bodyPr vert="horz" lIns="91440" tIns="45720" rIns="91440" bIns="45720" rtlCol="0" anchor="ctr">
            <a:noAutofit/>
          </a:bodyPr>
          <a:lstStyle/>
          <a:p>
            <a:r>
              <a:rPr lang="en-ZA" sz="2200" b="1" dirty="0">
                <a:latin typeface="Gill Sans MT" panose="020B0502020104020203" pitchFamily="34" charset="0"/>
              </a:rPr>
              <a:t>The Generation Operational Recovery Plan is aimed at sustainably improving performance over time</a:t>
            </a:r>
            <a:endParaRPr lang="en-ZA" sz="2200" dirty="0">
              <a:latin typeface="Gill Sans MT" panose="020B0502020104020203" pitchFamily="34" charset="0"/>
            </a:endParaRPr>
          </a:p>
        </p:txBody>
      </p:sp>
      <p:sp>
        <p:nvSpPr>
          <p:cNvPr id="2" name="TextBox 1">
            <a:extLst>
              <a:ext uri="{FF2B5EF4-FFF2-40B4-BE49-F238E27FC236}">
                <a16:creationId xmlns:a16="http://schemas.microsoft.com/office/drawing/2014/main" id="{3CB7CAE1-E902-9899-36E8-4A5040C3D53E}"/>
              </a:ext>
            </a:extLst>
          </p:cNvPr>
          <p:cNvSpPr txBox="1"/>
          <p:nvPr/>
        </p:nvSpPr>
        <p:spPr>
          <a:xfrm>
            <a:off x="28576" y="6606389"/>
            <a:ext cx="592032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000" b="1" i="0" u="none" strike="noStrike" kern="1200" cap="none" spc="0" normalizeH="0" baseline="0" noProof="0" dirty="0">
                <a:ln>
                  <a:noFill/>
                </a:ln>
                <a:effectLst/>
                <a:uLnTx/>
                <a:uFillTx/>
                <a:latin typeface="Arial" panose="020B0604020202020204"/>
                <a:ea typeface="+mn-ea"/>
                <a:cs typeface="+mn-cs"/>
              </a:rPr>
              <a:t>Note: 1. MTD for March 2024 and March 2025, Average EAF for the fleet for  FY24 of 60%</a:t>
            </a:r>
          </a:p>
        </p:txBody>
      </p:sp>
      <p:sp>
        <p:nvSpPr>
          <p:cNvPr id="29" name="Freeform 428">
            <a:extLst>
              <a:ext uri="{FF2B5EF4-FFF2-40B4-BE49-F238E27FC236}">
                <a16:creationId xmlns:a16="http://schemas.microsoft.com/office/drawing/2014/main" id="{979B976E-4F84-9399-E0E0-633F972973B3}"/>
              </a:ext>
            </a:extLst>
          </p:cNvPr>
          <p:cNvSpPr>
            <a:spLocks/>
          </p:cNvSpPr>
          <p:nvPr/>
        </p:nvSpPr>
        <p:spPr bwMode="auto">
          <a:xfrm>
            <a:off x="560363" y="2378272"/>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0" name="Freeform 428">
            <a:extLst>
              <a:ext uri="{FF2B5EF4-FFF2-40B4-BE49-F238E27FC236}">
                <a16:creationId xmlns:a16="http://schemas.microsoft.com/office/drawing/2014/main" id="{4F1E0C9D-BF71-757E-8BB3-8CEB97352E6C}"/>
              </a:ext>
            </a:extLst>
          </p:cNvPr>
          <p:cNvSpPr>
            <a:spLocks/>
          </p:cNvSpPr>
          <p:nvPr/>
        </p:nvSpPr>
        <p:spPr bwMode="auto">
          <a:xfrm>
            <a:off x="560363" y="3530364"/>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1" name="Freeform 428">
            <a:extLst>
              <a:ext uri="{FF2B5EF4-FFF2-40B4-BE49-F238E27FC236}">
                <a16:creationId xmlns:a16="http://schemas.microsoft.com/office/drawing/2014/main" id="{5469E2AA-FBF3-46D8-5B88-583DD06F2529}"/>
              </a:ext>
            </a:extLst>
          </p:cNvPr>
          <p:cNvSpPr>
            <a:spLocks/>
          </p:cNvSpPr>
          <p:nvPr/>
        </p:nvSpPr>
        <p:spPr bwMode="auto">
          <a:xfrm>
            <a:off x="560363" y="4368432"/>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2" name="Freeform 428">
            <a:extLst>
              <a:ext uri="{FF2B5EF4-FFF2-40B4-BE49-F238E27FC236}">
                <a16:creationId xmlns:a16="http://schemas.microsoft.com/office/drawing/2014/main" id="{401FEED7-5280-0E76-2E2D-BA391CF90519}"/>
              </a:ext>
            </a:extLst>
          </p:cNvPr>
          <p:cNvSpPr>
            <a:spLocks/>
          </p:cNvSpPr>
          <p:nvPr/>
        </p:nvSpPr>
        <p:spPr bwMode="auto">
          <a:xfrm>
            <a:off x="560363" y="5437749"/>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3" name="Freeform 428">
            <a:extLst>
              <a:ext uri="{FF2B5EF4-FFF2-40B4-BE49-F238E27FC236}">
                <a16:creationId xmlns:a16="http://schemas.microsoft.com/office/drawing/2014/main" id="{7DC23B66-10E0-14D8-75C3-1336887E56D4}"/>
              </a:ext>
            </a:extLst>
          </p:cNvPr>
          <p:cNvSpPr>
            <a:spLocks/>
          </p:cNvSpPr>
          <p:nvPr/>
        </p:nvSpPr>
        <p:spPr bwMode="auto">
          <a:xfrm>
            <a:off x="560363" y="5746983"/>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6" name="Freeform 428">
            <a:extLst>
              <a:ext uri="{FF2B5EF4-FFF2-40B4-BE49-F238E27FC236}">
                <a16:creationId xmlns:a16="http://schemas.microsoft.com/office/drawing/2014/main" id="{87EAB206-18D2-37E6-D3C3-C2F91C1C2D91}"/>
              </a:ext>
            </a:extLst>
          </p:cNvPr>
          <p:cNvSpPr>
            <a:spLocks/>
          </p:cNvSpPr>
          <p:nvPr/>
        </p:nvSpPr>
        <p:spPr bwMode="auto">
          <a:xfrm>
            <a:off x="4372105" y="2680040"/>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7" name="Freeform 428">
            <a:extLst>
              <a:ext uri="{FF2B5EF4-FFF2-40B4-BE49-F238E27FC236}">
                <a16:creationId xmlns:a16="http://schemas.microsoft.com/office/drawing/2014/main" id="{FA79C99B-133F-9810-07DE-461728688C30}"/>
              </a:ext>
            </a:extLst>
          </p:cNvPr>
          <p:cNvSpPr>
            <a:spLocks/>
          </p:cNvSpPr>
          <p:nvPr/>
        </p:nvSpPr>
        <p:spPr bwMode="auto">
          <a:xfrm>
            <a:off x="4372105" y="2967653"/>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8" name="Freeform 428">
            <a:extLst>
              <a:ext uri="{FF2B5EF4-FFF2-40B4-BE49-F238E27FC236}">
                <a16:creationId xmlns:a16="http://schemas.microsoft.com/office/drawing/2014/main" id="{FDE7D296-7EA9-66A9-ACAB-B4064AA0A682}"/>
              </a:ext>
            </a:extLst>
          </p:cNvPr>
          <p:cNvSpPr>
            <a:spLocks/>
          </p:cNvSpPr>
          <p:nvPr/>
        </p:nvSpPr>
        <p:spPr bwMode="auto">
          <a:xfrm>
            <a:off x="4372105" y="3474887"/>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chemeClr val="accent6">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9" name="Freeform 428">
            <a:extLst>
              <a:ext uri="{FF2B5EF4-FFF2-40B4-BE49-F238E27FC236}">
                <a16:creationId xmlns:a16="http://schemas.microsoft.com/office/drawing/2014/main" id="{F9A6C1D1-9AA4-C9FD-BDB5-9C387742E687}"/>
              </a:ext>
            </a:extLst>
          </p:cNvPr>
          <p:cNvSpPr>
            <a:spLocks/>
          </p:cNvSpPr>
          <p:nvPr/>
        </p:nvSpPr>
        <p:spPr bwMode="auto">
          <a:xfrm>
            <a:off x="4372105" y="3756421"/>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41" name="Freeform 428">
            <a:extLst>
              <a:ext uri="{FF2B5EF4-FFF2-40B4-BE49-F238E27FC236}">
                <a16:creationId xmlns:a16="http://schemas.microsoft.com/office/drawing/2014/main" id="{B426C347-12C4-1933-C8C3-3651BACBB36B}"/>
              </a:ext>
            </a:extLst>
          </p:cNvPr>
          <p:cNvSpPr>
            <a:spLocks/>
          </p:cNvSpPr>
          <p:nvPr/>
        </p:nvSpPr>
        <p:spPr bwMode="auto">
          <a:xfrm>
            <a:off x="4372105" y="4042444"/>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42" name="Freeform 428">
            <a:extLst>
              <a:ext uri="{FF2B5EF4-FFF2-40B4-BE49-F238E27FC236}">
                <a16:creationId xmlns:a16="http://schemas.microsoft.com/office/drawing/2014/main" id="{DF12EF5A-CE11-0DFA-3C9E-6F9D5966914B}"/>
              </a:ext>
            </a:extLst>
          </p:cNvPr>
          <p:cNvSpPr>
            <a:spLocks/>
          </p:cNvSpPr>
          <p:nvPr/>
        </p:nvSpPr>
        <p:spPr bwMode="auto">
          <a:xfrm>
            <a:off x="4372105" y="4338072"/>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43" name="Freeform 428">
            <a:extLst>
              <a:ext uri="{FF2B5EF4-FFF2-40B4-BE49-F238E27FC236}">
                <a16:creationId xmlns:a16="http://schemas.microsoft.com/office/drawing/2014/main" id="{69155DFA-C886-93A2-B901-347F4BFA43EA}"/>
              </a:ext>
            </a:extLst>
          </p:cNvPr>
          <p:cNvSpPr>
            <a:spLocks/>
          </p:cNvSpPr>
          <p:nvPr/>
        </p:nvSpPr>
        <p:spPr bwMode="auto">
          <a:xfrm>
            <a:off x="4372105" y="4618249"/>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A113DC08-632D-1E6F-A275-5FB891AF4D5D}"/>
              </a:ext>
            </a:extLst>
          </p:cNvPr>
          <p:cNvGrpSpPr/>
          <p:nvPr/>
        </p:nvGrpSpPr>
        <p:grpSpPr>
          <a:xfrm>
            <a:off x="383123" y="1084870"/>
            <a:ext cx="2012134" cy="230057"/>
            <a:chOff x="374122" y="6219295"/>
            <a:chExt cx="2012134" cy="230057"/>
          </a:xfrm>
        </p:grpSpPr>
        <p:pic>
          <p:nvPicPr>
            <p:cNvPr id="48" name="Picture 47">
              <a:extLst>
                <a:ext uri="{FF2B5EF4-FFF2-40B4-BE49-F238E27FC236}">
                  <a16:creationId xmlns:a16="http://schemas.microsoft.com/office/drawing/2014/main" id="{B63D6081-D845-15B7-7131-864CF1618EAF}"/>
                </a:ext>
              </a:extLst>
            </p:cNvPr>
            <p:cNvPicPr>
              <a:picLocks noChangeAspect="1"/>
            </p:cNvPicPr>
            <p:nvPr/>
          </p:nvPicPr>
          <p:blipFill>
            <a:blip r:embed="rId23"/>
            <a:stretch>
              <a:fillRect/>
            </a:stretch>
          </p:blipFill>
          <p:spPr>
            <a:xfrm>
              <a:off x="374122" y="6219295"/>
              <a:ext cx="284134" cy="230057"/>
            </a:xfrm>
            <a:prstGeom prst="rect">
              <a:avLst/>
            </a:prstGeom>
            <a:ln w="19050">
              <a:noFill/>
            </a:ln>
          </p:spPr>
        </p:pic>
        <p:sp>
          <p:nvSpPr>
            <p:cNvPr id="49" name="TextBox 48">
              <a:extLst>
                <a:ext uri="{FF2B5EF4-FFF2-40B4-BE49-F238E27FC236}">
                  <a16:creationId xmlns:a16="http://schemas.microsoft.com/office/drawing/2014/main" id="{6B1E178C-74C0-AD33-5D8F-4E73F2C90459}"/>
                </a:ext>
              </a:extLst>
            </p:cNvPr>
            <p:cNvSpPr txBox="1"/>
            <p:nvPr/>
          </p:nvSpPr>
          <p:spPr bwMode="gray">
            <a:xfrm>
              <a:off x="658256" y="6235759"/>
              <a:ext cx="172800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marR="0" lvl="1" indent="0" algn="l" defTabSz="913429" rtl="0" eaLnBrk="1" fontAlgn="base" latinLnBrk="0" hangingPunct="1">
                <a:lnSpc>
                  <a:spcPct val="100000"/>
                </a:lnSpc>
                <a:spcBef>
                  <a:spcPct val="0"/>
                </a:spcBef>
                <a:spcAft>
                  <a:spcPct val="0"/>
                </a:spcAft>
                <a:buClr>
                  <a:srgbClr val="83725B"/>
                </a:buClr>
                <a:buSzPct val="125000"/>
                <a:buFont typeface="Arial" charset="0"/>
                <a:buNone/>
                <a:tabLst/>
                <a:defRPr/>
              </a:pPr>
              <a:r>
                <a:rPr kumimoji="0" lang="en-ZA" sz="110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Implementation complete</a:t>
              </a:r>
            </a:p>
          </p:txBody>
        </p:sp>
      </p:grpSp>
      <p:grpSp>
        <p:nvGrpSpPr>
          <p:cNvPr id="50" name="Group 49">
            <a:extLst>
              <a:ext uri="{FF2B5EF4-FFF2-40B4-BE49-F238E27FC236}">
                <a16:creationId xmlns:a16="http://schemas.microsoft.com/office/drawing/2014/main" id="{8082A3E7-9686-6854-3AA2-3103CA79D19F}"/>
              </a:ext>
            </a:extLst>
          </p:cNvPr>
          <p:cNvGrpSpPr/>
          <p:nvPr/>
        </p:nvGrpSpPr>
        <p:grpSpPr>
          <a:xfrm>
            <a:off x="2419305" y="1011239"/>
            <a:ext cx="2212082" cy="400110"/>
            <a:chOff x="2504979" y="6290390"/>
            <a:chExt cx="2212082" cy="400110"/>
          </a:xfrm>
        </p:grpSpPr>
        <p:sp>
          <p:nvSpPr>
            <p:cNvPr id="51" name="TextBox 50">
              <a:extLst>
                <a:ext uri="{FF2B5EF4-FFF2-40B4-BE49-F238E27FC236}">
                  <a16:creationId xmlns:a16="http://schemas.microsoft.com/office/drawing/2014/main" id="{288F9BB2-3236-996F-2DD2-041FD4FB433D}"/>
                </a:ext>
              </a:extLst>
            </p:cNvPr>
            <p:cNvSpPr txBox="1"/>
            <p:nvPr/>
          </p:nvSpPr>
          <p:spPr bwMode="gray">
            <a:xfrm>
              <a:off x="2809061" y="6385052"/>
              <a:ext cx="190800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indent="-195966" defTabSz="913429" eaLnBrk="1" hangingPunct="1">
                <a:buClr>
                  <a:srgbClr val="83725B"/>
                </a:buClr>
                <a:buSzPct val="125000"/>
                <a:buFont typeface="Arial" charset="0"/>
                <a:buChar char="▪"/>
                <a:defRPr baseline="0">
                  <a:latin typeface="+mn-lt"/>
                </a:defRPr>
              </a:lvl2pPr>
              <a:lvl3pPr marL="466431" indent="-267227" defTabSz="913429" eaLnBrk="1" hangingPunct="1">
                <a:buClr>
                  <a:srgbClr val="83725B"/>
                </a:buClr>
                <a:buSzPct val="120000"/>
                <a:buFont typeface="Arial" charset="0"/>
                <a:buChar char="–"/>
                <a:defRPr baseline="0">
                  <a:latin typeface="+mn-lt"/>
                </a:defRPr>
              </a:lvl3pPr>
              <a:lvl4pPr marL="626768" indent="-158716" defTabSz="913429" eaLnBrk="1" hangingPunct="1">
                <a:buClr>
                  <a:srgbClr val="83725B"/>
                </a:buClr>
                <a:buSzPct val="120000"/>
                <a:buFont typeface="Arial" charset="0"/>
                <a:buChar char="▫"/>
                <a:defRPr baseline="0">
                  <a:latin typeface="+mn-lt"/>
                </a:defRPr>
              </a:lvl4pPr>
              <a:lvl5pPr marL="764947" indent="-132804" defTabSz="913429" eaLnBrk="1" hangingPunct="1">
                <a:buClr>
                  <a:srgbClr val="83725B"/>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marR="0" lvl="1" indent="0" algn="l" defTabSz="913429" rtl="0" eaLnBrk="1" fontAlgn="base" latinLnBrk="0" hangingPunct="1">
                <a:lnSpc>
                  <a:spcPct val="100000"/>
                </a:lnSpc>
                <a:spcBef>
                  <a:spcPct val="0"/>
                </a:spcBef>
                <a:spcAft>
                  <a:spcPct val="0"/>
                </a:spcAft>
                <a:buClr>
                  <a:srgbClr val="83725B"/>
                </a:buClr>
                <a:buSzPct val="125000"/>
                <a:buFont typeface="Arial" charset="0"/>
                <a:buNone/>
                <a:tabLst/>
                <a:defRPr/>
              </a:pPr>
              <a:r>
                <a:rPr kumimoji="0" lang="en-ZA" sz="1100" b="1" i="0" u="none" strike="noStrike" kern="1200" cap="none" spc="0" normalizeH="0" baseline="0" noProof="0" dirty="0">
                  <a:ln>
                    <a:noFill/>
                  </a:ln>
                  <a:solidFill>
                    <a:srgbClr val="003896"/>
                  </a:solidFill>
                  <a:effectLst/>
                  <a:uLnTx/>
                  <a:uFillTx/>
                  <a:latin typeface="Gill Sans MT" panose="020B0502020104020203" pitchFamily="34" charset="0"/>
                  <a:ea typeface="Arial Unicode MS" panose="020B0604020202020204" pitchFamily="34" charset="-128"/>
                  <a:cs typeface="Arial Unicode MS" panose="020B0604020202020204" pitchFamily="34" charset="-128"/>
                </a:rPr>
                <a:t>Implementation</a:t>
              </a:r>
              <a:r>
                <a:rPr kumimoji="0" lang="en-ZA" sz="1100" b="1" i="0" u="none" strike="noStrike" kern="1200" cap="none" spc="0" normalizeH="0" baseline="0" noProof="0" dirty="0">
                  <a:ln>
                    <a:noFill/>
                  </a:ln>
                  <a:solidFill>
                    <a:srgbClr val="003896"/>
                  </a:solidFill>
                  <a:effectLst/>
                  <a:uLnTx/>
                  <a:uFillTx/>
                  <a:latin typeface="Arial" panose="020B0604020202020204"/>
                  <a:ea typeface="Arial Unicode MS" panose="020B0604020202020204" pitchFamily="34" charset="-128"/>
                  <a:cs typeface="Arial Unicode MS" panose="020B0604020202020204" pitchFamily="34" charset="-128"/>
                </a:rPr>
                <a:t> in progress </a:t>
              </a:r>
            </a:p>
          </p:txBody>
        </p:sp>
        <p:sp>
          <p:nvSpPr>
            <p:cNvPr id="52" name="Rectangle 18">
              <a:extLst>
                <a:ext uri="{FF2B5EF4-FFF2-40B4-BE49-F238E27FC236}">
                  <a16:creationId xmlns:a16="http://schemas.microsoft.com/office/drawing/2014/main" id="{1578EAC6-7424-D725-687A-843FB0C62861}"/>
                </a:ext>
              </a:extLst>
            </p:cNvPr>
            <p:cNvSpPr>
              <a:spLocks noChangeArrowheads="1"/>
            </p:cNvSpPr>
            <p:nvPr>
              <p:custDataLst>
                <p:tags r:id="rId3"/>
              </p:custDataLst>
            </p:nvPr>
          </p:nvSpPr>
          <p:spPr bwMode="black">
            <a:xfrm>
              <a:off x="2504979" y="6290390"/>
              <a:ext cx="28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SzPct val="120000"/>
                <a:defRPr sz="1600">
                  <a:solidFill>
                    <a:schemeClr val="tx1"/>
                  </a:solidFill>
                  <a:latin typeface="Arial" panose="020B0604020202020204" pitchFamily="34" charset="0"/>
                  <a:ea typeface="-윤고딕130" pitchFamily="18" charset="-127"/>
                </a:defRPr>
              </a:lvl1pPr>
              <a:lvl2pPr marL="144463" indent="-142875" defTabSz="895350">
                <a:buSzPct val="120000"/>
                <a:buChar char="•"/>
                <a:defRPr sz="1600">
                  <a:solidFill>
                    <a:schemeClr val="tx1"/>
                  </a:solidFill>
                  <a:latin typeface="Arial" panose="020B0604020202020204" pitchFamily="34" charset="0"/>
                  <a:ea typeface="-윤고딕130" pitchFamily="18" charset="-127"/>
                </a:defRPr>
              </a:lvl2pPr>
              <a:lvl3pPr marL="295275" indent="-149225" defTabSz="895350">
                <a:buChar char="–"/>
                <a:defRPr sz="1600">
                  <a:solidFill>
                    <a:schemeClr val="tx1"/>
                  </a:solidFill>
                  <a:latin typeface="Arial" panose="020B0604020202020204" pitchFamily="34" charset="0"/>
                  <a:ea typeface="-윤고딕130" pitchFamily="18" charset="-127"/>
                </a:defRPr>
              </a:lvl3pPr>
              <a:lvl4pPr marL="431800" indent="-134938" defTabSz="895350">
                <a:buSzPct val="89000"/>
                <a:buChar char="•"/>
                <a:defRPr sz="1600">
                  <a:solidFill>
                    <a:schemeClr val="tx1"/>
                  </a:solidFill>
                  <a:latin typeface="Arial" panose="020B0604020202020204" pitchFamily="34" charset="0"/>
                  <a:ea typeface="-윤고딕130" pitchFamily="18" charset="-127"/>
                </a:defRPr>
              </a:lvl4pPr>
              <a:lvl5pPr marL="582613" indent="-149225" defTabSz="895350">
                <a:buSzPct val="75000"/>
                <a:buChar char="–"/>
                <a:defRPr sz="1600">
                  <a:solidFill>
                    <a:schemeClr val="tx1"/>
                  </a:solidFill>
                  <a:latin typeface="Arial" panose="020B0604020202020204" pitchFamily="34" charset="0"/>
                  <a:ea typeface="-윤고딕130" pitchFamily="18" charset="-127"/>
                </a:defRPr>
              </a:lvl5pPr>
              <a:lvl6pPr marL="10398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14970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19542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2411413" indent="-149225" defTabSz="895350" fontAlgn="base">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marL="0" marR="0" lvl="0" indent="0" algn="ctr" defTabSz="895350" rtl="0" eaLnBrk="1" fontAlgn="auto" latinLnBrk="0" hangingPunct="1">
                <a:lnSpc>
                  <a:spcPct val="100000"/>
                </a:lnSpc>
                <a:spcBef>
                  <a:spcPts val="0"/>
                </a:spcBef>
                <a:spcAft>
                  <a:spcPts val="0"/>
                </a:spcAft>
                <a:buClrTx/>
                <a:buSzPct val="120000"/>
                <a:buFontTx/>
                <a:buNone/>
                <a:tabLst/>
                <a:defRPr/>
              </a:pPr>
              <a:r>
                <a:rPr kumimoji="0" lang="en-ZA" altLang="en-US" sz="2600" b="0" i="0" u="none" strike="noStrike" kern="1200" cap="none" spc="0" normalizeH="0" baseline="0" noProof="0" dirty="0">
                  <a:ln>
                    <a:noFill/>
                  </a:ln>
                  <a:solidFill>
                    <a:srgbClr val="FFC000"/>
                  </a:solidFill>
                  <a:effectLst/>
                  <a:uLnTx/>
                  <a:uFillTx/>
                  <a:latin typeface="Arial" panose="020B0604020202020204" pitchFamily="34" charset="0"/>
                  <a:ea typeface="-윤고딕130" pitchFamily="18" charset="-127"/>
                  <a:cs typeface="+mn-cs"/>
                  <a:sym typeface="Wingdings" panose="05000000000000000000" pitchFamily="2" charset="2"/>
                </a:rPr>
                <a:t></a:t>
              </a:r>
              <a:endParaRPr kumimoji="0" lang="en-ZA" altLang="en-US" sz="2600" b="0" i="0" u="none" strike="noStrike" kern="1200" cap="none" spc="0" normalizeH="0" baseline="0" noProof="0" dirty="0">
                <a:ln>
                  <a:noFill/>
                </a:ln>
                <a:solidFill>
                  <a:srgbClr val="FFC000"/>
                </a:solidFill>
                <a:effectLst/>
                <a:uLnTx/>
                <a:uFillTx/>
                <a:latin typeface="Arial" panose="020B0604020202020204" pitchFamily="34" charset="0"/>
                <a:ea typeface="-윤고딕130" pitchFamily="18" charset="-127"/>
                <a:cs typeface="+mn-cs"/>
              </a:endParaRPr>
            </a:p>
          </p:txBody>
        </p:sp>
      </p:grpSp>
      <p:sp>
        <p:nvSpPr>
          <p:cNvPr id="53" name="Freeform 428">
            <a:extLst>
              <a:ext uri="{FF2B5EF4-FFF2-40B4-BE49-F238E27FC236}">
                <a16:creationId xmlns:a16="http://schemas.microsoft.com/office/drawing/2014/main" id="{084D75E5-EDB9-CB62-BE07-561207590EBB}"/>
              </a:ext>
            </a:extLst>
          </p:cNvPr>
          <p:cNvSpPr>
            <a:spLocks/>
          </p:cNvSpPr>
          <p:nvPr/>
        </p:nvSpPr>
        <p:spPr bwMode="auto">
          <a:xfrm>
            <a:off x="4372105" y="2357503"/>
            <a:ext cx="180000" cy="180000"/>
          </a:xfrm>
          <a:custGeom>
            <a:avLst/>
            <a:gdLst>
              <a:gd name="T0" fmla="*/ 0 w 648"/>
              <a:gd name="T1" fmla="*/ 374 h 618"/>
              <a:gd name="T2" fmla="*/ 88 w 648"/>
              <a:gd name="T3" fmla="*/ 320 h 618"/>
              <a:gd name="T4" fmla="*/ 122 w 648"/>
              <a:gd name="T5" fmla="*/ 340 h 618"/>
              <a:gd name="T6" fmla="*/ 184 w 648"/>
              <a:gd name="T7" fmla="*/ 452 h 618"/>
              <a:gd name="T8" fmla="*/ 278 w 648"/>
              <a:gd name="T9" fmla="*/ 316 h 618"/>
              <a:gd name="T10" fmla="*/ 434 w 648"/>
              <a:gd name="T11" fmla="*/ 148 h 618"/>
              <a:gd name="T12" fmla="*/ 534 w 648"/>
              <a:gd name="T13" fmla="*/ 60 h 618"/>
              <a:gd name="T14" fmla="*/ 632 w 648"/>
              <a:gd name="T15" fmla="*/ 0 h 618"/>
              <a:gd name="T16" fmla="*/ 648 w 648"/>
              <a:gd name="T17" fmla="*/ 26 h 618"/>
              <a:gd name="T18" fmla="*/ 566 w 648"/>
              <a:gd name="T19" fmla="*/ 98 h 618"/>
              <a:gd name="T20" fmla="*/ 448 w 648"/>
              <a:gd name="T21" fmla="*/ 230 h 618"/>
              <a:gd name="T22" fmla="*/ 346 w 648"/>
              <a:gd name="T23" fmla="*/ 360 h 618"/>
              <a:gd name="T24" fmla="*/ 234 w 648"/>
              <a:gd name="T25" fmla="*/ 554 h 618"/>
              <a:gd name="T26" fmla="*/ 144 w 648"/>
              <a:gd name="T27" fmla="*/ 618 h 618"/>
              <a:gd name="T28" fmla="*/ 82 w 648"/>
              <a:gd name="T29" fmla="*/ 466 h 618"/>
              <a:gd name="T30" fmla="*/ 42 w 648"/>
              <a:gd name="T31" fmla="*/ 404 h 618"/>
              <a:gd name="T32" fmla="*/ 0 w 648"/>
              <a:gd name="T33" fmla="*/ 3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FFC000">
              <a:alpha val="50000"/>
            </a:srgb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93FC8535-25CA-24D3-0B14-D852E705AF25}"/>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BN</a:t>
            </a:r>
          </a:p>
        </p:txBody>
      </p:sp>
    </p:spTree>
    <p:extLst>
      <p:ext uri="{BB962C8B-B14F-4D97-AF65-F5344CB8AC3E}">
        <p14:creationId xmlns:p14="http://schemas.microsoft.com/office/powerpoint/2010/main" val="45745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7148C6D-F3D2-FC88-C583-982AA390E5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0" imgW="425" imgH="426" progId="TCLayout.ActiveDocument.1">
                  <p:embed/>
                </p:oleObj>
              </mc:Choice>
              <mc:Fallback>
                <p:oleObj name="think-cell Slide" r:id="rId90" imgW="425" imgH="426" progId="TCLayout.ActiveDocument.1">
                  <p:embed/>
                  <p:pic>
                    <p:nvPicPr>
                      <p:cNvPr id="4" name="think-cell data - do not delete" hidden="1">
                        <a:extLst>
                          <a:ext uri="{FF2B5EF4-FFF2-40B4-BE49-F238E27FC236}">
                            <a16:creationId xmlns:a16="http://schemas.microsoft.com/office/drawing/2014/main" id="{D7148C6D-F3D2-FC88-C583-982AA390E569}"/>
                          </a:ext>
                        </a:extLst>
                      </p:cNvPr>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D63EAE6F-7A67-69D8-E651-2CC5C88813EA}"/>
              </a:ext>
            </a:extLst>
          </p:cNvPr>
          <p:cNvSpPr txBox="1">
            <a:spLocks/>
          </p:cNvSpPr>
          <p:nvPr/>
        </p:nvSpPr>
        <p:spPr>
          <a:xfrm>
            <a:off x="197930" y="142138"/>
            <a:ext cx="9868169" cy="666000"/>
          </a:xfrm>
          <a:prstGeom prst="rect">
            <a:avLst/>
          </a:prstGeom>
        </p:spPr>
        <p:txBody>
          <a:bodyPr vert="horz"/>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Gill Sans MT" panose="020B0502020104020203" pitchFamily="34" charset="0"/>
                <a:ea typeface="+mj-ea"/>
                <a:cs typeface="+mj-cs"/>
              </a:rPr>
              <a:t>While we have not met the targeted reduction in unplanned load losses, there is a declining trend</a:t>
            </a:r>
          </a:p>
        </p:txBody>
      </p:sp>
      <p:sp>
        <p:nvSpPr>
          <p:cNvPr id="9" name="Rectangle 8">
            <a:extLst>
              <a:ext uri="{FF2B5EF4-FFF2-40B4-BE49-F238E27FC236}">
                <a16:creationId xmlns:a16="http://schemas.microsoft.com/office/drawing/2014/main" id="{2384A388-13BF-1059-AC69-DBD9E8B0DA72}"/>
              </a:ext>
            </a:extLst>
          </p:cNvPr>
          <p:cNvSpPr/>
          <p:nvPr/>
        </p:nvSpPr>
        <p:spPr>
          <a:xfrm>
            <a:off x="198438" y="1187451"/>
            <a:ext cx="11696700" cy="4031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0C6AE05E-C98B-2B52-A04E-8946B762926F}"/>
              </a:ext>
            </a:extLst>
          </p:cNvPr>
          <p:cNvSpPr/>
          <p:nvPr/>
        </p:nvSpPr>
        <p:spPr>
          <a:xfrm>
            <a:off x="198438" y="1192213"/>
            <a:ext cx="11696700" cy="2762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FY 2024 expected performance</a:t>
            </a:r>
          </a:p>
        </p:txBody>
      </p:sp>
      <p:graphicFrame>
        <p:nvGraphicFramePr>
          <p:cNvPr id="933" name="Chart 932">
            <a:extLst>
              <a:ext uri="{FF2B5EF4-FFF2-40B4-BE49-F238E27FC236}">
                <a16:creationId xmlns:a16="http://schemas.microsoft.com/office/drawing/2014/main" id="{102A32DB-51C6-666E-5562-537A5D0017EF}"/>
              </a:ext>
            </a:extLst>
          </p:cNvPr>
          <p:cNvGraphicFramePr/>
          <p:nvPr>
            <p:custDataLst>
              <p:tags r:id="rId2"/>
            </p:custDataLst>
          </p:nvPr>
        </p:nvGraphicFramePr>
        <p:xfrm>
          <a:off x="796925" y="2241550"/>
          <a:ext cx="11041063" cy="1470025"/>
        </p:xfrm>
        <a:graphic>
          <a:graphicData uri="http://schemas.openxmlformats.org/drawingml/2006/chart">
            <c:chart xmlns:c="http://schemas.openxmlformats.org/drawingml/2006/chart" xmlns:r="http://schemas.openxmlformats.org/officeDocument/2006/relationships" r:id="rId92"/>
          </a:graphicData>
        </a:graphic>
      </p:graphicFrame>
      <p:cxnSp>
        <p:nvCxnSpPr>
          <p:cNvPr id="91" name="Straight Connector 90">
            <a:extLst>
              <a:ext uri="{FF2B5EF4-FFF2-40B4-BE49-F238E27FC236}">
                <a16:creationId xmlns:a16="http://schemas.microsoft.com/office/drawing/2014/main" id="{D81CC73A-F035-5C37-7DA9-F74ACAB25148}"/>
              </a:ext>
            </a:extLst>
          </p:cNvPr>
          <p:cNvCxnSpPr/>
          <p:nvPr>
            <p:custDataLst>
              <p:tags r:id="rId3"/>
            </p:custDataLst>
          </p:nvPr>
        </p:nvCxnSpPr>
        <p:spPr bwMode="auto">
          <a:xfrm flipH="1">
            <a:off x="828675" y="362902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BB0469E6-7AD6-319E-F26E-8463B24A6A5B}"/>
              </a:ext>
            </a:extLst>
          </p:cNvPr>
          <p:cNvCxnSpPr/>
          <p:nvPr>
            <p:custDataLst>
              <p:tags r:id="rId4"/>
            </p:custDataLst>
          </p:nvPr>
        </p:nvCxnSpPr>
        <p:spPr bwMode="auto">
          <a:xfrm flipH="1">
            <a:off x="828675" y="3230563"/>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587B1C6D-4903-E16C-6A7F-4746D8B10792}"/>
              </a:ext>
            </a:extLst>
          </p:cNvPr>
          <p:cNvCxnSpPr/>
          <p:nvPr>
            <p:custDataLst>
              <p:tags r:id="rId5"/>
            </p:custDataLst>
          </p:nvPr>
        </p:nvCxnSpPr>
        <p:spPr bwMode="auto">
          <a:xfrm flipH="1">
            <a:off x="828675" y="2778125"/>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44AA60F8-4208-B439-6C21-5CF2D7E318EC}"/>
              </a:ext>
            </a:extLst>
          </p:cNvPr>
          <p:cNvCxnSpPr/>
          <p:nvPr>
            <p:custDataLst>
              <p:tags r:id="rId6"/>
            </p:custDataLst>
          </p:nvPr>
        </p:nvCxnSpPr>
        <p:spPr bwMode="auto">
          <a:xfrm flipH="1">
            <a:off x="828675" y="232410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0" name="Straight Connector 929">
            <a:extLst>
              <a:ext uri="{FF2B5EF4-FFF2-40B4-BE49-F238E27FC236}">
                <a16:creationId xmlns:a16="http://schemas.microsoft.com/office/drawing/2014/main" id="{A0D297DB-9939-A60F-C9B5-840662D6D630}"/>
              </a:ext>
            </a:extLst>
          </p:cNvPr>
          <p:cNvCxnSpPr/>
          <p:nvPr>
            <p:custDataLst>
              <p:tags r:id="rId7"/>
            </p:custDataLst>
          </p:nvPr>
        </p:nvCxnSpPr>
        <p:spPr bwMode="auto">
          <a:xfrm flipH="1">
            <a:off x="828675" y="2551113"/>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9" name="Straight Connector 928">
            <a:extLst>
              <a:ext uri="{FF2B5EF4-FFF2-40B4-BE49-F238E27FC236}">
                <a16:creationId xmlns:a16="http://schemas.microsoft.com/office/drawing/2014/main" id="{64E3CFB5-073C-6633-0CE2-2C9EF394E0A9}"/>
              </a:ext>
            </a:extLst>
          </p:cNvPr>
          <p:cNvCxnSpPr/>
          <p:nvPr>
            <p:custDataLst>
              <p:tags r:id="rId8"/>
            </p:custDataLst>
          </p:nvPr>
        </p:nvCxnSpPr>
        <p:spPr bwMode="auto">
          <a:xfrm flipH="1">
            <a:off x="828675" y="3003550"/>
            <a:ext cx="50800"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8" name="Text Placeholder 2">
            <a:extLst>
              <a:ext uri="{FF2B5EF4-FFF2-40B4-BE49-F238E27FC236}">
                <a16:creationId xmlns:a16="http://schemas.microsoft.com/office/drawing/2014/main" id="{F71976D3-41FC-ADEC-3506-4B7B93837D6A}"/>
              </a:ext>
            </a:extLst>
          </p:cNvPr>
          <p:cNvSpPr>
            <a:spLocks noGrp="1"/>
          </p:cNvSpPr>
          <p:nvPr>
            <p:custDataLst>
              <p:tags r:id="rId9"/>
            </p:custDataLst>
          </p:nvPr>
        </p:nvSpPr>
        <p:spPr bwMode="gray">
          <a:xfrm>
            <a:off x="642938" y="3551238"/>
            <a:ext cx="841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F4DA42A-0730-45F7-90C2-C8B1579EB48D}" type="datetime'''''''''''''''''''0'''''''''''''''''''''''''''''''">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9" name="Text Placeholder 2">
            <a:extLst>
              <a:ext uri="{FF2B5EF4-FFF2-40B4-BE49-F238E27FC236}">
                <a16:creationId xmlns:a16="http://schemas.microsoft.com/office/drawing/2014/main" id="{3F7040EB-685D-D938-5725-6F4D2576BF9F}"/>
              </a:ext>
            </a:extLst>
          </p:cNvPr>
          <p:cNvSpPr>
            <a:spLocks noGrp="1"/>
          </p:cNvSpPr>
          <p:nvPr>
            <p:custDataLst>
              <p:tags r:id="rId10"/>
            </p:custDataLst>
          </p:nvPr>
        </p:nvSpPr>
        <p:spPr bwMode="gray">
          <a:xfrm>
            <a:off x="263525" y="3152775"/>
            <a:ext cx="463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40C19CE-9C0C-45BF-9DB5-FBC746BC5F4D}" type="datetime'1''''''''4'''''''''''''''''''''''''''''''' ''0''''''00'''">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14 000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84" name="Text Placeholder 2">
            <a:extLst>
              <a:ext uri="{FF2B5EF4-FFF2-40B4-BE49-F238E27FC236}">
                <a16:creationId xmlns:a16="http://schemas.microsoft.com/office/drawing/2014/main" id="{ABBEBD4E-13B3-C626-0AEE-1690C1F5DBE0}"/>
              </a:ext>
            </a:extLst>
          </p:cNvPr>
          <p:cNvSpPr>
            <a:spLocks noGrp="1"/>
          </p:cNvSpPr>
          <p:nvPr>
            <p:custDataLst>
              <p:tags r:id="rId11"/>
            </p:custDataLst>
          </p:nvPr>
        </p:nvSpPr>
        <p:spPr bwMode="gray">
          <a:xfrm>
            <a:off x="263525" y="2700338"/>
            <a:ext cx="463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F2DFB54-11B0-4E3C-AB04-AF4212E51971}" type="datetime'''''''''1''''6'' 0''''''''''''''''''0''''''''''''0'">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16 000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0" name="Text Placeholder 2">
            <a:extLst>
              <a:ext uri="{FF2B5EF4-FFF2-40B4-BE49-F238E27FC236}">
                <a16:creationId xmlns:a16="http://schemas.microsoft.com/office/drawing/2014/main" id="{7F06305A-E5D7-59D6-5F0A-A0BFA4823AF0}"/>
              </a:ext>
            </a:extLst>
          </p:cNvPr>
          <p:cNvSpPr>
            <a:spLocks noGrp="1"/>
          </p:cNvSpPr>
          <p:nvPr>
            <p:custDataLst>
              <p:tags r:id="rId12"/>
            </p:custDataLst>
          </p:nvPr>
        </p:nvSpPr>
        <p:spPr bwMode="gray">
          <a:xfrm>
            <a:off x="263525" y="2246313"/>
            <a:ext cx="463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DA9BB98-419A-48F2-972C-1655CE7A78E6}" type="datetime'''1''8'''''''''''' ''''0''''''''''0''0'''''''">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18 000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28" name="Text Placeholder 2">
            <a:extLst>
              <a:ext uri="{FF2B5EF4-FFF2-40B4-BE49-F238E27FC236}">
                <a16:creationId xmlns:a16="http://schemas.microsoft.com/office/drawing/2014/main" id="{310696DC-C2F6-037C-4728-0434379FC28C}"/>
              </a:ext>
            </a:extLst>
          </p:cNvPr>
          <p:cNvSpPr>
            <a:spLocks noGrp="1"/>
          </p:cNvSpPr>
          <p:nvPr>
            <p:custDataLst>
              <p:tags r:id="rId13"/>
            </p:custDataLst>
          </p:nvPr>
        </p:nvSpPr>
        <p:spPr bwMode="gray">
          <a:xfrm>
            <a:off x="263525" y="2473325"/>
            <a:ext cx="463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D29C322C-07DB-4360-80DD-CEFC7E4C69DB}" type="datetime'''1''''''''''''''''''''7'' 0''''''0''0'''''''''''''''''">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17 000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27" name="Text Placeholder 2">
            <a:extLst>
              <a:ext uri="{FF2B5EF4-FFF2-40B4-BE49-F238E27FC236}">
                <a16:creationId xmlns:a16="http://schemas.microsoft.com/office/drawing/2014/main" id="{9C477793-AD1D-2BD4-1268-2DF9954B3824}"/>
              </a:ext>
            </a:extLst>
          </p:cNvPr>
          <p:cNvSpPr>
            <a:spLocks noGrp="1"/>
          </p:cNvSpPr>
          <p:nvPr>
            <p:custDataLst>
              <p:tags r:id="rId14"/>
            </p:custDataLst>
          </p:nvPr>
        </p:nvSpPr>
        <p:spPr bwMode="gray">
          <a:xfrm>
            <a:off x="263525" y="2925763"/>
            <a:ext cx="4635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29BF1CD-2667-46F2-9346-A7358136AE42}" type="datetime'''''''1''''''''''''''''''''''''''''''''''5 0''''''''''''00'">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15 000</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useBgFill="1">
        <p:nvSpPr>
          <p:cNvPr id="921" name="Freeform: Shape 920">
            <a:extLst>
              <a:ext uri="{FF2B5EF4-FFF2-40B4-BE49-F238E27FC236}">
                <a16:creationId xmlns:a16="http://schemas.microsoft.com/office/drawing/2014/main" id="{206DC94B-F113-C31A-6FDA-29BECC470BE1}"/>
              </a:ext>
            </a:extLst>
          </p:cNvPr>
          <p:cNvSpPr/>
          <p:nvPr>
            <p:custDataLst>
              <p:tags r:id="rId15"/>
            </p:custDataLst>
          </p:nvPr>
        </p:nvSpPr>
        <p:spPr bwMode="auto">
          <a:xfrm>
            <a:off x="10348913" y="3392488"/>
            <a:ext cx="415926" cy="169863"/>
          </a:xfrm>
          <a:custGeom>
            <a:avLst/>
            <a:gdLst/>
            <a:ahLst/>
            <a:cxnLst/>
            <a:rect l="0" t="0" r="0" b="0"/>
            <a:pathLst>
              <a:path w="415926" h="169864">
                <a:moveTo>
                  <a:pt x="0" y="112713"/>
                </a:moveTo>
                <a:lnTo>
                  <a:pt x="415925" y="0"/>
                </a:lnTo>
                <a:lnTo>
                  <a:pt x="415925" y="57150"/>
                </a:lnTo>
                <a:lnTo>
                  <a:pt x="0" y="169863"/>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18" name="Freeform: Shape 917">
            <a:extLst>
              <a:ext uri="{FF2B5EF4-FFF2-40B4-BE49-F238E27FC236}">
                <a16:creationId xmlns:a16="http://schemas.microsoft.com/office/drawing/2014/main" id="{DF6DD832-EDAB-D3D0-B3FA-E135A526E021}"/>
              </a:ext>
            </a:extLst>
          </p:cNvPr>
          <p:cNvSpPr/>
          <p:nvPr>
            <p:custDataLst>
              <p:tags r:id="rId16"/>
            </p:custDataLst>
          </p:nvPr>
        </p:nvSpPr>
        <p:spPr bwMode="auto">
          <a:xfrm>
            <a:off x="9442450" y="3392488"/>
            <a:ext cx="415926" cy="169863"/>
          </a:xfrm>
          <a:custGeom>
            <a:avLst/>
            <a:gdLst/>
            <a:ahLst/>
            <a:cxnLst/>
            <a:rect l="0" t="0" r="0" b="0"/>
            <a:pathLst>
              <a:path w="415926" h="169864">
                <a:moveTo>
                  <a:pt x="0" y="112713"/>
                </a:moveTo>
                <a:lnTo>
                  <a:pt x="415925" y="0"/>
                </a:lnTo>
                <a:lnTo>
                  <a:pt x="415925" y="57150"/>
                </a:lnTo>
                <a:lnTo>
                  <a:pt x="0" y="169863"/>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09" name="Freeform: Shape 908">
            <a:extLst>
              <a:ext uri="{FF2B5EF4-FFF2-40B4-BE49-F238E27FC236}">
                <a16:creationId xmlns:a16="http://schemas.microsoft.com/office/drawing/2014/main" id="{B6247C0D-2BDA-6073-9400-3076A5FD187C}"/>
              </a:ext>
            </a:extLst>
          </p:cNvPr>
          <p:cNvSpPr/>
          <p:nvPr>
            <p:custDataLst>
              <p:tags r:id="rId17"/>
            </p:custDataLst>
          </p:nvPr>
        </p:nvSpPr>
        <p:spPr bwMode="auto">
          <a:xfrm>
            <a:off x="6724650" y="3392488"/>
            <a:ext cx="415926" cy="169863"/>
          </a:xfrm>
          <a:custGeom>
            <a:avLst/>
            <a:gdLst/>
            <a:ahLst/>
            <a:cxnLst/>
            <a:rect l="0" t="0" r="0" b="0"/>
            <a:pathLst>
              <a:path w="415926" h="169864">
                <a:moveTo>
                  <a:pt x="0" y="112713"/>
                </a:moveTo>
                <a:lnTo>
                  <a:pt x="415925" y="0"/>
                </a:lnTo>
                <a:lnTo>
                  <a:pt x="415925" y="57150"/>
                </a:lnTo>
                <a:lnTo>
                  <a:pt x="0" y="169863"/>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15" name="Freeform: Shape 914">
            <a:extLst>
              <a:ext uri="{FF2B5EF4-FFF2-40B4-BE49-F238E27FC236}">
                <a16:creationId xmlns:a16="http://schemas.microsoft.com/office/drawing/2014/main" id="{26B63925-8194-C1E0-9380-10BA98C1EF53}"/>
              </a:ext>
            </a:extLst>
          </p:cNvPr>
          <p:cNvSpPr/>
          <p:nvPr>
            <p:custDataLst>
              <p:tags r:id="rId18"/>
            </p:custDataLst>
          </p:nvPr>
        </p:nvSpPr>
        <p:spPr bwMode="auto">
          <a:xfrm>
            <a:off x="8535988" y="3392488"/>
            <a:ext cx="415926" cy="169863"/>
          </a:xfrm>
          <a:custGeom>
            <a:avLst/>
            <a:gdLst/>
            <a:ahLst/>
            <a:cxnLst/>
            <a:rect l="0" t="0" r="0" b="0"/>
            <a:pathLst>
              <a:path w="415926" h="169864">
                <a:moveTo>
                  <a:pt x="0" y="112713"/>
                </a:moveTo>
                <a:lnTo>
                  <a:pt x="415925" y="0"/>
                </a:lnTo>
                <a:lnTo>
                  <a:pt x="415925" y="57150"/>
                </a:lnTo>
                <a:lnTo>
                  <a:pt x="0" y="169863"/>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12" name="Freeform: Shape 911">
            <a:extLst>
              <a:ext uri="{FF2B5EF4-FFF2-40B4-BE49-F238E27FC236}">
                <a16:creationId xmlns:a16="http://schemas.microsoft.com/office/drawing/2014/main" id="{2BC10A49-2B2E-5051-E3A4-1335C1E7E18A}"/>
              </a:ext>
            </a:extLst>
          </p:cNvPr>
          <p:cNvSpPr/>
          <p:nvPr>
            <p:custDataLst>
              <p:tags r:id="rId19"/>
            </p:custDataLst>
          </p:nvPr>
        </p:nvSpPr>
        <p:spPr bwMode="auto">
          <a:xfrm>
            <a:off x="7629525" y="3392488"/>
            <a:ext cx="415926" cy="169863"/>
          </a:xfrm>
          <a:custGeom>
            <a:avLst/>
            <a:gdLst/>
            <a:ahLst/>
            <a:cxnLst/>
            <a:rect l="0" t="0" r="0" b="0"/>
            <a:pathLst>
              <a:path w="415926" h="169864">
                <a:moveTo>
                  <a:pt x="0" y="112713"/>
                </a:moveTo>
                <a:lnTo>
                  <a:pt x="415925" y="0"/>
                </a:lnTo>
                <a:lnTo>
                  <a:pt x="415925" y="57150"/>
                </a:lnTo>
                <a:lnTo>
                  <a:pt x="0" y="169863"/>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53" name="Freeform: Shape 52">
            <a:extLst>
              <a:ext uri="{FF2B5EF4-FFF2-40B4-BE49-F238E27FC236}">
                <a16:creationId xmlns:a16="http://schemas.microsoft.com/office/drawing/2014/main" id="{45415270-0B19-1688-EFD4-BDD2A51C692C}"/>
              </a:ext>
            </a:extLst>
          </p:cNvPr>
          <p:cNvSpPr/>
          <p:nvPr>
            <p:custDataLst>
              <p:tags r:id="rId20"/>
            </p:custDataLst>
          </p:nvPr>
        </p:nvSpPr>
        <p:spPr bwMode="auto">
          <a:xfrm>
            <a:off x="806450" y="3429000"/>
            <a:ext cx="146051" cy="96838"/>
          </a:xfrm>
          <a:custGeom>
            <a:avLst/>
            <a:gdLst/>
            <a:ahLst/>
            <a:cxnLst/>
            <a:rect l="0" t="0" r="0" b="0"/>
            <a:pathLst>
              <a:path w="146051" h="96838">
                <a:moveTo>
                  <a:pt x="0" y="39687"/>
                </a:moveTo>
                <a:lnTo>
                  <a:pt x="146050" y="0"/>
                </a:lnTo>
                <a:lnTo>
                  <a:pt x="146050" y="57150"/>
                </a:lnTo>
                <a:lnTo>
                  <a:pt x="0" y="9683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04" name="Freeform: Shape 903">
            <a:extLst>
              <a:ext uri="{FF2B5EF4-FFF2-40B4-BE49-F238E27FC236}">
                <a16:creationId xmlns:a16="http://schemas.microsoft.com/office/drawing/2014/main" id="{EDC0636F-06D5-C944-AB63-20D05B7D5D1E}"/>
              </a:ext>
            </a:extLst>
          </p:cNvPr>
          <p:cNvSpPr/>
          <p:nvPr>
            <p:custDataLst>
              <p:tags r:id="rId21"/>
            </p:custDataLst>
          </p:nvPr>
        </p:nvSpPr>
        <p:spPr bwMode="auto">
          <a:xfrm>
            <a:off x="5494338" y="3349625"/>
            <a:ext cx="739776" cy="255588"/>
          </a:xfrm>
          <a:custGeom>
            <a:avLst/>
            <a:gdLst/>
            <a:ahLst/>
            <a:cxnLst/>
            <a:rect l="0" t="0" r="0" b="0"/>
            <a:pathLst>
              <a:path w="739776" h="255588">
                <a:moveTo>
                  <a:pt x="0" y="198437"/>
                </a:moveTo>
                <a:lnTo>
                  <a:pt x="739775" y="0"/>
                </a:lnTo>
                <a:lnTo>
                  <a:pt x="739775" y="57150"/>
                </a:lnTo>
                <a:lnTo>
                  <a:pt x="0" y="2555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01" name="Freeform: Shape 900">
            <a:extLst>
              <a:ext uri="{FF2B5EF4-FFF2-40B4-BE49-F238E27FC236}">
                <a16:creationId xmlns:a16="http://schemas.microsoft.com/office/drawing/2014/main" id="{4250335A-BA8F-2550-838F-E298D8E49CEB}"/>
              </a:ext>
            </a:extLst>
          </p:cNvPr>
          <p:cNvSpPr/>
          <p:nvPr>
            <p:custDataLst>
              <p:tags r:id="rId22"/>
            </p:custDataLst>
          </p:nvPr>
        </p:nvSpPr>
        <p:spPr bwMode="auto">
          <a:xfrm>
            <a:off x="4587875" y="3349625"/>
            <a:ext cx="739776" cy="255588"/>
          </a:xfrm>
          <a:custGeom>
            <a:avLst/>
            <a:gdLst/>
            <a:ahLst/>
            <a:cxnLst/>
            <a:rect l="0" t="0" r="0" b="0"/>
            <a:pathLst>
              <a:path w="739776" h="255588">
                <a:moveTo>
                  <a:pt x="0" y="198437"/>
                </a:moveTo>
                <a:lnTo>
                  <a:pt x="739775" y="0"/>
                </a:lnTo>
                <a:lnTo>
                  <a:pt x="739775" y="57150"/>
                </a:lnTo>
                <a:lnTo>
                  <a:pt x="0" y="2555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898" name="Freeform: Shape 897">
            <a:extLst>
              <a:ext uri="{FF2B5EF4-FFF2-40B4-BE49-F238E27FC236}">
                <a16:creationId xmlns:a16="http://schemas.microsoft.com/office/drawing/2014/main" id="{AD563432-D2E1-DE31-2332-379E395E563D}"/>
              </a:ext>
            </a:extLst>
          </p:cNvPr>
          <p:cNvSpPr/>
          <p:nvPr>
            <p:custDataLst>
              <p:tags r:id="rId23"/>
            </p:custDataLst>
          </p:nvPr>
        </p:nvSpPr>
        <p:spPr bwMode="auto">
          <a:xfrm>
            <a:off x="3681413" y="3349625"/>
            <a:ext cx="739776" cy="255588"/>
          </a:xfrm>
          <a:custGeom>
            <a:avLst/>
            <a:gdLst/>
            <a:ahLst/>
            <a:cxnLst/>
            <a:rect l="0" t="0" r="0" b="0"/>
            <a:pathLst>
              <a:path w="739776" h="255588">
                <a:moveTo>
                  <a:pt x="0" y="198437"/>
                </a:moveTo>
                <a:lnTo>
                  <a:pt x="739775" y="0"/>
                </a:lnTo>
                <a:lnTo>
                  <a:pt x="739775" y="57150"/>
                </a:lnTo>
                <a:lnTo>
                  <a:pt x="0" y="2555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63" name="Freeform: Shape 62">
            <a:extLst>
              <a:ext uri="{FF2B5EF4-FFF2-40B4-BE49-F238E27FC236}">
                <a16:creationId xmlns:a16="http://schemas.microsoft.com/office/drawing/2014/main" id="{29432123-5044-0B78-F403-8B527C529384}"/>
              </a:ext>
            </a:extLst>
          </p:cNvPr>
          <p:cNvSpPr/>
          <p:nvPr>
            <p:custDataLst>
              <p:tags r:id="rId24"/>
            </p:custDataLst>
          </p:nvPr>
        </p:nvSpPr>
        <p:spPr bwMode="auto">
          <a:xfrm>
            <a:off x="2774950" y="3349625"/>
            <a:ext cx="739776" cy="255588"/>
          </a:xfrm>
          <a:custGeom>
            <a:avLst/>
            <a:gdLst/>
            <a:ahLst/>
            <a:cxnLst/>
            <a:rect l="0" t="0" r="0" b="0"/>
            <a:pathLst>
              <a:path w="739776" h="255588">
                <a:moveTo>
                  <a:pt x="0" y="198437"/>
                </a:moveTo>
                <a:lnTo>
                  <a:pt x="739775" y="0"/>
                </a:lnTo>
                <a:lnTo>
                  <a:pt x="739775" y="57150"/>
                </a:lnTo>
                <a:lnTo>
                  <a:pt x="0" y="2555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60" name="Freeform: Shape 59">
            <a:extLst>
              <a:ext uri="{FF2B5EF4-FFF2-40B4-BE49-F238E27FC236}">
                <a16:creationId xmlns:a16="http://schemas.microsoft.com/office/drawing/2014/main" id="{E45EB99D-C307-E84A-4F2B-BD9A636AD86C}"/>
              </a:ext>
            </a:extLst>
          </p:cNvPr>
          <p:cNvSpPr/>
          <p:nvPr>
            <p:custDataLst>
              <p:tags r:id="rId25"/>
            </p:custDataLst>
          </p:nvPr>
        </p:nvSpPr>
        <p:spPr bwMode="auto">
          <a:xfrm>
            <a:off x="1868488" y="3349625"/>
            <a:ext cx="739776" cy="255588"/>
          </a:xfrm>
          <a:custGeom>
            <a:avLst/>
            <a:gdLst/>
            <a:ahLst/>
            <a:cxnLst/>
            <a:rect l="0" t="0" r="0" b="0"/>
            <a:pathLst>
              <a:path w="739776" h="255588">
                <a:moveTo>
                  <a:pt x="0" y="198437"/>
                </a:moveTo>
                <a:lnTo>
                  <a:pt x="739775" y="0"/>
                </a:lnTo>
                <a:lnTo>
                  <a:pt x="739775" y="57150"/>
                </a:lnTo>
                <a:lnTo>
                  <a:pt x="0" y="2555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57" name="Freeform: Shape 56">
            <a:extLst>
              <a:ext uri="{FF2B5EF4-FFF2-40B4-BE49-F238E27FC236}">
                <a16:creationId xmlns:a16="http://schemas.microsoft.com/office/drawing/2014/main" id="{E7F02D39-D841-4C07-4138-9553349F8FBD}"/>
              </a:ext>
            </a:extLst>
          </p:cNvPr>
          <p:cNvSpPr/>
          <p:nvPr>
            <p:custDataLst>
              <p:tags r:id="rId26"/>
            </p:custDataLst>
          </p:nvPr>
        </p:nvSpPr>
        <p:spPr bwMode="auto">
          <a:xfrm>
            <a:off x="962025" y="3349625"/>
            <a:ext cx="739776" cy="255588"/>
          </a:xfrm>
          <a:custGeom>
            <a:avLst/>
            <a:gdLst/>
            <a:ahLst/>
            <a:cxnLst/>
            <a:rect l="0" t="0" r="0" b="0"/>
            <a:pathLst>
              <a:path w="739776" h="255588">
                <a:moveTo>
                  <a:pt x="0" y="198437"/>
                </a:moveTo>
                <a:lnTo>
                  <a:pt x="739775" y="0"/>
                </a:lnTo>
                <a:lnTo>
                  <a:pt x="739775" y="57150"/>
                </a:lnTo>
                <a:lnTo>
                  <a:pt x="0" y="255587"/>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useBgFill="1">
        <p:nvSpPr>
          <p:cNvPr id="924" name="Freeform: Shape 923">
            <a:extLst>
              <a:ext uri="{FF2B5EF4-FFF2-40B4-BE49-F238E27FC236}">
                <a16:creationId xmlns:a16="http://schemas.microsoft.com/office/drawing/2014/main" id="{C5745E9C-7BC1-E490-FE50-5473F549E6AE}"/>
              </a:ext>
            </a:extLst>
          </p:cNvPr>
          <p:cNvSpPr/>
          <p:nvPr>
            <p:custDataLst>
              <p:tags r:id="rId27"/>
            </p:custDataLst>
          </p:nvPr>
        </p:nvSpPr>
        <p:spPr bwMode="auto">
          <a:xfrm>
            <a:off x="11255375" y="3392488"/>
            <a:ext cx="415926" cy="169863"/>
          </a:xfrm>
          <a:custGeom>
            <a:avLst/>
            <a:gdLst/>
            <a:ahLst/>
            <a:cxnLst/>
            <a:rect l="0" t="0" r="0" b="0"/>
            <a:pathLst>
              <a:path w="415926" h="169864">
                <a:moveTo>
                  <a:pt x="0" y="112713"/>
                </a:moveTo>
                <a:lnTo>
                  <a:pt x="415925" y="0"/>
                </a:lnTo>
                <a:lnTo>
                  <a:pt x="415925" y="57150"/>
                </a:lnTo>
                <a:lnTo>
                  <a:pt x="0" y="169863"/>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05" name="Freeform: Shape 904">
            <a:extLst>
              <a:ext uri="{FF2B5EF4-FFF2-40B4-BE49-F238E27FC236}">
                <a16:creationId xmlns:a16="http://schemas.microsoft.com/office/drawing/2014/main" id="{ECF5122F-DCFB-AA86-CEC6-C473BEBECEA4}"/>
              </a:ext>
            </a:extLst>
          </p:cNvPr>
          <p:cNvSpPr/>
          <p:nvPr>
            <p:custDataLst>
              <p:tags r:id="rId28"/>
            </p:custDataLst>
          </p:nvPr>
        </p:nvSpPr>
        <p:spPr bwMode="auto">
          <a:xfrm>
            <a:off x="6724650" y="339248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08" name="Freeform: Shape 907">
            <a:extLst>
              <a:ext uri="{FF2B5EF4-FFF2-40B4-BE49-F238E27FC236}">
                <a16:creationId xmlns:a16="http://schemas.microsoft.com/office/drawing/2014/main" id="{1CAFD5F8-648C-5EDE-95AA-F200C1A44419}"/>
              </a:ext>
            </a:extLst>
          </p:cNvPr>
          <p:cNvSpPr/>
          <p:nvPr>
            <p:custDataLst>
              <p:tags r:id="rId29"/>
            </p:custDataLst>
          </p:nvPr>
        </p:nvSpPr>
        <p:spPr bwMode="auto">
          <a:xfrm>
            <a:off x="6724650" y="344963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0" name="Freeform: Shape 909">
            <a:extLst>
              <a:ext uri="{FF2B5EF4-FFF2-40B4-BE49-F238E27FC236}">
                <a16:creationId xmlns:a16="http://schemas.microsoft.com/office/drawing/2014/main" id="{A1C0DEEC-E851-BB22-F918-D2327BF02FFD}"/>
              </a:ext>
            </a:extLst>
          </p:cNvPr>
          <p:cNvSpPr/>
          <p:nvPr>
            <p:custDataLst>
              <p:tags r:id="rId30"/>
            </p:custDataLst>
          </p:nvPr>
        </p:nvSpPr>
        <p:spPr bwMode="auto">
          <a:xfrm>
            <a:off x="7629525" y="339248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1" name="Freeform: Shape 910">
            <a:extLst>
              <a:ext uri="{FF2B5EF4-FFF2-40B4-BE49-F238E27FC236}">
                <a16:creationId xmlns:a16="http://schemas.microsoft.com/office/drawing/2014/main" id="{02CF9C0B-7DA3-6E6C-9C2D-AAEF203093C4}"/>
              </a:ext>
            </a:extLst>
          </p:cNvPr>
          <p:cNvSpPr/>
          <p:nvPr>
            <p:custDataLst>
              <p:tags r:id="rId31"/>
            </p:custDataLst>
          </p:nvPr>
        </p:nvSpPr>
        <p:spPr bwMode="auto">
          <a:xfrm>
            <a:off x="7629525" y="344963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3" name="Freeform: Shape 912">
            <a:extLst>
              <a:ext uri="{FF2B5EF4-FFF2-40B4-BE49-F238E27FC236}">
                <a16:creationId xmlns:a16="http://schemas.microsoft.com/office/drawing/2014/main" id="{A2B6C47D-F86C-E1E3-6808-DAECC3DDE3B2}"/>
              </a:ext>
            </a:extLst>
          </p:cNvPr>
          <p:cNvSpPr/>
          <p:nvPr>
            <p:custDataLst>
              <p:tags r:id="rId32"/>
            </p:custDataLst>
          </p:nvPr>
        </p:nvSpPr>
        <p:spPr bwMode="auto">
          <a:xfrm>
            <a:off x="8535988" y="339248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4" name="Freeform: Shape 913">
            <a:extLst>
              <a:ext uri="{FF2B5EF4-FFF2-40B4-BE49-F238E27FC236}">
                <a16:creationId xmlns:a16="http://schemas.microsoft.com/office/drawing/2014/main" id="{06FADBE1-560C-041E-9187-AA104AB4EEA2}"/>
              </a:ext>
            </a:extLst>
          </p:cNvPr>
          <p:cNvSpPr/>
          <p:nvPr>
            <p:custDataLst>
              <p:tags r:id="rId33"/>
            </p:custDataLst>
          </p:nvPr>
        </p:nvSpPr>
        <p:spPr bwMode="auto">
          <a:xfrm>
            <a:off x="8535988" y="344963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6" name="Freeform: Shape 915">
            <a:extLst>
              <a:ext uri="{FF2B5EF4-FFF2-40B4-BE49-F238E27FC236}">
                <a16:creationId xmlns:a16="http://schemas.microsoft.com/office/drawing/2014/main" id="{83FAEAB8-DFB6-A616-AEF6-4B698376A57F}"/>
              </a:ext>
            </a:extLst>
          </p:cNvPr>
          <p:cNvSpPr/>
          <p:nvPr>
            <p:custDataLst>
              <p:tags r:id="rId34"/>
            </p:custDataLst>
          </p:nvPr>
        </p:nvSpPr>
        <p:spPr bwMode="auto">
          <a:xfrm>
            <a:off x="9442450" y="339248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7" name="Freeform: Shape 916">
            <a:extLst>
              <a:ext uri="{FF2B5EF4-FFF2-40B4-BE49-F238E27FC236}">
                <a16:creationId xmlns:a16="http://schemas.microsoft.com/office/drawing/2014/main" id="{1709E075-6FFE-F8B7-8326-AA6E3A02492F}"/>
              </a:ext>
            </a:extLst>
          </p:cNvPr>
          <p:cNvSpPr/>
          <p:nvPr>
            <p:custDataLst>
              <p:tags r:id="rId35"/>
            </p:custDataLst>
          </p:nvPr>
        </p:nvSpPr>
        <p:spPr bwMode="auto">
          <a:xfrm>
            <a:off x="9442450" y="344963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20" name="Freeform: Shape 919">
            <a:extLst>
              <a:ext uri="{FF2B5EF4-FFF2-40B4-BE49-F238E27FC236}">
                <a16:creationId xmlns:a16="http://schemas.microsoft.com/office/drawing/2014/main" id="{20BBA65B-64CA-A6C6-E728-0F4A9F8C989B}"/>
              </a:ext>
            </a:extLst>
          </p:cNvPr>
          <p:cNvSpPr/>
          <p:nvPr>
            <p:custDataLst>
              <p:tags r:id="rId36"/>
            </p:custDataLst>
          </p:nvPr>
        </p:nvSpPr>
        <p:spPr bwMode="auto">
          <a:xfrm>
            <a:off x="10348913" y="344963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22" name="Freeform: Shape 921">
            <a:extLst>
              <a:ext uri="{FF2B5EF4-FFF2-40B4-BE49-F238E27FC236}">
                <a16:creationId xmlns:a16="http://schemas.microsoft.com/office/drawing/2014/main" id="{DA624A22-E095-1D9F-4968-271EBB80C5A1}"/>
              </a:ext>
            </a:extLst>
          </p:cNvPr>
          <p:cNvSpPr/>
          <p:nvPr>
            <p:custDataLst>
              <p:tags r:id="rId37"/>
            </p:custDataLst>
          </p:nvPr>
        </p:nvSpPr>
        <p:spPr bwMode="auto">
          <a:xfrm>
            <a:off x="11255375" y="339248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23" name="Freeform: Shape 922">
            <a:extLst>
              <a:ext uri="{FF2B5EF4-FFF2-40B4-BE49-F238E27FC236}">
                <a16:creationId xmlns:a16="http://schemas.microsoft.com/office/drawing/2014/main" id="{E02A02E4-B312-876A-3640-8AA999E8CB1E}"/>
              </a:ext>
            </a:extLst>
          </p:cNvPr>
          <p:cNvSpPr/>
          <p:nvPr>
            <p:custDataLst>
              <p:tags r:id="rId38"/>
            </p:custDataLst>
          </p:nvPr>
        </p:nvSpPr>
        <p:spPr bwMode="auto">
          <a:xfrm>
            <a:off x="11255375" y="344963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19" name="Freeform: Shape 918">
            <a:extLst>
              <a:ext uri="{FF2B5EF4-FFF2-40B4-BE49-F238E27FC236}">
                <a16:creationId xmlns:a16="http://schemas.microsoft.com/office/drawing/2014/main" id="{AEC883A2-0E05-E023-A7F2-6F2EBABD638B}"/>
              </a:ext>
            </a:extLst>
          </p:cNvPr>
          <p:cNvSpPr/>
          <p:nvPr>
            <p:custDataLst>
              <p:tags r:id="rId39"/>
            </p:custDataLst>
          </p:nvPr>
        </p:nvSpPr>
        <p:spPr bwMode="auto">
          <a:xfrm>
            <a:off x="10348913" y="3392488"/>
            <a:ext cx="415926" cy="112713"/>
          </a:xfrm>
          <a:custGeom>
            <a:avLst/>
            <a:gdLst/>
            <a:ahLst/>
            <a:cxnLst/>
            <a:rect l="0" t="0" r="0" b="0"/>
            <a:pathLst>
              <a:path w="415926" h="112714">
                <a:moveTo>
                  <a:pt x="0" y="112713"/>
                </a:moveTo>
                <a:lnTo>
                  <a:pt x="41592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54" name="Freeform: Shape 53">
            <a:extLst>
              <a:ext uri="{FF2B5EF4-FFF2-40B4-BE49-F238E27FC236}">
                <a16:creationId xmlns:a16="http://schemas.microsoft.com/office/drawing/2014/main" id="{3CADB3ED-1CE8-0E92-D215-7D0C38214CD3}"/>
              </a:ext>
            </a:extLst>
          </p:cNvPr>
          <p:cNvSpPr/>
          <p:nvPr>
            <p:custDataLst>
              <p:tags r:id="rId40"/>
            </p:custDataLst>
          </p:nvPr>
        </p:nvSpPr>
        <p:spPr bwMode="auto">
          <a:xfrm>
            <a:off x="962025" y="334962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B5626150-13FD-9162-0D63-585C421D3BD0}"/>
              </a:ext>
            </a:extLst>
          </p:cNvPr>
          <p:cNvSpPr/>
          <p:nvPr>
            <p:custDataLst>
              <p:tags r:id="rId41"/>
            </p:custDataLst>
          </p:nvPr>
        </p:nvSpPr>
        <p:spPr bwMode="auto">
          <a:xfrm>
            <a:off x="806450" y="3429000"/>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52" name="Freeform: Shape 51">
            <a:extLst>
              <a:ext uri="{FF2B5EF4-FFF2-40B4-BE49-F238E27FC236}">
                <a16:creationId xmlns:a16="http://schemas.microsoft.com/office/drawing/2014/main" id="{00A70966-A0E4-7D56-36A3-5E26996D0FB3}"/>
              </a:ext>
            </a:extLst>
          </p:cNvPr>
          <p:cNvSpPr/>
          <p:nvPr>
            <p:custDataLst>
              <p:tags r:id="rId42"/>
            </p:custDataLst>
          </p:nvPr>
        </p:nvSpPr>
        <p:spPr bwMode="auto">
          <a:xfrm>
            <a:off x="806450" y="3486150"/>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897" name="Freeform: Shape 896">
            <a:extLst>
              <a:ext uri="{FF2B5EF4-FFF2-40B4-BE49-F238E27FC236}">
                <a16:creationId xmlns:a16="http://schemas.microsoft.com/office/drawing/2014/main" id="{4D495F1C-A9DC-4966-B67E-AFEAADA52BBD}"/>
              </a:ext>
            </a:extLst>
          </p:cNvPr>
          <p:cNvSpPr/>
          <p:nvPr>
            <p:custDataLst>
              <p:tags r:id="rId43"/>
            </p:custDataLst>
          </p:nvPr>
        </p:nvSpPr>
        <p:spPr bwMode="auto">
          <a:xfrm>
            <a:off x="3681413" y="340677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55" name="Freeform: Shape 54">
            <a:extLst>
              <a:ext uri="{FF2B5EF4-FFF2-40B4-BE49-F238E27FC236}">
                <a16:creationId xmlns:a16="http://schemas.microsoft.com/office/drawing/2014/main" id="{EE200B7C-DC7C-5F4E-0DE0-633A8F9E2B5A}"/>
              </a:ext>
            </a:extLst>
          </p:cNvPr>
          <p:cNvSpPr/>
          <p:nvPr>
            <p:custDataLst>
              <p:tags r:id="rId44"/>
            </p:custDataLst>
          </p:nvPr>
        </p:nvSpPr>
        <p:spPr bwMode="auto">
          <a:xfrm>
            <a:off x="962025" y="340677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58" name="Freeform: Shape 57">
            <a:extLst>
              <a:ext uri="{FF2B5EF4-FFF2-40B4-BE49-F238E27FC236}">
                <a16:creationId xmlns:a16="http://schemas.microsoft.com/office/drawing/2014/main" id="{40ED919C-619F-781A-751D-C0D31B4F6A35}"/>
              </a:ext>
            </a:extLst>
          </p:cNvPr>
          <p:cNvSpPr/>
          <p:nvPr>
            <p:custDataLst>
              <p:tags r:id="rId45"/>
            </p:custDataLst>
          </p:nvPr>
        </p:nvSpPr>
        <p:spPr bwMode="auto">
          <a:xfrm>
            <a:off x="1868488" y="334962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0FFB1468-90AA-C726-7E35-849FC2CCDD04}"/>
              </a:ext>
            </a:extLst>
          </p:cNvPr>
          <p:cNvSpPr/>
          <p:nvPr>
            <p:custDataLst>
              <p:tags r:id="rId46"/>
            </p:custDataLst>
          </p:nvPr>
        </p:nvSpPr>
        <p:spPr bwMode="auto">
          <a:xfrm>
            <a:off x="1868488" y="340677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61" name="Freeform: Shape 60">
            <a:extLst>
              <a:ext uri="{FF2B5EF4-FFF2-40B4-BE49-F238E27FC236}">
                <a16:creationId xmlns:a16="http://schemas.microsoft.com/office/drawing/2014/main" id="{CE08C719-71E9-FD47-82D4-521EFC81E01E}"/>
              </a:ext>
            </a:extLst>
          </p:cNvPr>
          <p:cNvSpPr/>
          <p:nvPr>
            <p:custDataLst>
              <p:tags r:id="rId47"/>
            </p:custDataLst>
          </p:nvPr>
        </p:nvSpPr>
        <p:spPr bwMode="auto">
          <a:xfrm>
            <a:off x="2774950" y="334962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62" name="Freeform: Shape 61">
            <a:extLst>
              <a:ext uri="{FF2B5EF4-FFF2-40B4-BE49-F238E27FC236}">
                <a16:creationId xmlns:a16="http://schemas.microsoft.com/office/drawing/2014/main" id="{691200A3-A27F-889B-F6DB-BCD47D8BC606}"/>
              </a:ext>
            </a:extLst>
          </p:cNvPr>
          <p:cNvSpPr/>
          <p:nvPr>
            <p:custDataLst>
              <p:tags r:id="rId48"/>
            </p:custDataLst>
          </p:nvPr>
        </p:nvSpPr>
        <p:spPr bwMode="auto">
          <a:xfrm>
            <a:off x="2774950" y="340677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896" name="Freeform: Shape 895">
            <a:extLst>
              <a:ext uri="{FF2B5EF4-FFF2-40B4-BE49-F238E27FC236}">
                <a16:creationId xmlns:a16="http://schemas.microsoft.com/office/drawing/2014/main" id="{7B871A8D-0B9D-8E3B-CEB4-89A60DC6CD1A}"/>
              </a:ext>
            </a:extLst>
          </p:cNvPr>
          <p:cNvSpPr/>
          <p:nvPr>
            <p:custDataLst>
              <p:tags r:id="rId49"/>
            </p:custDataLst>
          </p:nvPr>
        </p:nvSpPr>
        <p:spPr bwMode="auto">
          <a:xfrm>
            <a:off x="3681413" y="334962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899" name="Freeform: Shape 898">
            <a:extLst>
              <a:ext uri="{FF2B5EF4-FFF2-40B4-BE49-F238E27FC236}">
                <a16:creationId xmlns:a16="http://schemas.microsoft.com/office/drawing/2014/main" id="{05C3BDD7-F144-422C-3A62-41C8A978B3B9}"/>
              </a:ext>
            </a:extLst>
          </p:cNvPr>
          <p:cNvSpPr/>
          <p:nvPr>
            <p:custDataLst>
              <p:tags r:id="rId50"/>
            </p:custDataLst>
          </p:nvPr>
        </p:nvSpPr>
        <p:spPr bwMode="auto">
          <a:xfrm>
            <a:off x="4587875" y="334962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00" name="Freeform: Shape 899">
            <a:extLst>
              <a:ext uri="{FF2B5EF4-FFF2-40B4-BE49-F238E27FC236}">
                <a16:creationId xmlns:a16="http://schemas.microsoft.com/office/drawing/2014/main" id="{3624A3AD-0A07-5D5C-9AA1-DF7FDD670C5F}"/>
              </a:ext>
            </a:extLst>
          </p:cNvPr>
          <p:cNvSpPr/>
          <p:nvPr>
            <p:custDataLst>
              <p:tags r:id="rId51"/>
            </p:custDataLst>
          </p:nvPr>
        </p:nvSpPr>
        <p:spPr bwMode="auto">
          <a:xfrm>
            <a:off x="4587875" y="340677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02" name="Freeform: Shape 901">
            <a:extLst>
              <a:ext uri="{FF2B5EF4-FFF2-40B4-BE49-F238E27FC236}">
                <a16:creationId xmlns:a16="http://schemas.microsoft.com/office/drawing/2014/main" id="{8D1AE362-AF33-524C-1A76-5281652C4956}"/>
              </a:ext>
            </a:extLst>
          </p:cNvPr>
          <p:cNvSpPr/>
          <p:nvPr>
            <p:custDataLst>
              <p:tags r:id="rId52"/>
            </p:custDataLst>
          </p:nvPr>
        </p:nvSpPr>
        <p:spPr bwMode="auto">
          <a:xfrm>
            <a:off x="5494338" y="334962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03" name="Freeform: Shape 902">
            <a:extLst>
              <a:ext uri="{FF2B5EF4-FFF2-40B4-BE49-F238E27FC236}">
                <a16:creationId xmlns:a16="http://schemas.microsoft.com/office/drawing/2014/main" id="{374D7D19-A3B0-39EE-B017-42890718704E}"/>
              </a:ext>
            </a:extLst>
          </p:cNvPr>
          <p:cNvSpPr/>
          <p:nvPr>
            <p:custDataLst>
              <p:tags r:id="rId53"/>
            </p:custDataLst>
          </p:nvPr>
        </p:nvSpPr>
        <p:spPr bwMode="auto">
          <a:xfrm>
            <a:off x="5494338" y="3406775"/>
            <a:ext cx="739776" cy="198438"/>
          </a:xfrm>
          <a:custGeom>
            <a:avLst/>
            <a:gdLst/>
            <a:ahLst/>
            <a:cxnLst/>
            <a:rect l="0" t="0" r="0" b="0"/>
            <a:pathLst>
              <a:path w="739776" h="198438">
                <a:moveTo>
                  <a:pt x="0" y="198437"/>
                </a:moveTo>
                <a:lnTo>
                  <a:pt x="739775"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963" name="Text Placeholder 2">
            <a:extLst>
              <a:ext uri="{FF2B5EF4-FFF2-40B4-BE49-F238E27FC236}">
                <a16:creationId xmlns:a16="http://schemas.microsoft.com/office/drawing/2014/main" id="{1EE79032-1078-E22B-08F4-8ECFF3B09EEF}"/>
              </a:ext>
            </a:extLst>
          </p:cNvPr>
          <p:cNvSpPr>
            <a:spLocks noGrp="1"/>
          </p:cNvSpPr>
          <p:nvPr>
            <p:custDataLst>
              <p:tags r:id="rId54"/>
            </p:custDataLst>
          </p:nvPr>
        </p:nvSpPr>
        <p:spPr bwMode="auto">
          <a:xfrm>
            <a:off x="1208088" y="3679825"/>
            <a:ext cx="2492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9C44E1D-D1EA-4DD4-863B-EC879E153334}" type="datetime'''''Ap''''''r'''''''''''''''''''''''''''">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Apr</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64" name="Text Placeholder 2">
            <a:extLst>
              <a:ext uri="{FF2B5EF4-FFF2-40B4-BE49-F238E27FC236}">
                <a16:creationId xmlns:a16="http://schemas.microsoft.com/office/drawing/2014/main" id="{827D9366-8428-7C18-4B01-C4E3AB09E888}"/>
              </a:ext>
            </a:extLst>
          </p:cNvPr>
          <p:cNvSpPr>
            <a:spLocks noGrp="1"/>
          </p:cNvSpPr>
          <p:nvPr>
            <p:custDataLst>
              <p:tags r:id="rId55"/>
            </p:custDataLst>
          </p:nvPr>
        </p:nvSpPr>
        <p:spPr bwMode="auto">
          <a:xfrm>
            <a:off x="2089150" y="3679825"/>
            <a:ext cx="3000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6981F9A-9187-400A-9FDE-057435676211}" type="datetime'''''''''''''''''''''''M''''''''''''''''''''a''y'''''''''''">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May</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66" name="Text Placeholder 2">
            <a:extLst>
              <a:ext uri="{FF2B5EF4-FFF2-40B4-BE49-F238E27FC236}">
                <a16:creationId xmlns:a16="http://schemas.microsoft.com/office/drawing/2014/main" id="{61F7D4AD-0A6C-92EF-D18D-60D6AC8421A1}"/>
              </a:ext>
            </a:extLst>
          </p:cNvPr>
          <p:cNvSpPr>
            <a:spLocks noGrp="1"/>
          </p:cNvSpPr>
          <p:nvPr>
            <p:custDataLst>
              <p:tags r:id="rId56"/>
            </p:custDataLst>
          </p:nvPr>
        </p:nvSpPr>
        <p:spPr bwMode="auto">
          <a:xfrm>
            <a:off x="3948113" y="3679825"/>
            <a:ext cx="2063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94DCFA5-7E13-4744-987A-25442360B28E}" type="datetime'''''''''''J''''''''''''ul'''''''''''''''''''">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Jul</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67" name="Text Placeholder 2">
            <a:extLst>
              <a:ext uri="{FF2B5EF4-FFF2-40B4-BE49-F238E27FC236}">
                <a16:creationId xmlns:a16="http://schemas.microsoft.com/office/drawing/2014/main" id="{559EBE40-F0C1-1E44-4CDB-B98482CD7AC1}"/>
              </a:ext>
            </a:extLst>
          </p:cNvPr>
          <p:cNvSpPr>
            <a:spLocks noGrp="1"/>
          </p:cNvSpPr>
          <p:nvPr>
            <p:custDataLst>
              <p:tags r:id="rId57"/>
            </p:custDataLst>
          </p:nvPr>
        </p:nvSpPr>
        <p:spPr bwMode="auto">
          <a:xfrm>
            <a:off x="4816475" y="3679825"/>
            <a:ext cx="2825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CB294D2-7273-4D66-A5D5-B8B86232C6ED}" type="datetime'''''''''''''''''''A''''''''''''''u''''''''''''''''''g'''''''">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Aug</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68" name="Text Placeholder 2">
            <a:extLst>
              <a:ext uri="{FF2B5EF4-FFF2-40B4-BE49-F238E27FC236}">
                <a16:creationId xmlns:a16="http://schemas.microsoft.com/office/drawing/2014/main" id="{52CC77A5-3DBC-CEA8-F93A-A19F7FD81EFA}"/>
              </a:ext>
            </a:extLst>
          </p:cNvPr>
          <p:cNvSpPr>
            <a:spLocks noGrp="1"/>
          </p:cNvSpPr>
          <p:nvPr>
            <p:custDataLst>
              <p:tags r:id="rId58"/>
            </p:custDataLst>
          </p:nvPr>
        </p:nvSpPr>
        <p:spPr bwMode="auto">
          <a:xfrm>
            <a:off x="5694363" y="3679825"/>
            <a:ext cx="3413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232E095-F9D5-4FBF-9FFB-82A98E0C8E54}" type="datetime'S''e''''''''''''''''''''''''p''''''''''''''*'''''''''''''''">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Sep*</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69" name="Text Placeholder 2">
            <a:extLst>
              <a:ext uri="{FF2B5EF4-FFF2-40B4-BE49-F238E27FC236}">
                <a16:creationId xmlns:a16="http://schemas.microsoft.com/office/drawing/2014/main" id="{100071F5-0C27-98CD-EE68-0CDB2A7B0FBF}"/>
              </a:ext>
            </a:extLst>
          </p:cNvPr>
          <p:cNvSpPr>
            <a:spLocks noGrp="1"/>
          </p:cNvSpPr>
          <p:nvPr>
            <p:custDataLst>
              <p:tags r:id="rId59"/>
            </p:custDataLst>
          </p:nvPr>
        </p:nvSpPr>
        <p:spPr bwMode="auto">
          <a:xfrm>
            <a:off x="6645275" y="3679825"/>
            <a:ext cx="2508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080FA98-70F7-48A6-B4BD-C9E8A81A9015}" type="datetime'''''''''''''''''''''''''''O''''''''''''''''c''''''''''''t'''''">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Oct</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70" name="Text Placeholder 2">
            <a:extLst>
              <a:ext uri="{FF2B5EF4-FFF2-40B4-BE49-F238E27FC236}">
                <a16:creationId xmlns:a16="http://schemas.microsoft.com/office/drawing/2014/main" id="{0BCF95CC-A92B-4AA0-AA9B-2556AB6B96C8}"/>
              </a:ext>
            </a:extLst>
          </p:cNvPr>
          <p:cNvSpPr>
            <a:spLocks noGrp="1"/>
          </p:cNvSpPr>
          <p:nvPr>
            <p:custDataLst>
              <p:tags r:id="rId60"/>
            </p:custDataLst>
          </p:nvPr>
        </p:nvSpPr>
        <p:spPr bwMode="auto">
          <a:xfrm>
            <a:off x="7534275" y="3679825"/>
            <a:ext cx="2825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ACA0EC9-BC1E-4A7E-9525-E43581824D16}" type="datetime'''N''''''''''''''''o''''''''''''''''''''''v'''''''''''''''">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Nov</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71" name="Text Placeholder 2">
            <a:extLst>
              <a:ext uri="{FF2B5EF4-FFF2-40B4-BE49-F238E27FC236}">
                <a16:creationId xmlns:a16="http://schemas.microsoft.com/office/drawing/2014/main" id="{0E0A2C2B-0751-59F6-1F37-88B84E468D0A}"/>
              </a:ext>
            </a:extLst>
          </p:cNvPr>
          <p:cNvSpPr>
            <a:spLocks noGrp="1"/>
          </p:cNvSpPr>
          <p:nvPr>
            <p:custDataLst>
              <p:tags r:id="rId61"/>
            </p:custDataLst>
          </p:nvPr>
        </p:nvSpPr>
        <p:spPr bwMode="auto">
          <a:xfrm>
            <a:off x="8440738" y="3679825"/>
            <a:ext cx="2825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09D350C-5F53-444B-ADE2-132DCFEFCD61}" type="datetime'''''''''''''''''''''''''''''''''D''''''''e''''''''c'''''''''''">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Dec</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72" name="Text Placeholder 2">
            <a:extLst>
              <a:ext uri="{FF2B5EF4-FFF2-40B4-BE49-F238E27FC236}">
                <a16:creationId xmlns:a16="http://schemas.microsoft.com/office/drawing/2014/main" id="{8785A090-A7A2-9F7F-6ED3-EAF0CAC9189B}"/>
              </a:ext>
            </a:extLst>
          </p:cNvPr>
          <p:cNvSpPr>
            <a:spLocks noGrp="1"/>
          </p:cNvSpPr>
          <p:nvPr>
            <p:custDataLst>
              <p:tags r:id="rId62"/>
            </p:custDataLst>
          </p:nvPr>
        </p:nvSpPr>
        <p:spPr bwMode="auto">
          <a:xfrm>
            <a:off x="9359900" y="3679825"/>
            <a:ext cx="257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4FC75632-4332-4453-BD32-E03DF06D7965}" type="datetime'''J''''''''''''''a''n'''''''''''''''''''''''''''''''''''''">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Jan</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73" name="Text Placeholder 2">
            <a:extLst>
              <a:ext uri="{FF2B5EF4-FFF2-40B4-BE49-F238E27FC236}">
                <a16:creationId xmlns:a16="http://schemas.microsoft.com/office/drawing/2014/main" id="{4C36096E-6A4A-8CBB-7B23-D955838DF88D}"/>
              </a:ext>
            </a:extLst>
          </p:cNvPr>
          <p:cNvSpPr>
            <a:spLocks noGrp="1"/>
          </p:cNvSpPr>
          <p:nvPr>
            <p:custDataLst>
              <p:tags r:id="rId63"/>
            </p:custDataLst>
          </p:nvPr>
        </p:nvSpPr>
        <p:spPr bwMode="auto">
          <a:xfrm>
            <a:off x="10258425" y="3679825"/>
            <a:ext cx="2746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6B931B56-F656-4A5F-A498-E2FCC89FD4C0}" type="datetime'''''''''''''''''''''''''F''''''''''''''eb'">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Feb</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74" name="Text Placeholder 2">
            <a:extLst>
              <a:ext uri="{FF2B5EF4-FFF2-40B4-BE49-F238E27FC236}">
                <a16:creationId xmlns:a16="http://schemas.microsoft.com/office/drawing/2014/main" id="{77D4E4E0-A246-2BDF-7FC6-D0EAB1321801}"/>
              </a:ext>
            </a:extLst>
          </p:cNvPr>
          <p:cNvSpPr>
            <a:spLocks noGrp="1"/>
          </p:cNvSpPr>
          <p:nvPr>
            <p:custDataLst>
              <p:tags r:id="rId64"/>
            </p:custDataLst>
          </p:nvPr>
        </p:nvSpPr>
        <p:spPr bwMode="auto">
          <a:xfrm>
            <a:off x="11164888" y="3679825"/>
            <a:ext cx="27463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3552D27-2A93-421C-B644-725253DE95C7}" type="datetime'''''''''''M''''a''''''r'''''''">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Mar</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56" name="Text Placeholder 2">
            <a:extLst>
              <a:ext uri="{FF2B5EF4-FFF2-40B4-BE49-F238E27FC236}">
                <a16:creationId xmlns:a16="http://schemas.microsoft.com/office/drawing/2014/main" id="{2208578C-96DE-D78E-2136-548FF6301B1F}"/>
              </a:ext>
            </a:extLst>
          </p:cNvPr>
          <p:cNvSpPr>
            <a:spLocks noGrp="1"/>
          </p:cNvSpPr>
          <p:nvPr>
            <p:custDataLst>
              <p:tags r:id="rId65"/>
            </p:custDataLst>
          </p:nvPr>
        </p:nvSpPr>
        <p:spPr bwMode="gray">
          <a:xfrm>
            <a:off x="915988" y="2386013"/>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8E15352-82FB-4D43-8DD3-00489CD4EFCD}" type="datetime'''1''''''''''6'''''''''''''' 1''9''''1'''''''''''''">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16 191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66" name="Text Placeholder 2">
            <a:extLst>
              <a:ext uri="{FF2B5EF4-FFF2-40B4-BE49-F238E27FC236}">
                <a16:creationId xmlns:a16="http://schemas.microsoft.com/office/drawing/2014/main" id="{E7D360A4-3DE6-DA87-2E32-4B357F8F94CB}"/>
              </a:ext>
            </a:extLst>
          </p:cNvPr>
          <p:cNvSpPr>
            <a:spLocks noGrp="1"/>
          </p:cNvSpPr>
          <p:nvPr>
            <p:custDataLst>
              <p:tags r:id="rId66"/>
            </p:custDataLst>
          </p:nvPr>
        </p:nvSpPr>
        <p:spPr bwMode="gray">
          <a:xfrm>
            <a:off x="4960938" y="3132138"/>
            <a:ext cx="508000"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269D12D2-60BE-47E4-B13E-374EE8F09063}" type="datetime'''1''''''''''''''3'''''''''''''''''' ''''''''''59''''''''''5'">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13 595</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7" name="Text Placeholder 2">
            <a:extLst>
              <a:ext uri="{FF2B5EF4-FFF2-40B4-BE49-F238E27FC236}">
                <a16:creationId xmlns:a16="http://schemas.microsoft.com/office/drawing/2014/main" id="{FF65422E-2DB1-4C22-91CE-D40230B4EAF6}"/>
              </a:ext>
            </a:extLst>
          </p:cNvPr>
          <p:cNvSpPr>
            <a:spLocks noGrp="1"/>
          </p:cNvSpPr>
          <p:nvPr>
            <p:custDataLst>
              <p:tags r:id="rId67"/>
            </p:custDataLst>
          </p:nvPr>
        </p:nvSpPr>
        <p:spPr bwMode="gray">
          <a:xfrm>
            <a:off x="11209338" y="2913063"/>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BA20D79-0293-41DD-9193-5DDD69C83B7E}" type="datetime'''''''''''1''''''4 ''''''''''''''''''''''5''''''6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14 563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68" name="Text Placeholder 2">
            <a:extLst>
              <a:ext uri="{FF2B5EF4-FFF2-40B4-BE49-F238E27FC236}">
                <a16:creationId xmlns:a16="http://schemas.microsoft.com/office/drawing/2014/main" id="{052D92E1-A832-22E0-9184-46404152E166}"/>
              </a:ext>
            </a:extLst>
          </p:cNvPr>
          <p:cNvSpPr>
            <a:spLocks noGrp="1"/>
          </p:cNvSpPr>
          <p:nvPr>
            <p:custDataLst>
              <p:tags r:id="rId68"/>
            </p:custDataLst>
          </p:nvPr>
        </p:nvSpPr>
        <p:spPr bwMode="gray">
          <a:xfrm>
            <a:off x="5867400" y="26193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4E1AE8F-B0B0-484A-9123-8B7CF8A764B9}" type="datetime'''15'' ''''8''''''''''''''''''''''''5''''6'''''''''">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15 856</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59" name="Text Placeholder 2">
            <a:extLst>
              <a:ext uri="{FF2B5EF4-FFF2-40B4-BE49-F238E27FC236}">
                <a16:creationId xmlns:a16="http://schemas.microsoft.com/office/drawing/2014/main" id="{24B229EC-46FC-06B4-A08D-DCF141FC1F99}"/>
              </a:ext>
            </a:extLst>
          </p:cNvPr>
          <p:cNvSpPr>
            <a:spLocks noGrp="1"/>
          </p:cNvSpPr>
          <p:nvPr>
            <p:custDataLst>
              <p:tags r:id="rId69"/>
            </p:custDataLst>
          </p:nvPr>
        </p:nvSpPr>
        <p:spPr bwMode="gray">
          <a:xfrm>
            <a:off x="4541838" y="2609850"/>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E06D24F-B06D-4A5C-AAC9-8014AE48AA72}" type="datetime'15'' 8''''''''''''''''''''''9''''''''''''8'''">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15 898</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69" name="Text Placeholder 2">
            <a:extLst>
              <a:ext uri="{FF2B5EF4-FFF2-40B4-BE49-F238E27FC236}">
                <a16:creationId xmlns:a16="http://schemas.microsoft.com/office/drawing/2014/main" id="{4B865DA4-C3D3-BD7C-4559-0243AC13728A}"/>
              </a:ext>
            </a:extLst>
          </p:cNvPr>
          <p:cNvSpPr>
            <a:spLocks noGrp="1"/>
          </p:cNvSpPr>
          <p:nvPr>
            <p:custDataLst>
              <p:tags r:id="rId70"/>
            </p:custDataLst>
          </p:nvPr>
        </p:nvSpPr>
        <p:spPr bwMode="gray">
          <a:xfrm>
            <a:off x="6678613" y="2843213"/>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1FDABC2-153E-4817-BFB2-2C358E5E739F}" type="datetime'''''''''1''''''''''4'''''''''''' ''''''''''''8''6''''''''''8'">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14 868</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3" name="Text Placeholder 2">
            <a:extLst>
              <a:ext uri="{FF2B5EF4-FFF2-40B4-BE49-F238E27FC236}">
                <a16:creationId xmlns:a16="http://schemas.microsoft.com/office/drawing/2014/main" id="{F15E6EA5-82EC-8FD8-2D3F-540DD51A13C1}"/>
              </a:ext>
            </a:extLst>
          </p:cNvPr>
          <p:cNvSpPr>
            <a:spLocks noGrp="1"/>
          </p:cNvSpPr>
          <p:nvPr>
            <p:custDataLst>
              <p:tags r:id="rId71"/>
            </p:custDataLst>
          </p:nvPr>
        </p:nvSpPr>
        <p:spPr bwMode="gray">
          <a:xfrm>
            <a:off x="8489950" y="2922588"/>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C8FAD232-1573-46AF-84FF-151E63A817DA}" type="datetime'''1''''4 5''''2''''''''2'''''''''''">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14 522</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57" name="Text Placeholder 2">
            <a:extLst>
              <a:ext uri="{FF2B5EF4-FFF2-40B4-BE49-F238E27FC236}">
                <a16:creationId xmlns:a16="http://schemas.microsoft.com/office/drawing/2014/main" id="{725AE1CF-936C-3EC1-E8C1-18212FEEFCC1}"/>
              </a:ext>
            </a:extLst>
          </p:cNvPr>
          <p:cNvSpPr>
            <a:spLocks noGrp="1"/>
          </p:cNvSpPr>
          <p:nvPr>
            <p:custDataLst>
              <p:tags r:id="rId72"/>
            </p:custDataLst>
          </p:nvPr>
        </p:nvSpPr>
        <p:spPr bwMode="gray">
          <a:xfrm>
            <a:off x="4054475" y="3049588"/>
            <a:ext cx="508000"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EE4D2995-FDC9-4A2D-88F8-9380DBB80E92}" type="datetime'''''''''''''1''''''''''''''''3'''''''''''' ''''961'''''''">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13 961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65" name="Text Placeholder 2">
            <a:extLst>
              <a:ext uri="{FF2B5EF4-FFF2-40B4-BE49-F238E27FC236}">
                <a16:creationId xmlns:a16="http://schemas.microsoft.com/office/drawing/2014/main" id="{72B63193-682F-2D63-FE4C-91476D056C5D}"/>
              </a:ext>
            </a:extLst>
          </p:cNvPr>
          <p:cNvSpPr>
            <a:spLocks noGrp="1"/>
          </p:cNvSpPr>
          <p:nvPr>
            <p:custDataLst>
              <p:tags r:id="rId73"/>
            </p:custDataLst>
          </p:nvPr>
        </p:nvSpPr>
        <p:spPr bwMode="auto">
          <a:xfrm>
            <a:off x="3016250" y="3679825"/>
            <a:ext cx="257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0158D77B-2D76-41A0-8B57-3B76EC404665}" type="datetime'''''''''''''''''''''''''''''''''''Ju''''''''''''''n'''''''''">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Jun</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6" name="Text Placeholder 2">
            <a:extLst>
              <a:ext uri="{FF2B5EF4-FFF2-40B4-BE49-F238E27FC236}">
                <a16:creationId xmlns:a16="http://schemas.microsoft.com/office/drawing/2014/main" id="{FA296552-0218-B5BD-6EA3-13833BB27E50}"/>
              </a:ext>
            </a:extLst>
          </p:cNvPr>
          <p:cNvSpPr>
            <a:spLocks noGrp="1"/>
          </p:cNvSpPr>
          <p:nvPr>
            <p:custDataLst>
              <p:tags r:id="rId74"/>
            </p:custDataLst>
          </p:nvPr>
        </p:nvSpPr>
        <p:spPr bwMode="gray">
          <a:xfrm>
            <a:off x="10302875" y="2909888"/>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50AF0FDA-55C3-4F0A-9442-8D308DE196F8}" type="datetime'''''''''''''''''''''''''''''1''''''''4 ''''''5''79'''''''''">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14 579</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56" name="Text Placeholder 2">
            <a:extLst>
              <a:ext uri="{FF2B5EF4-FFF2-40B4-BE49-F238E27FC236}">
                <a16:creationId xmlns:a16="http://schemas.microsoft.com/office/drawing/2014/main" id="{A3AF883C-9AF8-14DD-B170-E05D9C11304E}"/>
              </a:ext>
            </a:extLst>
          </p:cNvPr>
          <p:cNvSpPr>
            <a:spLocks noGrp="1"/>
          </p:cNvSpPr>
          <p:nvPr>
            <p:custDataLst>
              <p:tags r:id="rId75"/>
            </p:custDataLst>
          </p:nvPr>
        </p:nvSpPr>
        <p:spPr bwMode="gray">
          <a:xfrm>
            <a:off x="3635375" y="24796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E6865E2-5B95-4D6E-ABE0-62406AB6888F}" type="datetime'''1''''''''6'''''''''' ''''''4''''''''''7''''5'">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16 475</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1028" name="Text Placeholder 2">
            <a:extLst>
              <a:ext uri="{FF2B5EF4-FFF2-40B4-BE49-F238E27FC236}">
                <a16:creationId xmlns:a16="http://schemas.microsoft.com/office/drawing/2014/main" id="{19EC70D1-E8FF-C4A4-BF30-42C85D4FADEB}"/>
              </a:ext>
            </a:extLst>
          </p:cNvPr>
          <p:cNvSpPr>
            <a:spLocks noGrp="1"/>
          </p:cNvSpPr>
          <p:nvPr>
            <p:custDataLst>
              <p:tags r:id="rId76"/>
            </p:custDataLst>
          </p:nvPr>
        </p:nvSpPr>
        <p:spPr bwMode="gray">
          <a:xfrm>
            <a:off x="5359400" y="25685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6A8DFAE4-FCAD-48AE-8BA4-F125EBC4E802}" type="datetime'''''1''6'''''' ''''''''''0''''''''8''''''''''''''''''''''''4'">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16 084</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5" name="Text Placeholder 2">
            <a:extLst>
              <a:ext uri="{FF2B5EF4-FFF2-40B4-BE49-F238E27FC236}">
                <a16:creationId xmlns:a16="http://schemas.microsoft.com/office/drawing/2014/main" id="{70FF480C-3D92-7FE2-FC25-D6C41C71DBC8}"/>
              </a:ext>
            </a:extLst>
          </p:cNvPr>
          <p:cNvSpPr>
            <a:spLocks noGrp="1"/>
          </p:cNvSpPr>
          <p:nvPr>
            <p:custDataLst>
              <p:tags r:id="rId77"/>
            </p:custDataLst>
          </p:nvPr>
        </p:nvSpPr>
        <p:spPr bwMode="gray">
          <a:xfrm>
            <a:off x="9396413" y="2940050"/>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3D5DB0E-8E89-4E66-B6D7-9C1561BF63EA}" type="datetime'''''''''''''''''''1''''4'''''' ''''''4''''44'''''''''''''">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14 444</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54" name="Text Placeholder 2">
            <a:extLst>
              <a:ext uri="{FF2B5EF4-FFF2-40B4-BE49-F238E27FC236}">
                <a16:creationId xmlns:a16="http://schemas.microsoft.com/office/drawing/2014/main" id="{F9959659-A760-D967-AB3D-9FD2E0666F4F}"/>
              </a:ext>
            </a:extLst>
          </p:cNvPr>
          <p:cNvSpPr>
            <a:spLocks noGrp="1"/>
          </p:cNvSpPr>
          <p:nvPr>
            <p:custDataLst>
              <p:tags r:id="rId78"/>
            </p:custDataLst>
          </p:nvPr>
        </p:nvSpPr>
        <p:spPr bwMode="gray">
          <a:xfrm>
            <a:off x="3148013" y="2943225"/>
            <a:ext cx="508000"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4C4B3F3B-6689-4422-99DF-5A84789FB5B0}" type="datetime'''''''''1''4'''''''' 4''''''''''''''''''''2''7'''''''''''''''">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14 427</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50" name="Text Placeholder 2">
            <a:extLst>
              <a:ext uri="{FF2B5EF4-FFF2-40B4-BE49-F238E27FC236}">
                <a16:creationId xmlns:a16="http://schemas.microsoft.com/office/drawing/2014/main" id="{A61E6C07-3323-0F81-9C5C-1F6985CE5A98}"/>
              </a:ext>
            </a:extLst>
          </p:cNvPr>
          <p:cNvSpPr>
            <a:spLocks noGrp="1"/>
          </p:cNvSpPr>
          <p:nvPr>
            <p:custDataLst>
              <p:tags r:id="rId79"/>
            </p:custDataLst>
          </p:nvPr>
        </p:nvSpPr>
        <p:spPr bwMode="gray">
          <a:xfrm>
            <a:off x="2728913" y="258127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4E177FF-2A0E-4AEE-8870-EA310A1505A7}" type="datetime'1''''''''''''6'''' ''''''''''''0''''''''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16 023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49" name="Text Placeholder 2">
            <a:extLst>
              <a:ext uri="{FF2B5EF4-FFF2-40B4-BE49-F238E27FC236}">
                <a16:creationId xmlns:a16="http://schemas.microsoft.com/office/drawing/2014/main" id="{8210325F-C0FE-FF75-9216-4A8B2CA70CD1}"/>
              </a:ext>
            </a:extLst>
          </p:cNvPr>
          <p:cNvSpPr>
            <a:spLocks noGrp="1"/>
          </p:cNvSpPr>
          <p:nvPr>
            <p:custDataLst>
              <p:tags r:id="rId80"/>
            </p:custDataLst>
          </p:nvPr>
        </p:nvSpPr>
        <p:spPr bwMode="gray">
          <a:xfrm>
            <a:off x="2241550" y="2754313"/>
            <a:ext cx="508000"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D146D7E-ABDD-4006-8BDC-DB8CF24D07F5}" type="datetime'1''''''''''''''5'' 2''''''''''''''''''''6''''''''''''''1'''">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15 261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07" name="Text Placeholder 2">
            <a:extLst>
              <a:ext uri="{FF2B5EF4-FFF2-40B4-BE49-F238E27FC236}">
                <a16:creationId xmlns:a16="http://schemas.microsoft.com/office/drawing/2014/main" id="{1373DB25-481B-9C1D-FAC2-5789688B898A}"/>
              </a:ext>
            </a:extLst>
          </p:cNvPr>
          <p:cNvSpPr>
            <a:spLocks noGrp="1"/>
          </p:cNvSpPr>
          <p:nvPr>
            <p:custDataLst>
              <p:tags r:id="rId81"/>
            </p:custDataLst>
          </p:nvPr>
        </p:nvSpPr>
        <p:spPr bwMode="gray">
          <a:xfrm>
            <a:off x="1822450" y="2144713"/>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4B14E0E-C6EB-488C-9199-D23FE8B6C8E2}" type="datetime'17'''''''''''''' ''''''9''51'''''''''''''''''''''">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17 951</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906" name="Text Placeholder 2">
            <a:extLst>
              <a:ext uri="{FF2B5EF4-FFF2-40B4-BE49-F238E27FC236}">
                <a16:creationId xmlns:a16="http://schemas.microsoft.com/office/drawing/2014/main" id="{FA20423D-86DA-EC56-3FCE-874A05DC7054}"/>
              </a:ext>
            </a:extLst>
          </p:cNvPr>
          <p:cNvSpPr>
            <a:spLocks noGrp="1"/>
          </p:cNvSpPr>
          <p:nvPr>
            <p:custDataLst>
              <p:tags r:id="rId82"/>
            </p:custDataLst>
          </p:nvPr>
        </p:nvSpPr>
        <p:spPr bwMode="gray">
          <a:xfrm>
            <a:off x="1335088" y="2551113"/>
            <a:ext cx="508000" cy="1651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A16EA4FE-326F-498F-8038-B1C370814F8C}" type="datetime'16'''''''''''''''' 1''''6''''2'''''''''''''''''''''''">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16 162</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71" name="Text Placeholder 2">
            <a:extLst>
              <a:ext uri="{FF2B5EF4-FFF2-40B4-BE49-F238E27FC236}">
                <a16:creationId xmlns:a16="http://schemas.microsoft.com/office/drawing/2014/main" id="{7CA1A7FF-E484-F99F-DE27-5C4F73C1E8DB}"/>
              </a:ext>
            </a:extLst>
          </p:cNvPr>
          <p:cNvSpPr>
            <a:spLocks noGrp="1"/>
          </p:cNvSpPr>
          <p:nvPr>
            <p:custDataLst>
              <p:tags r:id="rId83"/>
            </p:custDataLst>
          </p:nvPr>
        </p:nvSpPr>
        <p:spPr bwMode="gray">
          <a:xfrm>
            <a:off x="7583488" y="2854325"/>
            <a:ext cx="5080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B03B1E20-BD9C-4DCA-A0E6-37578EC8CC5D}" type="datetime'''''1''4'''' 8''''2''''''''''''''''''''''''''''''''3'''''''">
              <a:rPr kumimoji="0" lang="en-ZA" altLang="en-US" sz="1200" b="0" i="0" u="none" strike="noStrike" kern="1200" cap="none" spc="0" normalizeH="0" baseline="0" noProof="0" smtClean="0">
                <a:ln>
                  <a:noFill/>
                </a:ln>
                <a:solidFill>
                  <a:srgbClr val="1D3E88"/>
                </a:solidFill>
                <a:effectLst/>
                <a:uLnTx/>
                <a:uFillTx/>
                <a:latin typeface="Arial" panose="020B0604020202020204"/>
                <a:ea typeface="+mn-ea"/>
                <a:cs typeface="Arial" panose="020B0604020202020204"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14 823</a:t>
            </a:fld>
            <a:endParaRPr kumimoji="0" lang="en-ZA" sz="1200" b="0" i="0" u="none" strike="noStrike" kern="1200" cap="none" spc="0" normalizeH="0" baseline="0" noProof="0" dirty="0">
              <a:ln>
                <a:noFill/>
              </a:ln>
              <a:solidFill>
                <a:srgbClr val="1D3E88"/>
              </a:solidFill>
              <a:effectLst/>
              <a:uLnTx/>
              <a:uFillTx/>
              <a:latin typeface="Arial" panose="020B0604020202020204"/>
              <a:ea typeface="+mn-ea"/>
              <a:cs typeface="Arial" panose="020B0604020202020204" pitchFamily="34" charset="0"/>
            </a:endParaRPr>
          </a:p>
        </p:txBody>
      </p:sp>
      <p:sp>
        <p:nvSpPr>
          <p:cNvPr id="112" name="Rectangle 111">
            <a:extLst>
              <a:ext uri="{FF2B5EF4-FFF2-40B4-BE49-F238E27FC236}">
                <a16:creationId xmlns:a16="http://schemas.microsoft.com/office/drawing/2014/main" id="{1971FD90-FF97-D5BB-FAA9-0FA2B0B842A2}"/>
              </a:ext>
            </a:extLst>
          </p:cNvPr>
          <p:cNvSpPr/>
          <p:nvPr/>
        </p:nvSpPr>
        <p:spPr>
          <a:xfrm>
            <a:off x="828676" y="4887618"/>
            <a:ext cx="4960938" cy="239713"/>
          </a:xfrm>
          <a:prstGeom prst="rect">
            <a:avLst/>
          </a:prstGeom>
          <a:solidFill>
            <a:schemeClr val="tx2"/>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5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Actual performance against target</a:t>
            </a:r>
          </a:p>
        </p:txBody>
      </p:sp>
      <p:sp>
        <p:nvSpPr>
          <p:cNvPr id="993" name="Rectangle 992">
            <a:extLst>
              <a:ext uri="{FF2B5EF4-FFF2-40B4-BE49-F238E27FC236}">
                <a16:creationId xmlns:a16="http://schemas.microsoft.com/office/drawing/2014/main" id="{E9FD61EC-5013-1E8B-BE91-55A61F0B479A}"/>
              </a:ext>
            </a:extLst>
          </p:cNvPr>
          <p:cNvSpPr/>
          <p:nvPr>
            <p:custDataLst>
              <p:tags r:id="rId84"/>
            </p:custDataLst>
          </p:nvPr>
        </p:nvSpPr>
        <p:spPr bwMode="auto">
          <a:xfrm>
            <a:off x="8432800" y="1558925"/>
            <a:ext cx="179388" cy="133350"/>
          </a:xfrm>
          <a:prstGeom prst="rect">
            <a:avLst/>
          </a:prstGeom>
          <a:solidFill>
            <a:schemeClr val="tx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94" name="Rectangle 993">
            <a:extLst>
              <a:ext uri="{FF2B5EF4-FFF2-40B4-BE49-F238E27FC236}">
                <a16:creationId xmlns:a16="http://schemas.microsoft.com/office/drawing/2014/main" id="{E6B55543-82F4-E28C-F9BF-1E43A642A1AE}"/>
              </a:ext>
            </a:extLst>
          </p:cNvPr>
          <p:cNvSpPr/>
          <p:nvPr>
            <p:custDataLst>
              <p:tags r:id="rId85"/>
            </p:custDataLst>
          </p:nvPr>
        </p:nvSpPr>
        <p:spPr bwMode="auto">
          <a:xfrm>
            <a:off x="10088563" y="1558925"/>
            <a:ext cx="179388" cy="13335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89" name="Text Placeholder 2">
            <a:extLst>
              <a:ext uri="{FF2B5EF4-FFF2-40B4-BE49-F238E27FC236}">
                <a16:creationId xmlns:a16="http://schemas.microsoft.com/office/drawing/2014/main" id="{7347CCCD-0CDB-6711-E2D8-BE9F9F700CCE}"/>
              </a:ext>
            </a:extLst>
          </p:cNvPr>
          <p:cNvSpPr>
            <a:spLocks noGrp="1"/>
          </p:cNvSpPr>
          <p:nvPr>
            <p:custDataLst>
              <p:tags r:id="rId86"/>
            </p:custDataLst>
          </p:nvPr>
        </p:nvSpPr>
        <p:spPr bwMode="auto">
          <a:xfrm>
            <a:off x="8662989" y="1566863"/>
            <a:ext cx="1323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966324C0-673F-42D1-AF5B-317B049E495E}" type="datetime'''A''''''c''t''ual UC''''''''L''F+O''CL''''F'' ''MW'''''''''''">
              <a:rPr kumimoji="0" lang="en-ZA" altLang="en-US" sz="10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Actual UCLF+OCLF MW</a:t>
            </a:fld>
            <a:endParaRPr kumimoji="0" lang="en-ZA" sz="1000" b="0" i="0" u="none" strike="noStrike" kern="1200" cap="none" spc="0" normalizeH="0" baseline="0" noProof="0" dirty="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991" name="Text Placeholder 2">
            <a:extLst>
              <a:ext uri="{FF2B5EF4-FFF2-40B4-BE49-F238E27FC236}">
                <a16:creationId xmlns:a16="http://schemas.microsoft.com/office/drawing/2014/main" id="{04814C92-7BA4-5E30-0C4C-3F9A76CBEFE0}"/>
              </a:ext>
            </a:extLst>
          </p:cNvPr>
          <p:cNvSpPr>
            <a:spLocks noGrp="1"/>
          </p:cNvSpPr>
          <p:nvPr>
            <p:custDataLst>
              <p:tags r:id="rId87"/>
            </p:custDataLst>
          </p:nvPr>
        </p:nvSpPr>
        <p:spPr bwMode="auto">
          <a:xfrm>
            <a:off x="10318750" y="1566863"/>
            <a:ext cx="1333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89C3F3B4-CA9A-4B2C-8EA9-D807F4A39071}" type="datetime'Ta''''''rget ''UCLF''+''''''''OCL''F'''' M''''''W'''''''''">
              <a:rPr kumimoji="0" lang="en-ZA" altLang="en-US" sz="1000" b="0" i="0" u="none" strike="noStrike" kern="1200" cap="none" spc="0" normalizeH="0" baseline="0" noProof="0" smtClean="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rPr>
              <a:pPr marL="0" marR="0" lvl="0" indent="0" algn="l"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Target UCLF+OCLF MW</a:t>
            </a:fld>
            <a:endParaRPr kumimoji="0" lang="en-ZA" sz="1000" b="0" i="0" u="none" strike="noStrike" kern="1200" cap="none" spc="0" normalizeH="0" baseline="0" noProof="0" dirty="0">
              <a:ln>
                <a:noFill/>
              </a:ln>
              <a:solidFill>
                <a:srgbClr val="1D3E88"/>
              </a:solidFill>
              <a:effectLst/>
              <a:uLnTx/>
              <a:uFillTx/>
              <a:latin typeface="Gill Sans MT" panose="020B0502020104020203" pitchFamily="34" charset="0"/>
              <a:ea typeface="+mn-ea"/>
              <a:cs typeface="Arial" panose="020B0604020202020204" pitchFamily="34" charset="0"/>
              <a:sym typeface="Gill Sans MT" panose="020B0502020104020203" pitchFamily="34" charset="0"/>
            </a:endParaRPr>
          </a:p>
        </p:txBody>
      </p:sp>
      <p:sp>
        <p:nvSpPr>
          <p:cNvPr id="1036" name="TextBox 1035">
            <a:extLst>
              <a:ext uri="{FF2B5EF4-FFF2-40B4-BE49-F238E27FC236}">
                <a16:creationId xmlns:a16="http://schemas.microsoft.com/office/drawing/2014/main" id="{C5A4BEE1-013F-DC7C-7147-6FDC7F0DEBA2}"/>
              </a:ext>
            </a:extLst>
          </p:cNvPr>
          <p:cNvSpPr txBox="1"/>
          <p:nvPr/>
        </p:nvSpPr>
        <p:spPr>
          <a:xfrm>
            <a:off x="-47624" y="6627710"/>
            <a:ext cx="12192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*Reflects actual MTD for Sept as of 18 Sept 2023</a:t>
            </a:r>
          </a:p>
        </p:txBody>
      </p:sp>
      <p:sp>
        <p:nvSpPr>
          <p:cNvPr id="1155" name="Rectangle 1154">
            <a:extLst>
              <a:ext uri="{FF2B5EF4-FFF2-40B4-BE49-F238E27FC236}">
                <a16:creationId xmlns:a16="http://schemas.microsoft.com/office/drawing/2014/main" id="{DDBDEC2E-ECA1-E31B-4D66-780041FC76BA}"/>
              </a:ext>
            </a:extLst>
          </p:cNvPr>
          <p:cNvSpPr/>
          <p:nvPr/>
        </p:nvSpPr>
        <p:spPr>
          <a:xfrm>
            <a:off x="5956300" y="4886031"/>
            <a:ext cx="5761038" cy="241300"/>
          </a:xfrm>
          <a:prstGeom prst="rect">
            <a:avLst/>
          </a:prstGeom>
          <a:solidFill>
            <a:srgbClr val="003896"/>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50" b="1" i="0" u="sng" strike="noStrike" kern="1200" cap="none" spc="0" normalizeH="0" baseline="0" noProof="0" dirty="0">
                <a:ln>
                  <a:noFill/>
                </a:ln>
                <a:solidFill>
                  <a:srgbClr val="FFFFFF"/>
                </a:solidFill>
                <a:effectLst/>
                <a:uLnTx/>
                <a:uFillTx/>
                <a:latin typeface="Gill Sans MT" panose="020B0502020104020203" pitchFamily="34" charset="0"/>
                <a:ea typeface="+mn-ea"/>
                <a:cs typeface="+mn-cs"/>
              </a:rPr>
              <a:t>Planned major recovery actions to reach targets</a:t>
            </a:r>
          </a:p>
        </p:txBody>
      </p:sp>
      <p:sp>
        <p:nvSpPr>
          <p:cNvPr id="1156" name="Rectangle 1155">
            <a:extLst>
              <a:ext uri="{FF2B5EF4-FFF2-40B4-BE49-F238E27FC236}">
                <a16:creationId xmlns:a16="http://schemas.microsoft.com/office/drawing/2014/main" id="{64EB6DC5-A567-2939-A78C-CF8E82D4A59D}"/>
              </a:ext>
            </a:extLst>
          </p:cNvPr>
          <p:cNvSpPr/>
          <p:nvPr/>
        </p:nvSpPr>
        <p:spPr>
          <a:xfrm>
            <a:off x="828676" y="3890963"/>
            <a:ext cx="4960938" cy="952500"/>
          </a:xfrm>
          <a:prstGeom prst="rect">
            <a:avLst/>
          </a:prstGeom>
          <a:solidFill>
            <a:schemeClr val="tx2"/>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Stations showing good performance: Camden, Duvha, Hendrina, Lethabo, Majuba, Medupi, Peaking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The performance at the rest of the fleet is below expected levels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Multiple issues have hindered progress on the recovery projection, thus the benefits of MW recovered have not yet been realised</a:t>
            </a:r>
            <a:endParaRPr kumimoji="0" lang="en-US" sz="1250" b="0" i="0" u="none" strike="sngStrike" kern="1200" cap="none" spc="0" normalizeH="0" baseline="0" noProof="0" dirty="0">
              <a:ln>
                <a:noFill/>
              </a:ln>
              <a:solidFill>
                <a:srgbClr val="FF0000"/>
              </a:solidFill>
              <a:effectLst/>
              <a:uLnTx/>
              <a:uFillTx/>
              <a:latin typeface="Gill Sans MT" panose="020B0502020104020203" pitchFamily="34" charset="0"/>
              <a:ea typeface="+mn-ea"/>
              <a:cs typeface="+mn-cs"/>
            </a:endParaRPr>
          </a:p>
        </p:txBody>
      </p:sp>
      <p:sp>
        <p:nvSpPr>
          <p:cNvPr id="1157" name="Rectangle 1156">
            <a:extLst>
              <a:ext uri="{FF2B5EF4-FFF2-40B4-BE49-F238E27FC236}">
                <a16:creationId xmlns:a16="http://schemas.microsoft.com/office/drawing/2014/main" id="{799B67FD-6003-6C5F-66FC-08BA565A9A16}"/>
              </a:ext>
            </a:extLst>
          </p:cNvPr>
          <p:cNvSpPr/>
          <p:nvPr/>
        </p:nvSpPr>
        <p:spPr>
          <a:xfrm>
            <a:off x="5956300" y="3879850"/>
            <a:ext cx="5761038" cy="963613"/>
          </a:xfrm>
          <a:prstGeom prst="rect">
            <a:avLst/>
          </a:prstGeom>
          <a:solidFill>
            <a:srgbClr val="003896"/>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rPr>
              <a:t>There is a higher level of confidence of meeting the revised summer UCLF+OCLF projection as these primarily based on returning of Kusile units (2 </a:t>
            </a:r>
            <a:r>
              <a:rPr lang="en-US" sz="1250" dirty="0">
                <a:solidFill>
                  <a:schemeClr val="bg1"/>
                </a:solidFill>
                <a:latin typeface="Gill Sans MT" panose="020B0502020104020203" pitchFamily="34" charset="0"/>
              </a:rPr>
              <a:t>160</a:t>
            </a:r>
            <a:r>
              <a:rPr kumimoji="0" lang="en-US" sz="1250" b="0"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rPr>
              <a:t> MW) with further gains possible through the execution of other stations’ recovery plans</a:t>
            </a:r>
          </a:p>
        </p:txBody>
      </p:sp>
      <p:cxnSp>
        <p:nvCxnSpPr>
          <p:cNvPr id="1164" name="Straight Connector 1163">
            <a:extLst>
              <a:ext uri="{FF2B5EF4-FFF2-40B4-BE49-F238E27FC236}">
                <a16:creationId xmlns:a16="http://schemas.microsoft.com/office/drawing/2014/main" id="{48EB9E18-0451-9FDC-56B1-229D554E9D29}"/>
              </a:ext>
            </a:extLst>
          </p:cNvPr>
          <p:cNvCxnSpPr/>
          <p:nvPr/>
        </p:nvCxnSpPr>
        <p:spPr>
          <a:xfrm>
            <a:off x="879475" y="3629025"/>
            <a:ext cx="10837863" cy="0"/>
          </a:xfrm>
          <a:prstGeom prst="line">
            <a:avLst/>
          </a:prstGeom>
        </p:spPr>
        <p:style>
          <a:lnRef idx="1">
            <a:schemeClr val="accent1"/>
          </a:lnRef>
          <a:fillRef idx="0">
            <a:schemeClr val="accent1"/>
          </a:fillRef>
          <a:effectRef idx="0">
            <a:schemeClr val="accent1"/>
          </a:effectRef>
          <a:fontRef idx="minor">
            <a:schemeClr val="tx1"/>
          </a:fontRef>
        </p:style>
      </p:cxnSp>
      <p:sp>
        <p:nvSpPr>
          <p:cNvPr id="1220" name="Rectangle 1219">
            <a:extLst>
              <a:ext uri="{FF2B5EF4-FFF2-40B4-BE49-F238E27FC236}">
                <a16:creationId xmlns:a16="http://schemas.microsoft.com/office/drawing/2014/main" id="{D7F8DECC-79C2-2D2A-8D7F-270AE8E1AD8F}"/>
              </a:ext>
            </a:extLst>
          </p:cNvPr>
          <p:cNvSpPr/>
          <p:nvPr/>
        </p:nvSpPr>
        <p:spPr>
          <a:xfrm>
            <a:off x="198438" y="5561904"/>
            <a:ext cx="11696700" cy="1065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Project management at a granular level (i.e. actions with associated milestones) of each power stations recovery plan with support from external consultants (WSP) appointed by Eskom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Driving resolution of key organisational enablers to unlock any bottlenecks and improve business efficiencies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5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Improve</a:t>
            </a: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materials management and timeous spares availability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Improve Auxiliary plant performance through maintenance insourcing and limited outsourcing to credible suppliers </a:t>
            </a:r>
          </a:p>
        </p:txBody>
      </p:sp>
      <p:sp>
        <p:nvSpPr>
          <p:cNvPr id="1221" name="Rectangle 1220">
            <a:extLst>
              <a:ext uri="{FF2B5EF4-FFF2-40B4-BE49-F238E27FC236}">
                <a16:creationId xmlns:a16="http://schemas.microsoft.com/office/drawing/2014/main" id="{CFEBAAB4-1140-14E5-DBAB-55E19B2CB145}"/>
              </a:ext>
            </a:extLst>
          </p:cNvPr>
          <p:cNvSpPr/>
          <p:nvPr/>
        </p:nvSpPr>
        <p:spPr>
          <a:xfrm>
            <a:off x="198438" y="5288409"/>
            <a:ext cx="11696700" cy="2762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schemeClr val="bg1"/>
                </a:solidFill>
                <a:effectLst/>
                <a:uLnTx/>
                <a:uFillTx/>
                <a:latin typeface="Gill Sans MT" panose="020B0502020104020203" pitchFamily="34" charset="0"/>
                <a:ea typeface="+mn-ea"/>
                <a:cs typeface="+mn-cs"/>
              </a:rPr>
              <a:t>In addition to the above, the following initiatives are driven to ensure a step change in unplanned </a:t>
            </a:r>
            <a:r>
              <a:rPr kumimoji="0" lang="en-GB" sz="1250" b="1" i="0" u="none" kern="1200" cap="none" spc="0" normalizeH="0" baseline="0" noProof="0" dirty="0">
                <a:ln>
                  <a:noFill/>
                </a:ln>
                <a:solidFill>
                  <a:schemeClr val="bg1"/>
                </a:solidFill>
                <a:effectLst/>
                <a:uLnTx/>
                <a:uFillTx/>
                <a:latin typeface="Gill Sans MT" panose="020B0502020104020203" pitchFamily="34" charset="0"/>
                <a:ea typeface="+mn-ea"/>
                <a:cs typeface="+mn-cs"/>
              </a:rPr>
              <a:t>load losses</a:t>
            </a:r>
          </a:p>
        </p:txBody>
      </p:sp>
      <p:sp>
        <p:nvSpPr>
          <p:cNvPr id="2" name="Rectangle 1">
            <a:extLst>
              <a:ext uri="{FF2B5EF4-FFF2-40B4-BE49-F238E27FC236}">
                <a16:creationId xmlns:a16="http://schemas.microsoft.com/office/drawing/2014/main" id="{BFD3E278-FF4B-AC9B-E81E-E6436B064A84}"/>
              </a:ext>
            </a:extLst>
          </p:cNvPr>
          <p:cNvSpPr/>
          <p:nvPr/>
        </p:nvSpPr>
        <p:spPr>
          <a:xfrm>
            <a:off x="5959476" y="1928770"/>
            <a:ext cx="2576512" cy="4615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Major improvement primarily driven by </a:t>
            </a:r>
            <a:r>
              <a:rPr kumimoji="0" lang="en-US" sz="125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Kusile recovery</a:t>
            </a:r>
          </a:p>
        </p:txBody>
      </p:sp>
      <p:cxnSp>
        <p:nvCxnSpPr>
          <p:cNvPr id="3" name="Connector: Elbow 2">
            <a:extLst>
              <a:ext uri="{FF2B5EF4-FFF2-40B4-BE49-F238E27FC236}">
                <a16:creationId xmlns:a16="http://schemas.microsoft.com/office/drawing/2014/main" id="{00EDCB0D-317E-B162-69BD-9088FE7E9A98}"/>
              </a:ext>
            </a:extLst>
          </p:cNvPr>
          <p:cNvCxnSpPr>
            <a:cxnSpLocks/>
          </p:cNvCxnSpPr>
          <p:nvPr/>
        </p:nvCxnSpPr>
        <p:spPr>
          <a:xfrm flipV="1">
            <a:off x="5648326" y="2164145"/>
            <a:ext cx="285749" cy="211296"/>
          </a:xfrm>
          <a:prstGeom prst="bentConnector3">
            <a:avLst>
              <a:gd name="adj1" fmla="val -1111"/>
            </a:avLst>
          </a:prstGeom>
          <a:ln>
            <a:solidFill>
              <a:schemeClr val="tx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94B4CF01-3A2D-D196-ECDB-1F97245AB666}"/>
              </a:ext>
            </a:extLst>
          </p:cNvPr>
          <p:cNvCxnSpPr>
            <a:cxnSpLocks/>
            <a:stCxn id="2" idx="3"/>
          </p:cNvCxnSpPr>
          <p:nvPr/>
        </p:nvCxnSpPr>
        <p:spPr>
          <a:xfrm>
            <a:off x="8535988" y="2159545"/>
            <a:ext cx="212725" cy="477834"/>
          </a:xfrm>
          <a:prstGeom prst="bentConnector2">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20568F64-8E88-3603-9090-A33A8CFD9B06}"/>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FFFFFF"/>
                </a:solidFill>
                <a:effectLst/>
                <a:uLnTx/>
                <a:uFillTx/>
                <a:latin typeface="Arial" panose="020B0604020202020204"/>
                <a:ea typeface="+mn-ea"/>
                <a:cs typeface="+mn-cs"/>
              </a:rPr>
              <a:t>BN</a:t>
            </a:r>
          </a:p>
        </p:txBody>
      </p:sp>
    </p:spTree>
    <p:extLst>
      <p:ext uri="{BB962C8B-B14F-4D97-AF65-F5344CB8AC3E}">
        <p14:creationId xmlns:p14="http://schemas.microsoft.com/office/powerpoint/2010/main" val="136124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3B349A7-EF5B-7744-556A-A414831B6E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1" imgH="423" progId="TCLayout.ActiveDocument.1">
                  <p:embed/>
                </p:oleObj>
              </mc:Choice>
              <mc:Fallback>
                <p:oleObj name="think-cell Slide" r:id="rId5" imgW="421" imgH="423" progId="TCLayout.ActiveDocument.1">
                  <p:embed/>
                  <p:pic>
                    <p:nvPicPr>
                      <p:cNvPr id="4" name="think-cell data - do not delete" hidden="1">
                        <a:extLst>
                          <a:ext uri="{FF2B5EF4-FFF2-40B4-BE49-F238E27FC236}">
                            <a16:creationId xmlns:a16="http://schemas.microsoft.com/office/drawing/2014/main" id="{03B349A7-EF5B-7744-556A-A414831B6E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E66255-1463-CE8F-F1F8-919BE5239F2A}"/>
              </a:ext>
            </a:extLst>
          </p:cNvPr>
          <p:cNvSpPr>
            <a:spLocks noGrp="1"/>
          </p:cNvSpPr>
          <p:nvPr>
            <p:ph type="title"/>
          </p:nvPr>
        </p:nvSpPr>
        <p:spPr>
          <a:xfrm>
            <a:off x="126125" y="205769"/>
            <a:ext cx="9747333" cy="666000"/>
          </a:xfrm>
        </p:spPr>
        <p:txBody>
          <a:bodyPr vert="horz" lIns="91440" tIns="45720" rIns="91440" bIns="45720" rtlCol="0" anchor="ctr">
            <a:noAutofit/>
          </a:bodyPr>
          <a:lstStyle/>
          <a:p>
            <a:r>
              <a:rPr lang="en-US" sz="2200" b="1" dirty="0">
                <a:latin typeface="Gill Sans MT" panose="020B0502020104020203" pitchFamily="34" charset="0"/>
              </a:rPr>
              <a:t>Progress is being made to recover Generation plant performance</a:t>
            </a:r>
            <a:endParaRPr lang="en-ZA" sz="2200" b="1" dirty="0">
              <a:latin typeface="Gill Sans MT" panose="020B0502020104020203" pitchFamily="34" charset="0"/>
            </a:endParaRPr>
          </a:p>
        </p:txBody>
      </p:sp>
      <p:sp>
        <p:nvSpPr>
          <p:cNvPr id="10" name="Google Shape;454;p9">
            <a:extLst>
              <a:ext uri="{FF2B5EF4-FFF2-40B4-BE49-F238E27FC236}">
                <a16:creationId xmlns:a16="http://schemas.microsoft.com/office/drawing/2014/main" id="{29F59C86-5CAC-CA2E-22AD-9133D52094E1}"/>
              </a:ext>
            </a:extLst>
          </p:cNvPr>
          <p:cNvSpPr txBox="1">
            <a:spLocks/>
          </p:cNvSpPr>
          <p:nvPr/>
        </p:nvSpPr>
        <p:spPr>
          <a:xfrm>
            <a:off x="321693" y="1481917"/>
            <a:ext cx="6711677" cy="4590392"/>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rgbClr val="2A4F1C"/>
              </a:buClr>
              <a:buSzPts val="2000"/>
              <a:buFont typeface="Arial"/>
              <a:buChar char="•"/>
              <a:defRPr sz="2000" b="1" i="0" u="none" strike="noStrike" cap="none">
                <a:solidFill>
                  <a:srgbClr val="2A4F1C"/>
                </a:solidFill>
                <a:latin typeface="Calibri"/>
                <a:ea typeface="Calibri"/>
                <a:cs typeface="Calibri"/>
                <a:sym typeface="Calibri"/>
              </a:defRPr>
            </a:lvl1pPr>
            <a:lvl2pPr marL="914400" marR="0" lvl="1" indent="-355600" algn="l" rtl="0">
              <a:lnSpc>
                <a:spcPct val="90000"/>
              </a:lnSpc>
              <a:spcBef>
                <a:spcPts val="1000"/>
              </a:spcBef>
              <a:spcAft>
                <a:spcPts val="0"/>
              </a:spcAft>
              <a:buClr>
                <a:srgbClr val="2A4F1C"/>
              </a:buClr>
              <a:buSzPts val="2000"/>
              <a:buFont typeface="Arial"/>
              <a:buChar char="o"/>
              <a:defRPr sz="2000" b="1" i="0" u="none" strike="noStrike" cap="none">
                <a:solidFill>
                  <a:srgbClr val="2A4F1C"/>
                </a:solidFill>
                <a:latin typeface="Calibri"/>
                <a:ea typeface="Calibri"/>
                <a:cs typeface="Calibri"/>
                <a:sym typeface="Calibri"/>
              </a:defRPr>
            </a:lvl2pPr>
            <a:lvl3pPr marL="1371600" marR="0" lvl="2" indent="-355600" algn="l" rtl="0">
              <a:lnSpc>
                <a:spcPct val="90000"/>
              </a:lnSpc>
              <a:spcBef>
                <a:spcPts val="1000"/>
              </a:spcBef>
              <a:spcAft>
                <a:spcPts val="0"/>
              </a:spcAft>
              <a:buClr>
                <a:srgbClr val="2A4F1C"/>
              </a:buClr>
              <a:buSzPts val="2000"/>
              <a:buFont typeface="Arial"/>
              <a:buChar char="▪"/>
              <a:defRPr sz="2000" b="1" i="0" u="none" strike="noStrike" cap="none">
                <a:solidFill>
                  <a:srgbClr val="2A4F1C"/>
                </a:solidFill>
                <a:latin typeface="Calibri"/>
                <a:ea typeface="Calibri"/>
                <a:cs typeface="Calibri"/>
                <a:sym typeface="Calibri"/>
              </a:defRPr>
            </a:lvl3pPr>
            <a:lvl4pPr marL="1828800" marR="0" lvl="3" indent="-355600" algn="l" rtl="0">
              <a:lnSpc>
                <a:spcPct val="90000"/>
              </a:lnSpc>
              <a:spcBef>
                <a:spcPts val="1000"/>
              </a:spcBef>
              <a:spcAft>
                <a:spcPts val="0"/>
              </a:spcAft>
              <a:buClr>
                <a:srgbClr val="2A4F1C"/>
              </a:buClr>
              <a:buSzPts val="2000"/>
              <a:buFont typeface="Arial"/>
              <a:buChar char="•"/>
              <a:defRPr sz="2000" b="1" i="0" u="none" strike="noStrike" cap="none">
                <a:solidFill>
                  <a:srgbClr val="2A4F1C"/>
                </a:solidFill>
                <a:latin typeface="Calibri"/>
                <a:ea typeface="Calibri"/>
                <a:cs typeface="Calibri"/>
                <a:sym typeface="Calibri"/>
              </a:defRPr>
            </a:lvl4pPr>
            <a:lvl5pPr marL="2286000" marR="0" lvl="4" indent="-355600" algn="l" rtl="0">
              <a:lnSpc>
                <a:spcPct val="90000"/>
              </a:lnSpc>
              <a:spcBef>
                <a:spcPts val="1000"/>
              </a:spcBef>
              <a:spcAft>
                <a:spcPts val="0"/>
              </a:spcAft>
              <a:buClr>
                <a:srgbClr val="2A4F1C"/>
              </a:buClr>
              <a:buSzPts val="2000"/>
              <a:buFont typeface="Arial"/>
              <a:buChar char="•"/>
              <a:defRPr sz="2000" b="1" i="0" u="none" strike="noStrike" cap="none">
                <a:solidFill>
                  <a:srgbClr val="2A4F1C"/>
                </a:solidFill>
                <a:latin typeface="Calibri"/>
                <a:ea typeface="Calibri"/>
                <a:cs typeface="Calibri"/>
                <a:sym typeface="Calibri"/>
              </a:defRPr>
            </a:lvl5pPr>
            <a:lvl6pPr marL="2743200" marR="0" lvl="5" indent="-342900" algn="l" rtl="0">
              <a:lnSpc>
                <a:spcPct val="90000"/>
              </a:lnSpc>
              <a:spcBef>
                <a:spcPts val="1000"/>
              </a:spcBef>
              <a:spcAft>
                <a:spcPts val="0"/>
              </a:spcAft>
              <a:buClr>
                <a:srgbClr val="888888"/>
              </a:buClr>
              <a:buSzPts val="1800"/>
              <a:buFont typeface="Calibri"/>
              <a:buChar char="•"/>
              <a:defRPr sz="2400" b="0" i="0" u="none" strike="noStrike" cap="none">
                <a:solidFill>
                  <a:srgbClr val="888888"/>
                </a:solidFill>
                <a:latin typeface="Calibri"/>
                <a:ea typeface="Calibri"/>
                <a:cs typeface="Calibri"/>
                <a:sym typeface="Calibri"/>
              </a:defRPr>
            </a:lvl6pPr>
            <a:lvl7pPr marL="3200400" marR="0" lvl="6" indent="-342900" algn="l" rtl="0">
              <a:lnSpc>
                <a:spcPct val="90000"/>
              </a:lnSpc>
              <a:spcBef>
                <a:spcPts val="1000"/>
              </a:spcBef>
              <a:spcAft>
                <a:spcPts val="0"/>
              </a:spcAft>
              <a:buClr>
                <a:srgbClr val="888888"/>
              </a:buClr>
              <a:buSzPts val="1800"/>
              <a:buFont typeface="Calibri"/>
              <a:buChar char="•"/>
              <a:defRPr sz="2400" b="0" i="0" u="none" strike="noStrike" cap="none">
                <a:solidFill>
                  <a:srgbClr val="888888"/>
                </a:solidFill>
                <a:latin typeface="Calibri"/>
                <a:ea typeface="Calibri"/>
                <a:cs typeface="Calibri"/>
                <a:sym typeface="Calibri"/>
              </a:defRPr>
            </a:lvl7pPr>
            <a:lvl8pPr marL="3657600" marR="0" lvl="7" indent="-342900" algn="l" rtl="0">
              <a:lnSpc>
                <a:spcPct val="90000"/>
              </a:lnSpc>
              <a:spcBef>
                <a:spcPts val="1000"/>
              </a:spcBef>
              <a:spcAft>
                <a:spcPts val="0"/>
              </a:spcAft>
              <a:buClr>
                <a:srgbClr val="888888"/>
              </a:buClr>
              <a:buSzPts val="1800"/>
              <a:buFont typeface="Calibri"/>
              <a:buChar char="•"/>
              <a:defRPr sz="2400" b="0" i="0" u="none" strike="noStrike" cap="none">
                <a:solidFill>
                  <a:srgbClr val="888888"/>
                </a:solidFill>
                <a:latin typeface="Calibri"/>
                <a:ea typeface="Calibri"/>
                <a:cs typeface="Calibri"/>
                <a:sym typeface="Calibri"/>
              </a:defRPr>
            </a:lvl8pPr>
            <a:lvl9pPr marL="4114800" marR="0" lvl="8" indent="-342900" algn="l" rtl="0">
              <a:lnSpc>
                <a:spcPct val="90000"/>
              </a:lnSpc>
              <a:spcBef>
                <a:spcPts val="1000"/>
              </a:spcBef>
              <a:spcAft>
                <a:spcPts val="0"/>
              </a:spcAft>
              <a:buClr>
                <a:srgbClr val="888888"/>
              </a:buClr>
              <a:buSzPts val="1800"/>
              <a:buFont typeface="Calibri"/>
              <a:buChar char="•"/>
              <a:defRPr sz="2400" b="0" i="0" u="none" strike="noStrike" cap="none">
                <a:solidFill>
                  <a:srgbClr val="888888"/>
                </a:solidFill>
                <a:latin typeface="Calibri"/>
                <a:ea typeface="Calibri"/>
                <a:cs typeface="Calibri"/>
                <a:sym typeface="Calibri"/>
              </a:defRPr>
            </a:lvl9pPr>
          </a:lstStyle>
          <a:p>
            <a:pPr marL="355600" marR="0" lvl="0" indent="0" algn="l" defTabSz="914400" rtl="0" eaLnBrk="1" fontAlgn="auto" latinLnBrk="0" hangingPunct="1">
              <a:lnSpc>
                <a:spcPct val="90000"/>
              </a:lnSpc>
              <a:spcBef>
                <a:spcPts val="1000"/>
              </a:spcBef>
              <a:spcAft>
                <a:spcPts val="0"/>
              </a:spcAft>
              <a:buClr>
                <a:srgbClr val="2A4F1C"/>
              </a:buClr>
              <a:buSzPts val="2000"/>
              <a:buFont typeface="Arial"/>
              <a:buNone/>
              <a:tabLst/>
              <a:defRPr/>
            </a:pPr>
            <a:r>
              <a:rPr kumimoji="0" lang="en-ZA" sz="1500" b="1" i="0" u="none" strike="noStrike" kern="0" cap="none" spc="0" normalizeH="0" baseline="0" noProof="0" dirty="0">
                <a:ln>
                  <a:noFill/>
                </a:ln>
                <a:solidFill>
                  <a:srgbClr val="003896"/>
                </a:solidFill>
                <a:effectLst/>
                <a:uLnTx/>
                <a:uFillTx/>
                <a:latin typeface="Gill Sans MT" panose="020B0502020104020203" pitchFamily="34" charset="0"/>
                <a:sym typeface="Calibri"/>
              </a:rPr>
              <a:t>Activated relationship with the Energy Council, </a:t>
            </a:r>
            <a:r>
              <a:rPr kumimoji="0" lang="en-ZA" sz="1500" b="0" i="0" u="none" strike="noStrike" kern="0" cap="none" spc="0" normalizeH="0" baseline="0" noProof="0" dirty="0">
                <a:ln>
                  <a:noFill/>
                </a:ln>
                <a:solidFill>
                  <a:srgbClr val="003896"/>
                </a:solidFill>
                <a:effectLst/>
                <a:uLnTx/>
                <a:uFillTx/>
                <a:latin typeface="Gill Sans MT" panose="020B0502020104020203" pitchFamily="34" charset="0"/>
                <a:sym typeface="Calibri"/>
              </a:rPr>
              <a:t>and agreement reached on immediate support, encompassing OCGT diesel supply chain, Kusile duct recovery, and power plant support (technical and mentorship of plant managers) </a:t>
            </a:r>
          </a:p>
          <a:p>
            <a:pPr marL="355600" marR="0" lvl="0" indent="0" algn="l" defTabSz="914400" rtl="0" eaLnBrk="1" fontAlgn="auto" latinLnBrk="0" hangingPunct="1">
              <a:lnSpc>
                <a:spcPct val="90000"/>
              </a:lnSpc>
              <a:spcBef>
                <a:spcPts val="1000"/>
              </a:spcBef>
              <a:spcAft>
                <a:spcPts val="0"/>
              </a:spcAft>
              <a:buClr>
                <a:srgbClr val="2A4F1C"/>
              </a:buClr>
              <a:buSzPts val="2000"/>
              <a:buNone/>
              <a:tabLst/>
              <a:defRPr/>
            </a:pPr>
            <a:r>
              <a:rPr kumimoji="0" lang="en-ZA" sz="1500" b="1" i="0" u="none" strike="noStrike" kern="0" cap="none" spc="0" normalizeH="0" baseline="0" noProof="0" dirty="0">
                <a:ln>
                  <a:noFill/>
                </a:ln>
                <a:solidFill>
                  <a:srgbClr val="003896"/>
                </a:solidFill>
                <a:effectLst/>
                <a:uLnTx/>
                <a:uFillTx/>
                <a:latin typeface="Gill Sans MT" panose="020B0502020104020203" pitchFamily="34" charset="0"/>
                <a:sym typeface="Calibri"/>
              </a:rPr>
              <a:t>OCGT diesel optimization at Ankerlig and Gourikwa</a:t>
            </a:r>
            <a:r>
              <a:rPr kumimoji="0" lang="en-ZA" sz="1500" b="0" i="0" u="none" strike="noStrike" kern="0" cap="none" spc="0" normalizeH="0" baseline="0" noProof="0" dirty="0">
                <a:ln>
                  <a:noFill/>
                </a:ln>
                <a:solidFill>
                  <a:srgbClr val="003896"/>
                </a:solidFill>
                <a:effectLst/>
                <a:uLnTx/>
                <a:uFillTx/>
                <a:latin typeface="Gill Sans MT" panose="020B0502020104020203" pitchFamily="34" charset="0"/>
                <a:sym typeface="Calibri"/>
              </a:rPr>
              <a:t>: a private sector team (Energy Council - EC) was deployed and confirmed feasibility of running the Peakers at higher load factors with the following conditions:</a:t>
            </a:r>
          </a:p>
          <a:p>
            <a:pPr marL="936000" marR="0" lvl="1" indent="-285750" algn="l" defTabSz="914400" rtl="0" eaLnBrk="1" fontAlgn="auto" latinLnBrk="0" hangingPunct="1">
              <a:lnSpc>
                <a:spcPct val="90000"/>
              </a:lnSpc>
              <a:spcBef>
                <a:spcPts val="1000"/>
              </a:spcBef>
              <a:spcAft>
                <a:spcPts val="0"/>
              </a:spcAft>
              <a:buClr>
                <a:srgbClr val="003896"/>
              </a:buClr>
              <a:buSzPct val="100000"/>
              <a:buFont typeface="Wingdings" panose="05000000000000000000" pitchFamily="2" charset="2"/>
              <a:buChar char="ü"/>
              <a:tabLst/>
              <a:defRPr/>
            </a:pPr>
            <a:r>
              <a:rPr lang="en-US" sz="1500" b="0" dirty="0">
                <a:solidFill>
                  <a:srgbClr val="003896"/>
                </a:solidFill>
                <a:latin typeface="Gill Sans MT" panose="020B0502020104020203" pitchFamily="34" charset="0"/>
                <a:ea typeface="+mn-ea"/>
                <a:cs typeface="Calibri" panose="020F0502020204030204" pitchFamily="34" charset="0"/>
              </a:rPr>
              <a:t>S</a:t>
            </a:r>
            <a:r>
              <a:rPr kumimoji="0" lang="en-US" sz="15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Calibri" panose="020F0502020204030204" pitchFamily="34" charset="0"/>
                <a:sym typeface="Calibri"/>
              </a:rPr>
              <a:t>ignificant additional funding</a:t>
            </a:r>
          </a:p>
          <a:p>
            <a:pPr marL="936000" marR="0" lvl="1" indent="-285750" algn="l" defTabSz="914400" rtl="0" eaLnBrk="1" fontAlgn="auto" latinLnBrk="0" hangingPunct="1">
              <a:lnSpc>
                <a:spcPct val="90000"/>
              </a:lnSpc>
              <a:spcBef>
                <a:spcPts val="1000"/>
              </a:spcBef>
              <a:spcAft>
                <a:spcPts val="0"/>
              </a:spcAft>
              <a:buClr>
                <a:srgbClr val="003896"/>
              </a:buClr>
              <a:buSzPct val="100000"/>
              <a:buFont typeface="Wingdings" panose="05000000000000000000" pitchFamily="2" charset="2"/>
              <a:buChar char="ü"/>
              <a:tabLst/>
              <a:defRPr/>
            </a:pPr>
            <a:r>
              <a:rPr kumimoji="0" lang="en-US" sz="15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Calibri" panose="020F0502020204030204" pitchFamily="34" charset="0"/>
                <a:sym typeface="Calibri"/>
              </a:rPr>
              <a:t>Predictable load factor plan for all stakeholders to plan and procure for</a:t>
            </a:r>
          </a:p>
          <a:p>
            <a:pPr marL="936000" marR="0" lvl="1" indent="-285750" algn="l" defTabSz="914400" rtl="0" eaLnBrk="1" fontAlgn="auto" latinLnBrk="0" hangingPunct="1">
              <a:lnSpc>
                <a:spcPct val="90000"/>
              </a:lnSpc>
              <a:spcBef>
                <a:spcPts val="1000"/>
              </a:spcBef>
              <a:spcAft>
                <a:spcPts val="0"/>
              </a:spcAft>
              <a:buClr>
                <a:srgbClr val="003896"/>
              </a:buClr>
              <a:buSzPct val="100000"/>
              <a:buFont typeface="Wingdings" panose="05000000000000000000" pitchFamily="2" charset="2"/>
              <a:buChar char="ü"/>
              <a:tabLst/>
              <a:defRPr/>
            </a:pPr>
            <a:r>
              <a:rPr lang="en-US" sz="1500" b="0" dirty="0">
                <a:solidFill>
                  <a:srgbClr val="003896"/>
                </a:solidFill>
                <a:latin typeface="Gill Sans MT" panose="020B0502020104020203" pitchFamily="34" charset="0"/>
                <a:ea typeface="+mn-ea"/>
                <a:cs typeface="Calibri" panose="020F0502020204030204" pitchFamily="34" charset="0"/>
              </a:rPr>
              <a:t>A</a:t>
            </a:r>
            <a:r>
              <a:rPr kumimoji="0" lang="en-US" sz="15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Calibri" panose="020F0502020204030204" pitchFamily="34" charset="0"/>
                <a:sym typeface="Calibri"/>
              </a:rPr>
              <a:t> guaranteed average offtake by the OCGTs and IPPs which is aligned with the plan</a:t>
            </a:r>
            <a:endParaRPr kumimoji="0" lang="en-ZA" sz="15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Calibri" panose="020F0502020204030204" pitchFamily="34" charset="0"/>
              <a:sym typeface="Calibri"/>
            </a:endParaRPr>
          </a:p>
          <a:p>
            <a:pPr marL="355600" marR="0" lvl="0" indent="0" algn="l" defTabSz="914400" rtl="0" eaLnBrk="1" fontAlgn="auto" latinLnBrk="0" hangingPunct="1">
              <a:lnSpc>
                <a:spcPct val="90000"/>
              </a:lnSpc>
              <a:spcBef>
                <a:spcPts val="1000"/>
              </a:spcBef>
              <a:spcAft>
                <a:spcPts val="0"/>
              </a:spcAft>
              <a:buClr>
                <a:srgbClr val="2A4F1C"/>
              </a:buClr>
              <a:buSzPts val="2000"/>
              <a:buFont typeface="Arial"/>
              <a:buNone/>
              <a:tabLst/>
              <a:defRPr/>
            </a:pPr>
            <a:r>
              <a:rPr kumimoji="0" lang="en-ZA" sz="1500" b="1" i="0" u="none" strike="noStrike" kern="0" cap="none" spc="0" normalizeH="0" baseline="0" noProof="0" dirty="0">
                <a:ln>
                  <a:noFill/>
                </a:ln>
                <a:solidFill>
                  <a:srgbClr val="003896"/>
                </a:solidFill>
                <a:effectLst/>
                <a:uLnTx/>
                <a:uFillTx/>
                <a:latin typeface="Gill Sans MT" panose="020B0502020104020203" pitchFamily="34" charset="0"/>
                <a:sym typeface="Calibri"/>
              </a:rPr>
              <a:t>Kusile duct replacement programme: </a:t>
            </a:r>
            <a:r>
              <a:rPr kumimoji="0" lang="en-ZA" sz="1500" b="0" i="0" u="none" strike="noStrike" kern="0" cap="none" spc="0" normalizeH="0" baseline="0" noProof="0" dirty="0">
                <a:ln>
                  <a:noFill/>
                </a:ln>
                <a:solidFill>
                  <a:srgbClr val="003896"/>
                </a:solidFill>
                <a:effectLst/>
                <a:uLnTx/>
                <a:uFillTx/>
                <a:latin typeface="Gill Sans MT" panose="020B0502020104020203" pitchFamily="34" charset="0"/>
                <a:sym typeface="Calibri"/>
              </a:rPr>
              <a:t>temporary stacks are being erected and the first stack (Unit 3) is 100% complete. Kusile U5 will sync in December 2023. EC team to review the design and methodology for the permanent stacks </a:t>
            </a:r>
          </a:p>
          <a:p>
            <a:pPr marL="355600" marR="0" lvl="0" indent="0" algn="l" defTabSz="914400" rtl="0" eaLnBrk="1" fontAlgn="auto" latinLnBrk="0" hangingPunct="1">
              <a:lnSpc>
                <a:spcPct val="90000"/>
              </a:lnSpc>
              <a:spcBef>
                <a:spcPts val="1000"/>
              </a:spcBef>
              <a:spcAft>
                <a:spcPts val="0"/>
              </a:spcAft>
              <a:buClr>
                <a:srgbClr val="2A4F1C"/>
              </a:buClr>
              <a:buSzPts val="2000"/>
              <a:buFont typeface="Arial"/>
              <a:buNone/>
              <a:tabLst/>
              <a:defRPr/>
            </a:pPr>
            <a:r>
              <a:rPr kumimoji="0" lang="en-ZA" sz="1500" b="1" i="0" u="none" strike="noStrike" kern="0" cap="none" spc="0" normalizeH="0" baseline="0" noProof="0" dirty="0">
                <a:ln>
                  <a:noFill/>
                </a:ln>
                <a:solidFill>
                  <a:srgbClr val="003896"/>
                </a:solidFill>
                <a:effectLst/>
                <a:uLnTx/>
                <a:uFillTx/>
                <a:latin typeface="Gill Sans MT" panose="020B0502020104020203" pitchFamily="34" charset="0"/>
                <a:sym typeface="Calibri"/>
              </a:rPr>
              <a:t>Power Station Support.</a:t>
            </a:r>
            <a:r>
              <a:rPr kumimoji="0" lang="en-ZA" sz="1500" b="0" i="0" u="none" strike="noStrike" kern="0" cap="none" spc="0" normalizeH="0" baseline="0" noProof="0" dirty="0">
                <a:ln>
                  <a:noFill/>
                </a:ln>
                <a:solidFill>
                  <a:srgbClr val="003896"/>
                </a:solidFill>
                <a:effectLst/>
                <a:uLnTx/>
                <a:uFillTx/>
                <a:latin typeface="Gill Sans MT" panose="020B0502020104020203" pitchFamily="34" charset="0"/>
                <a:sym typeface="Calibri"/>
              </a:rPr>
              <a:t> Support teams(EC) to be deployed at Matla, Kriel, Majuba, Kusile, Kendal, Tutuka and OCGT’s</a:t>
            </a:r>
          </a:p>
        </p:txBody>
      </p:sp>
      <p:sp>
        <p:nvSpPr>
          <p:cNvPr id="17" name="Oval 16">
            <a:extLst>
              <a:ext uri="{FF2B5EF4-FFF2-40B4-BE49-F238E27FC236}">
                <a16:creationId xmlns:a16="http://schemas.microsoft.com/office/drawing/2014/main" id="{70333FA8-E239-6527-842F-16682E3673DB}"/>
              </a:ext>
            </a:extLst>
          </p:cNvPr>
          <p:cNvSpPr/>
          <p:nvPr/>
        </p:nvSpPr>
        <p:spPr>
          <a:xfrm>
            <a:off x="133443" y="1617160"/>
            <a:ext cx="446390" cy="44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sp>
        <p:nvSpPr>
          <p:cNvPr id="18" name="Oval 17">
            <a:extLst>
              <a:ext uri="{FF2B5EF4-FFF2-40B4-BE49-F238E27FC236}">
                <a16:creationId xmlns:a16="http://schemas.microsoft.com/office/drawing/2014/main" id="{0D7F6331-8970-3AF9-248B-01B1725C4035}"/>
              </a:ext>
            </a:extLst>
          </p:cNvPr>
          <p:cNvSpPr/>
          <p:nvPr/>
        </p:nvSpPr>
        <p:spPr>
          <a:xfrm>
            <a:off x="133443" y="4258760"/>
            <a:ext cx="446390" cy="44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Arial" panose="020B0604020202020204"/>
                <a:ea typeface="+mn-ea"/>
                <a:cs typeface="+mn-cs"/>
              </a:rPr>
              <a:t>2</a:t>
            </a:r>
          </a:p>
        </p:txBody>
      </p:sp>
      <p:sp>
        <p:nvSpPr>
          <p:cNvPr id="19" name="Oval 18">
            <a:extLst>
              <a:ext uri="{FF2B5EF4-FFF2-40B4-BE49-F238E27FC236}">
                <a16:creationId xmlns:a16="http://schemas.microsoft.com/office/drawing/2014/main" id="{7CA622A1-69AE-B491-961E-227D9CF91CB3}"/>
              </a:ext>
            </a:extLst>
          </p:cNvPr>
          <p:cNvSpPr/>
          <p:nvPr/>
        </p:nvSpPr>
        <p:spPr>
          <a:xfrm>
            <a:off x="133443" y="5029423"/>
            <a:ext cx="446390" cy="44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Arial" panose="020B0604020202020204"/>
                <a:ea typeface="+mn-ea"/>
                <a:cs typeface="+mn-cs"/>
              </a:rPr>
              <a:t>3</a:t>
            </a:r>
          </a:p>
        </p:txBody>
      </p:sp>
      <p:sp>
        <p:nvSpPr>
          <p:cNvPr id="3" name="Rectangle 2">
            <a:extLst>
              <a:ext uri="{FF2B5EF4-FFF2-40B4-BE49-F238E27FC236}">
                <a16:creationId xmlns:a16="http://schemas.microsoft.com/office/drawing/2014/main" id="{FFEB0E24-DF3E-2232-DEC5-AAD2ABA8FE17}"/>
              </a:ext>
            </a:extLst>
          </p:cNvPr>
          <p:cNvSpPr/>
          <p:nvPr/>
        </p:nvSpPr>
        <p:spPr>
          <a:xfrm>
            <a:off x="1377345" y="5962604"/>
            <a:ext cx="9215271" cy="594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 marR="0" lvl="1" indent="0" algn="ctr" defTabSz="895350" rtl="0" eaLnBrk="1" fontAlgn="base" latinLnBrk="0" hangingPunct="1">
              <a:lnSpc>
                <a:spcPct val="100000"/>
              </a:lnSpc>
              <a:spcBef>
                <a:spcPts val="600"/>
              </a:spcBef>
              <a:spcAft>
                <a:spcPct val="0"/>
              </a:spcAft>
              <a:buClr>
                <a:srgbClr val="FFFFFF"/>
              </a:buClr>
              <a:buSzPct val="100000"/>
              <a:buFontTx/>
              <a:buNone/>
              <a:tabLst/>
              <a:defRPr/>
            </a:pPr>
            <a:r>
              <a:rPr kumimoji="0" lang="en-US" altLang="zh-CN" sz="1500" b="0" i="0" u="none" strike="noStrike" kern="0" cap="none" spc="0" normalizeH="0" baseline="0" noProof="0" dirty="0">
                <a:ln>
                  <a:noFill/>
                </a:ln>
                <a:solidFill>
                  <a:srgbClr val="FFFFFF"/>
                </a:solidFill>
                <a:effectLst/>
                <a:uLnTx/>
                <a:uFillTx/>
                <a:latin typeface="Gill Sans MT" panose="020B0502020104020203" pitchFamily="34" charset="0"/>
                <a:ea typeface="SimSun" pitchFamily="2" charset="-122"/>
              </a:rPr>
              <a:t>Progress made against the winter outlook has resulted in averting the worst-case scenario of stage 8 loadshedding </a:t>
            </a:r>
          </a:p>
        </p:txBody>
      </p:sp>
      <p:sp>
        <p:nvSpPr>
          <p:cNvPr id="8" name="TextBox 7">
            <a:extLst>
              <a:ext uri="{FF2B5EF4-FFF2-40B4-BE49-F238E27FC236}">
                <a16:creationId xmlns:a16="http://schemas.microsoft.com/office/drawing/2014/main" id="{8352BC98-9EE2-659A-C030-3D6DD0E9AC6A}"/>
              </a:ext>
            </a:extLst>
          </p:cNvPr>
          <p:cNvSpPr txBox="1"/>
          <p:nvPr/>
        </p:nvSpPr>
        <p:spPr>
          <a:xfrm>
            <a:off x="7238927" y="1620069"/>
            <a:ext cx="4805335" cy="451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ZA" sz="1500" b="1"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Power stations showing consistent performance:</a:t>
            </a:r>
            <a:endParaRPr kumimoji="0" lang="en-ZA" sz="1500" b="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ZA" sz="1500" b="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Peaking, Camden, Medupi and Lethabo (Medupi and Lethabo showing above 85% consistent EAF performance</a:t>
            </a:r>
            <a:r>
              <a:rPr kumimoji="0" lang="en-ZA" sz="1500" b="0"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a:t>
            </a:r>
            <a:endParaRPr kumimoji="0" lang="en-ZA" sz="1500" b="0" i="0" u="none" strike="noStrike" kern="1200" cap="none" spc="0" normalizeH="0" baseline="0" noProof="0" dirty="0">
              <a:ln>
                <a:noFill/>
              </a:ln>
              <a:effectLst/>
              <a:uLnTx/>
              <a:uFillTx/>
              <a:latin typeface="Gill Sans MT" panose="020B0502020104020203" pitchFamily="34" charset="0"/>
            </a:endParaRPr>
          </a:p>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ZA" sz="1500" b="1"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Stations showing positive improvement trajectory </a:t>
            </a:r>
            <a:endParaRPr kumimoji="0" lang="en-ZA" sz="1500" b="0" i="0" u="none" strike="noStrike" kern="1200" cap="none" spc="0" normalizeH="0" baseline="0" noProof="0" dirty="0">
              <a:ln>
                <a:noFill/>
              </a:ln>
              <a:effectLst/>
              <a:uLnTx/>
              <a:uFillTx/>
              <a:latin typeface="Gill Sans MT" panose="020B0502020104020203" pitchFamily="34" charset="0"/>
            </a:endParaRPr>
          </a:p>
          <a:p>
            <a:pPr marL="285750" marR="0" lvl="0" indent="-285750" algn="l" defTabSz="914400" rtl="0" eaLnBrk="1" fontAlgn="auto" latinLnBrk="0" hangingPunct="1">
              <a:lnSpc>
                <a:spcPct val="90000"/>
              </a:lnSpc>
              <a:spcBef>
                <a:spcPts val="0"/>
              </a:spcBef>
              <a:spcAft>
                <a:spcPts val="1200"/>
              </a:spcAft>
              <a:buClrTx/>
              <a:buSzTx/>
              <a:buFont typeface="Wingdings" panose="05000000000000000000" pitchFamily="2" charset="2"/>
              <a:buChar char="ü"/>
              <a:tabLst/>
              <a:defRPr/>
            </a:pPr>
            <a:r>
              <a:rPr kumimoji="0" lang="en-ZA" sz="1500" b="0"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Duvha, Majuba, Hendrina and Tutuka</a:t>
            </a:r>
            <a:endParaRPr kumimoji="0" lang="en-ZA" sz="1500" b="0" i="0" u="none" strike="noStrike" kern="1200" cap="none" spc="0" normalizeH="0" baseline="0" noProof="0" dirty="0">
              <a:ln>
                <a:noFill/>
              </a:ln>
              <a:effectLst/>
              <a:uLnTx/>
              <a:uFillTx/>
              <a:latin typeface="Gill Sans MT" panose="020B0502020104020203" pitchFamily="34" charset="0"/>
            </a:endParaRPr>
          </a:p>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ZA" sz="1500" b="1"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EAF peaked at 60% during June</a:t>
            </a:r>
            <a:r>
              <a:rPr kumimoji="0" lang="en-ZA" sz="1500" b="1" i="0" u="none" strike="noStrike" kern="1200" cap="none" spc="0" normalizeH="0" baseline="30000" noProof="0" dirty="0">
                <a:ln>
                  <a:noFill/>
                </a:ln>
                <a:effectLst/>
                <a:uLnTx/>
                <a:uFillTx/>
                <a:latin typeface="Gill Sans MT" panose="020B0502020104020203" pitchFamily="34" charset="0"/>
                <a:cs typeface="Calibri" panose="020F0502020204030204" pitchFamily="34" charset="0"/>
              </a:rPr>
              <a:t>1</a:t>
            </a:r>
            <a:r>
              <a:rPr kumimoji="0" lang="en-ZA" sz="1500" b="1"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 </a:t>
            </a:r>
            <a:r>
              <a:rPr kumimoji="0" lang="en-US" sz="1500" b="1"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Gx last achieved 61.39% in August 2022.</a:t>
            </a:r>
            <a:endParaRPr kumimoji="0" lang="en-ZA" sz="1500" b="1" i="0" u="none" strike="noStrike" kern="1200" cap="none" spc="0" normalizeH="0" baseline="0" noProof="0" dirty="0">
              <a:ln>
                <a:noFill/>
              </a:ln>
              <a:effectLst/>
              <a:uLnTx/>
              <a:uFillTx/>
              <a:latin typeface="Gill Sans MT" panose="020B0502020104020203" pitchFamily="34" charset="0"/>
              <a:cs typeface="Calibri" panose="020F0502020204030204" pitchFamily="34" charset="0"/>
            </a:endParaRPr>
          </a:p>
          <a:p>
            <a:pPr marL="285750" marR="0" lvl="0" indent="-285750" algn="l" defTabSz="914400" rtl="0" eaLnBrk="1" fontAlgn="auto" latinLnBrk="0" hangingPunct="1">
              <a:lnSpc>
                <a:spcPct val="90000"/>
              </a:lnSpc>
              <a:spcBef>
                <a:spcPts val="0"/>
              </a:spcBef>
              <a:spcAft>
                <a:spcPts val="1200"/>
              </a:spcAft>
              <a:buClrTx/>
              <a:buSzTx/>
              <a:buFont typeface="Wingdings" panose="05000000000000000000" pitchFamily="2" charset="2"/>
              <a:buChar char="ü"/>
              <a:tabLst/>
              <a:defRPr/>
            </a:pPr>
            <a:r>
              <a:rPr kumimoji="0" lang="en-ZA" sz="1500" b="0"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Generation on track to achieve 14500 MW by March 2024</a:t>
            </a:r>
          </a:p>
          <a:p>
            <a:pPr marL="285750" marR="0" lvl="0" indent="-285750" algn="l" defTabSz="914400" rtl="0" eaLnBrk="1" fontAlgn="auto" latinLnBrk="0" hangingPunct="1">
              <a:lnSpc>
                <a:spcPct val="90000"/>
              </a:lnSpc>
              <a:spcBef>
                <a:spcPts val="0"/>
              </a:spcBef>
              <a:spcAft>
                <a:spcPts val="1200"/>
              </a:spcAft>
              <a:buClrTx/>
              <a:buSzTx/>
              <a:buFont typeface="Wingdings" panose="05000000000000000000" pitchFamily="2" charset="2"/>
              <a:buChar char="ü"/>
              <a:tabLst/>
              <a:defRPr/>
            </a:pPr>
            <a:r>
              <a:rPr kumimoji="0" lang="en-ZA" sz="1500" b="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Planned </a:t>
            </a:r>
            <a:r>
              <a:rPr kumimoji="0" lang="en-ZA" sz="1500" b="0"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maintenance (PCLF) was maintained at ~3000MW</a:t>
            </a:r>
          </a:p>
          <a:p>
            <a:pPr marL="285750" marR="0" lvl="0" indent="-285750" algn="l" defTabSz="914400" rtl="0" eaLnBrk="1" fontAlgn="auto" latinLnBrk="0" hangingPunct="1">
              <a:lnSpc>
                <a:spcPct val="90000"/>
              </a:lnSpc>
              <a:spcBef>
                <a:spcPts val="0"/>
              </a:spcBef>
              <a:spcAft>
                <a:spcPts val="1200"/>
              </a:spcAft>
              <a:buClrTx/>
              <a:buSzTx/>
              <a:buFont typeface="Wingdings" panose="05000000000000000000" pitchFamily="2" charset="2"/>
              <a:buChar char="ü"/>
              <a:tabLst/>
              <a:defRPr/>
            </a:pPr>
            <a:r>
              <a:rPr kumimoji="0" lang="en-ZA" sz="1500" b="0"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Lower demand over the weekend continues to be leveraged for opportunity maintenance </a:t>
            </a:r>
          </a:p>
          <a:p>
            <a:pPr marL="0" marR="0" lvl="0" indent="0" algn="l" defTabSz="914400" rtl="0" eaLnBrk="1" fontAlgn="auto" latinLnBrk="0" hangingPunct="1">
              <a:lnSpc>
                <a:spcPct val="90000"/>
              </a:lnSpc>
              <a:spcBef>
                <a:spcPts val="0"/>
              </a:spcBef>
              <a:spcAft>
                <a:spcPts val="1200"/>
              </a:spcAft>
              <a:buClrTx/>
              <a:buSzTx/>
              <a:buFontTx/>
              <a:buNone/>
              <a:tabLst/>
              <a:defRPr/>
            </a:pPr>
            <a:endParaRPr kumimoji="0" lang="en-ZA" sz="1400" b="0" i="0" u="none" strike="noStrike" kern="1200" cap="none" spc="0" normalizeH="0" baseline="0" noProof="0" dirty="0">
              <a:ln>
                <a:noFill/>
              </a:ln>
              <a:solidFill>
                <a:srgbClr val="003896"/>
              </a:solidFill>
              <a:effectLst/>
              <a:uLnTx/>
              <a:uFillTx/>
              <a:latin typeface="Calibri" panose="020F0502020204030204" pitchFamily="34" charset="0"/>
              <a:ea typeface="+mn-ea"/>
              <a:cs typeface="Calibri" panose="020F0502020204030204" pitchFamily="34" charset="0"/>
            </a:endParaRPr>
          </a:p>
        </p:txBody>
      </p:sp>
      <p:grpSp>
        <p:nvGrpSpPr>
          <p:cNvPr id="21" name="Group 20">
            <a:extLst>
              <a:ext uri="{FF2B5EF4-FFF2-40B4-BE49-F238E27FC236}">
                <a16:creationId xmlns:a16="http://schemas.microsoft.com/office/drawing/2014/main" id="{9542B210-2E77-6C74-6057-E383107C12DE}"/>
              </a:ext>
            </a:extLst>
          </p:cNvPr>
          <p:cNvGrpSpPr/>
          <p:nvPr>
            <p:custDataLst>
              <p:tags r:id="rId2"/>
            </p:custDataLst>
          </p:nvPr>
        </p:nvGrpSpPr>
        <p:grpSpPr>
          <a:xfrm>
            <a:off x="6824204" y="1159747"/>
            <a:ext cx="595313" cy="586972"/>
            <a:chOff x="3046225" y="5762786"/>
            <a:chExt cx="365760" cy="365760"/>
          </a:xfrm>
        </p:grpSpPr>
        <p:sp>
          <p:nvSpPr>
            <p:cNvPr id="24" name="Oval 23">
              <a:extLst>
                <a:ext uri="{FF2B5EF4-FFF2-40B4-BE49-F238E27FC236}">
                  <a16:creationId xmlns:a16="http://schemas.microsoft.com/office/drawing/2014/main" id="{4C99185E-CDD9-6BAE-9907-2A48B0AF5C9E}"/>
                </a:ext>
              </a:extLst>
            </p:cNvPr>
            <p:cNvSpPr/>
            <p:nvPr/>
          </p:nvSpPr>
          <p:spPr bwMode="gray">
            <a:xfrm>
              <a:off x="3046225" y="5762786"/>
              <a:ext cx="365760" cy="365760"/>
            </a:xfrm>
            <a:prstGeom prst="ellipse">
              <a:avLst/>
            </a:prstGeom>
            <a:solidFill>
              <a:srgbClr val="FFFFFF"/>
            </a:solidFill>
            <a:ln w="19050" cap="flat" cmpd="sng" algn="ctr">
              <a:solidFill>
                <a:srgbClr val="808080"/>
              </a:solidFill>
              <a:prstDash val="solid"/>
            </a:ln>
            <a:effectLst/>
          </p:spPr>
          <p:txBody>
            <a:bodyPr rtlCol="0" anchor="ctr"/>
            <a:lstStyle/>
            <a:p>
              <a:pPr marL="0" marR="0" lvl="0" indent="0" algn="ctr" defTabSz="930808"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C658269F-0D6E-4AC1-E2CF-AB9B675C3798}"/>
                </a:ext>
              </a:extLst>
            </p:cNvPr>
            <p:cNvGrpSpPr/>
            <p:nvPr>
              <p:custDataLst>
                <p:tags r:id="rId3"/>
              </p:custDataLst>
            </p:nvPr>
          </p:nvGrpSpPr>
          <p:grpSpPr bwMode="gray">
            <a:xfrm>
              <a:off x="3083904" y="5851303"/>
              <a:ext cx="256411" cy="188721"/>
              <a:chOff x="5660402" y="3842652"/>
              <a:chExt cx="378904" cy="495782"/>
            </a:xfrm>
          </p:grpSpPr>
          <p:sp>
            <p:nvSpPr>
              <p:cNvPr id="26" name="Chevron 34">
                <a:extLst>
                  <a:ext uri="{FF2B5EF4-FFF2-40B4-BE49-F238E27FC236}">
                    <a16:creationId xmlns:a16="http://schemas.microsoft.com/office/drawing/2014/main" id="{5F7D9241-7DAB-A870-D810-E1DB3942B3AC}"/>
                  </a:ext>
                </a:extLst>
              </p:cNvPr>
              <p:cNvSpPr/>
              <p:nvPr/>
            </p:nvSpPr>
            <p:spPr bwMode="gray">
              <a:xfrm>
                <a:off x="5660402" y="3892551"/>
                <a:ext cx="192024" cy="395986"/>
              </a:xfrm>
              <a:prstGeom prst="chevron">
                <a:avLst>
                  <a:gd name="adj" fmla="val 37528"/>
                </a:avLst>
              </a:prstGeom>
              <a:solidFill>
                <a:srgbClr val="7F9BCA"/>
              </a:solidFill>
              <a:ln w="9525" cap="flat" cmpd="sng" algn="ctr">
                <a:solidFill>
                  <a:srgbClr val="FFFFFF"/>
                </a:solidFill>
                <a:prstDash val="solid"/>
              </a:ln>
              <a:effectLst/>
            </p:spPr>
            <p:txBody>
              <a:bodyPr rtlCol="0" anchor="ctr"/>
              <a:lstStyle/>
              <a:p>
                <a:pPr marL="0" marR="0" lvl="0" indent="0" algn="ctr" defTabSz="930808"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27" name="Chevron 35">
                <a:extLst>
                  <a:ext uri="{FF2B5EF4-FFF2-40B4-BE49-F238E27FC236}">
                    <a16:creationId xmlns:a16="http://schemas.microsoft.com/office/drawing/2014/main" id="{C5AF6CF3-8B92-AB17-37D5-2DFE6709EC53}"/>
                  </a:ext>
                </a:extLst>
              </p:cNvPr>
              <p:cNvSpPr/>
              <p:nvPr/>
            </p:nvSpPr>
            <p:spPr bwMode="gray">
              <a:xfrm>
                <a:off x="5798889" y="3842652"/>
                <a:ext cx="240417" cy="495782"/>
              </a:xfrm>
              <a:prstGeom prst="chevron">
                <a:avLst>
                  <a:gd name="adj" fmla="val 37528"/>
                </a:avLst>
              </a:prstGeom>
              <a:solidFill>
                <a:srgbClr val="00389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30808"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grpSp>
      </p:grpSp>
      <p:cxnSp>
        <p:nvCxnSpPr>
          <p:cNvPr id="28" name="Straight Connector 27">
            <a:extLst>
              <a:ext uri="{FF2B5EF4-FFF2-40B4-BE49-F238E27FC236}">
                <a16:creationId xmlns:a16="http://schemas.microsoft.com/office/drawing/2014/main" id="{FEBADD5F-CEE4-F6B5-4F07-F0BCD4AAE0AC}"/>
              </a:ext>
            </a:extLst>
          </p:cNvPr>
          <p:cNvCxnSpPr>
            <a:cxnSpLocks/>
            <a:stCxn id="24" idx="2"/>
          </p:cNvCxnSpPr>
          <p:nvPr/>
        </p:nvCxnSpPr>
        <p:spPr>
          <a:xfrm flipH="1" flipV="1">
            <a:off x="150712" y="1453229"/>
            <a:ext cx="6673492" cy="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0B6D3E-A1D4-A5D5-1DCE-8C505EAFFC5D}"/>
              </a:ext>
            </a:extLst>
          </p:cNvPr>
          <p:cNvCxnSpPr>
            <a:cxnSpLocks/>
            <a:endCxn id="24" idx="6"/>
          </p:cNvCxnSpPr>
          <p:nvPr/>
        </p:nvCxnSpPr>
        <p:spPr>
          <a:xfrm flipH="1" flipV="1">
            <a:off x="7419517" y="1453233"/>
            <a:ext cx="4675308" cy="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hdivdtable170554751157760 2 1">
            <a:extLst>
              <a:ext uri="{FF2B5EF4-FFF2-40B4-BE49-F238E27FC236}">
                <a16:creationId xmlns:a16="http://schemas.microsoft.com/office/drawing/2014/main" id="{CC5651A3-7121-3A5E-EEE2-7F3089240AC2}"/>
              </a:ext>
            </a:extLst>
          </p:cNvPr>
          <p:cNvCxnSpPr>
            <a:cxnSpLocks/>
          </p:cNvCxnSpPr>
          <p:nvPr/>
        </p:nvCxnSpPr>
        <p:spPr>
          <a:xfrm>
            <a:off x="7120686" y="1743815"/>
            <a:ext cx="0" cy="421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3538815-9A3D-788B-9D9F-2D9B220317C9}"/>
              </a:ext>
            </a:extLst>
          </p:cNvPr>
          <p:cNvSpPr txBox="1"/>
          <p:nvPr/>
        </p:nvSpPr>
        <p:spPr>
          <a:xfrm>
            <a:off x="162026" y="1159747"/>
            <a:ext cx="269547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500" b="1" i="0" u="none" strike="noStrike" kern="1200" cap="none" spc="0" normalizeH="0" baseline="0" noProof="0" dirty="0">
                <a:ln>
                  <a:noFill/>
                </a:ln>
                <a:solidFill>
                  <a:srgbClr val="003896"/>
                </a:solidFill>
                <a:effectLst/>
                <a:uLnTx/>
                <a:uFillTx/>
                <a:latin typeface="Gill Sans MT" panose="020B0502020104020203" pitchFamily="34" charset="0"/>
                <a:cs typeface="Calibri" panose="020F0502020204030204" pitchFamily="34" charset="0"/>
              </a:rPr>
              <a:t>Progress to date</a:t>
            </a:r>
          </a:p>
        </p:txBody>
      </p:sp>
      <p:sp>
        <p:nvSpPr>
          <p:cNvPr id="34" name="TextBox 33">
            <a:extLst>
              <a:ext uri="{FF2B5EF4-FFF2-40B4-BE49-F238E27FC236}">
                <a16:creationId xmlns:a16="http://schemas.microsoft.com/office/drawing/2014/main" id="{836E9C5A-85E5-3C61-CF29-2E8D71E5C89A}"/>
              </a:ext>
            </a:extLst>
          </p:cNvPr>
          <p:cNvSpPr txBox="1"/>
          <p:nvPr/>
        </p:nvSpPr>
        <p:spPr>
          <a:xfrm>
            <a:off x="7480844" y="1159747"/>
            <a:ext cx="436349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ZA" sz="1500" b="1" i="0" u="none" strike="noStrike" kern="1200" cap="none" spc="0" normalizeH="0" baseline="0" noProof="0" dirty="0">
                <a:ln>
                  <a:noFill/>
                </a:ln>
                <a:effectLst/>
                <a:uLnTx/>
                <a:uFillTx/>
                <a:latin typeface="Gill Sans MT" panose="020B0502020104020203" pitchFamily="34" charset="0"/>
                <a:cs typeface="Calibri" panose="020F0502020204030204" pitchFamily="34" charset="0"/>
              </a:rPr>
              <a:t>Highlights against the winter </a:t>
            </a:r>
            <a:r>
              <a:rPr kumimoji="0" lang="en-ZA" sz="1500" b="1" i="0" u="none" kern="1200" cap="none" spc="0" normalizeH="0" baseline="0" noProof="0" dirty="0">
                <a:ln>
                  <a:noFill/>
                </a:ln>
                <a:effectLst/>
                <a:uLnTx/>
                <a:uFillTx/>
                <a:latin typeface="Gill Sans MT" panose="020B0502020104020203" pitchFamily="34" charset="0"/>
                <a:cs typeface="Calibri" panose="020F0502020204030204" pitchFamily="34" charset="0"/>
              </a:rPr>
              <a:t>outlook</a:t>
            </a:r>
          </a:p>
        </p:txBody>
      </p:sp>
      <p:sp>
        <p:nvSpPr>
          <p:cNvPr id="5" name="Oval 4">
            <a:extLst>
              <a:ext uri="{FF2B5EF4-FFF2-40B4-BE49-F238E27FC236}">
                <a16:creationId xmlns:a16="http://schemas.microsoft.com/office/drawing/2014/main" id="{CB222B8C-4528-7CD2-74BA-1C61E93DEB53}"/>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BN</a:t>
            </a:r>
          </a:p>
        </p:txBody>
      </p:sp>
      <p:sp>
        <p:nvSpPr>
          <p:cNvPr id="6" name="TextBox 5">
            <a:extLst>
              <a:ext uri="{FF2B5EF4-FFF2-40B4-BE49-F238E27FC236}">
                <a16:creationId xmlns:a16="http://schemas.microsoft.com/office/drawing/2014/main" id="{2CC00A75-4537-AEF1-54BB-52EB73E6D3E9}"/>
              </a:ext>
            </a:extLst>
          </p:cNvPr>
          <p:cNvSpPr txBox="1"/>
          <p:nvPr/>
        </p:nvSpPr>
        <p:spPr>
          <a:xfrm>
            <a:off x="-47624" y="6627710"/>
            <a:ext cx="12192000" cy="24622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000" dirty="0">
                <a:latin typeface="Gill Sans MT" panose="020B0502020104020203" pitchFamily="34" charset="0"/>
                <a:cs typeface="Arial"/>
              </a:rPr>
              <a:t>Average EAF of 60% was achieved 8 days during June 2023</a:t>
            </a:r>
            <a:endParaRPr kumimoji="0" lang="en-ZA" sz="1000" b="0" i="0" u="none" strike="noStrike" kern="1200" cap="none" spc="0" normalizeH="0" baseline="0" noProof="0" dirty="0">
              <a:ln>
                <a:noFill/>
              </a:ln>
              <a:effectLst/>
              <a:uLnTx/>
              <a:uFillTx/>
              <a:latin typeface="Gill Sans MT" panose="020B0502020104020203" pitchFamily="34" charset="0"/>
              <a:ea typeface="+mn-ea"/>
              <a:cs typeface="Arial"/>
            </a:endParaRPr>
          </a:p>
        </p:txBody>
      </p:sp>
    </p:spTree>
    <p:extLst>
      <p:ext uri="{BB962C8B-B14F-4D97-AF65-F5344CB8AC3E}">
        <p14:creationId xmlns:p14="http://schemas.microsoft.com/office/powerpoint/2010/main" val="30853221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hink-cell data - do not delete" hidden="1">
            <a:extLst>
              <a:ext uri="{FF2B5EF4-FFF2-40B4-BE49-F238E27FC236}">
                <a16:creationId xmlns:a16="http://schemas.microsoft.com/office/drawing/2014/main" id="{D67A53D5-B2EC-D602-D33E-072425B035AB}"/>
              </a:ext>
            </a:extLst>
          </p:cNvPr>
          <p:cNvGraphicFramePr>
            <a:graphicFrameLocks noChangeAspect="1"/>
          </p:cNvGraphicFramePr>
          <p:nvPr>
            <p:custDataLst>
              <p:tags r:id="rId1"/>
            </p:custDataLst>
            <p:extLst>
              <p:ext uri="{D42A27DB-BD31-4B8C-83A1-F6EECF244321}">
                <p14:modId xmlns:p14="http://schemas.microsoft.com/office/powerpoint/2010/main" val="1624737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25" imgH="426" progId="TCLayout.ActiveDocument.1">
                  <p:embed/>
                </p:oleObj>
              </mc:Choice>
              <mc:Fallback>
                <p:oleObj name="think-cell Slide" r:id="rId16" imgW="425" imgH="426" progId="TCLayout.ActiveDocument.1">
                  <p:embed/>
                  <p:pic>
                    <p:nvPicPr>
                      <p:cNvPr id="65" name="think-cell data - do not delete" hidden="1">
                        <a:extLst>
                          <a:ext uri="{FF2B5EF4-FFF2-40B4-BE49-F238E27FC236}">
                            <a16:creationId xmlns:a16="http://schemas.microsoft.com/office/drawing/2014/main" id="{D67A53D5-B2EC-D602-D33E-072425B035A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93" name="Rectangle 292">
            <a:extLst>
              <a:ext uri="{FF2B5EF4-FFF2-40B4-BE49-F238E27FC236}">
                <a16:creationId xmlns:a16="http://schemas.microsoft.com/office/drawing/2014/main" id="{E72ACD08-EE8D-C4DD-672B-3E2B93A4522F}"/>
              </a:ext>
            </a:extLst>
          </p:cNvPr>
          <p:cNvSpPr/>
          <p:nvPr/>
        </p:nvSpPr>
        <p:spPr>
          <a:xfrm>
            <a:off x="357722" y="1102479"/>
            <a:ext cx="10001027" cy="5196906"/>
          </a:xfrm>
          <a:prstGeom prst="rect">
            <a:avLst/>
          </a:prstGeom>
          <a:solidFill>
            <a:srgbClr val="FFFFFF"/>
          </a:solidFill>
          <a:ln w="28575" cap="flat" cmpd="sng" algn="ctr">
            <a:solidFill>
              <a:schemeClr val="accent1"/>
            </a:solidFill>
            <a:prstDash val="solid"/>
          </a:ln>
          <a:effectLst>
            <a:outerShdw blurRad="50800" dist="38100" dir="2700000" algn="tl" rotWithShape="0">
              <a:srgbClr val="FFFFFF">
                <a:lumMod val="50000"/>
                <a:alpha val="40000"/>
              </a:srgbClr>
            </a:outerShdw>
          </a:effectLst>
        </p:spPr>
        <p:txBody>
          <a:bodyPr lIns="93286" tIns="46643" rIns="93286" bIns="466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600" b="0" i="0" u="none" strike="noStrike" kern="0" cap="none" spc="0" normalizeH="0" baseline="0" noProof="0" dirty="0">
              <a:ln>
                <a:noFill/>
              </a:ln>
              <a:solidFill>
                <a:srgbClr val="FFFFFF"/>
              </a:solidFill>
              <a:effectLst/>
              <a:uLnTx/>
              <a:uFillTx/>
              <a:latin typeface="Arial" panose="020B0604020202020204"/>
              <a:ea typeface="ＭＳ Ｐゴシック"/>
              <a:cs typeface="+mn-cs"/>
            </a:endParaRPr>
          </a:p>
        </p:txBody>
      </p:sp>
      <p:sp>
        <p:nvSpPr>
          <p:cNvPr id="2" name="Title 1">
            <a:extLst>
              <a:ext uri="{FF2B5EF4-FFF2-40B4-BE49-F238E27FC236}">
                <a16:creationId xmlns:a16="http://schemas.microsoft.com/office/drawing/2014/main" id="{3BD36CE6-8F67-5911-EC16-3759A84055D5}"/>
              </a:ext>
            </a:extLst>
          </p:cNvPr>
          <p:cNvSpPr>
            <a:spLocks noGrp="1"/>
          </p:cNvSpPr>
          <p:nvPr>
            <p:ph type="title"/>
          </p:nvPr>
        </p:nvSpPr>
        <p:spPr>
          <a:xfrm>
            <a:off x="171450" y="173267"/>
            <a:ext cx="9698049" cy="666000"/>
          </a:xfrm>
        </p:spPr>
        <p:txBody>
          <a:bodyPr vert="horz" lIns="91440" tIns="45720" rIns="91440" bIns="45720" rtlCol="0" anchor="ctr">
            <a:noAutofit/>
          </a:bodyPr>
          <a:lstStyle/>
          <a:p>
            <a:r>
              <a:rPr lang="en-US" sz="2200" b="1" dirty="0">
                <a:latin typeface="Gill Sans MT" panose="020B0502020104020203" pitchFamily="34" charset="0"/>
              </a:rPr>
              <a:t>To recover, we plan to return units on long term outage and to execute major refurbishment projects</a:t>
            </a:r>
            <a:endParaRPr lang="en-ZA" sz="2200" b="1" dirty="0">
              <a:latin typeface="Gill Sans MT" panose="020B0502020104020203" pitchFamily="34" charset="0"/>
            </a:endParaRPr>
          </a:p>
        </p:txBody>
      </p:sp>
      <p:sp>
        <p:nvSpPr>
          <p:cNvPr id="294" name="TextBox 293">
            <a:extLst>
              <a:ext uri="{FF2B5EF4-FFF2-40B4-BE49-F238E27FC236}">
                <a16:creationId xmlns:a16="http://schemas.microsoft.com/office/drawing/2014/main" id="{A8B6BC97-88FD-3DAC-3FBF-07F8E53AD0E3}"/>
              </a:ext>
            </a:extLst>
          </p:cNvPr>
          <p:cNvSpPr txBox="1"/>
          <p:nvPr/>
        </p:nvSpPr>
        <p:spPr>
          <a:xfrm>
            <a:off x="570445" y="1493081"/>
            <a:ext cx="525123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9653" lvl="0" indent="-339653" defTabSz="887832" eaLnBrk="0" hangingPunct="0">
              <a:buClr>
                <a:schemeClr val="tx2"/>
              </a:buClr>
              <a:defRPr>
                <a:latin typeface="+mn-lt"/>
              </a:defRPr>
            </a:lvl1pPr>
            <a:lvl2pPr marL="189574" indent="-187996" defTabSz="887832" eaLnBrk="0" hangingPunct="0">
              <a:buClr>
                <a:schemeClr val="tx2"/>
              </a:buClr>
              <a:buSzPct val="125000"/>
              <a:buFont typeface="Arial" charset="0"/>
              <a:buChar char="▪"/>
              <a:defRPr>
                <a:latin typeface="+mn-lt"/>
              </a:defRPr>
            </a:lvl2pPr>
            <a:lvl3pPr marL="451818" indent="-257505" defTabSz="887832" eaLnBrk="0" hangingPunct="0">
              <a:buClr>
                <a:schemeClr val="tx2"/>
              </a:buClr>
              <a:buSzPct val="120000"/>
              <a:buFont typeface="Arial" charset="0"/>
              <a:buChar char="–"/>
              <a:defRPr>
                <a:latin typeface="+mn-lt"/>
              </a:defRPr>
            </a:lvl3pPr>
            <a:lvl4pPr marL="608215" indent="-151649" defTabSz="887832" eaLnBrk="0" hangingPunct="0">
              <a:buClr>
                <a:schemeClr val="tx2"/>
              </a:buClr>
              <a:buSzPct val="120000"/>
              <a:buFont typeface="Arial" charset="0"/>
              <a:buChar char="▫"/>
              <a:defRPr>
                <a:latin typeface="+mn-lt"/>
              </a:defRPr>
            </a:lvl4pPr>
            <a:lvl5pPr marL="739336" indent="-126383" defTabSz="887832" eaLnBrk="0" hangingPunct="0">
              <a:buClr>
                <a:schemeClr val="tx2"/>
              </a:buClr>
              <a:buSzPct val="89000"/>
              <a:buFont typeface="Arial" charset="0"/>
              <a:buChar char="-"/>
              <a:defRPr>
                <a:latin typeface="+mn-lt"/>
              </a:defRPr>
            </a:lvl5pPr>
            <a:lvl6pPr marL="1195191" indent="-129295" defTabSz="889293" fontAlgn="base">
              <a:spcBef>
                <a:spcPct val="0"/>
              </a:spcBef>
              <a:spcAft>
                <a:spcPct val="0"/>
              </a:spcAft>
              <a:buClr>
                <a:schemeClr val="tx2"/>
              </a:buClr>
              <a:buSzPct val="89000"/>
              <a:buFont typeface="Arial" charset="0"/>
              <a:buChar char="-"/>
              <a:defRPr>
                <a:latin typeface="+mn-lt"/>
              </a:defRPr>
            </a:lvl6pPr>
            <a:lvl7pPr marL="1649297" indent="-129295" defTabSz="889293" fontAlgn="base">
              <a:spcBef>
                <a:spcPct val="0"/>
              </a:spcBef>
              <a:spcAft>
                <a:spcPct val="0"/>
              </a:spcAft>
              <a:buClr>
                <a:schemeClr val="tx2"/>
              </a:buClr>
              <a:buSzPct val="89000"/>
              <a:buFont typeface="Arial" charset="0"/>
              <a:buChar char="-"/>
              <a:defRPr>
                <a:latin typeface="+mn-lt"/>
              </a:defRPr>
            </a:lvl7pPr>
            <a:lvl8pPr marL="2103407" indent="-129295" defTabSz="889293" fontAlgn="base">
              <a:spcBef>
                <a:spcPct val="0"/>
              </a:spcBef>
              <a:spcAft>
                <a:spcPct val="0"/>
              </a:spcAft>
              <a:buClr>
                <a:schemeClr val="tx2"/>
              </a:buClr>
              <a:buSzPct val="89000"/>
              <a:buFont typeface="Arial" charset="0"/>
              <a:buChar char="-"/>
              <a:defRPr>
                <a:latin typeface="+mn-lt"/>
              </a:defRPr>
            </a:lvl8pPr>
            <a:lvl9pPr marL="2557518" indent="-129295" defTabSz="889293" fontAlgn="base">
              <a:spcBef>
                <a:spcPct val="0"/>
              </a:spcBef>
              <a:spcAft>
                <a:spcPct val="0"/>
              </a:spcAft>
              <a:buClr>
                <a:schemeClr val="tx2"/>
              </a:buClr>
              <a:buSzPct val="89000"/>
              <a:buFont typeface="Arial" charset="0"/>
              <a:buChar char="-"/>
              <a:defRPr>
                <a:latin typeface="+mn-lt"/>
              </a:defRPr>
            </a:lvl9pPr>
          </a:lstStyle>
          <a:p>
            <a:pPr marL="1620" marR="0" lvl="1" indent="0" algn="l" defTabSz="887832" rtl="0" eaLnBrk="0" fontAlgn="base" latinLnBrk="0" hangingPunct="0">
              <a:lnSpc>
                <a:spcPct val="100000"/>
              </a:lnSpc>
              <a:spcBef>
                <a:spcPct val="0"/>
              </a:spcBef>
              <a:spcAft>
                <a:spcPct val="0"/>
              </a:spcAft>
              <a:buClr>
                <a:srgbClr val="83725B"/>
              </a:buClr>
              <a:buSzPct val="125000"/>
              <a:buFont typeface="Arial" charset="0"/>
              <a:buNone/>
              <a:tabLst/>
              <a:defRPr/>
            </a:pPr>
            <a:r>
              <a:rPr kumimoji="0" lang="en-US" sz="1400" b="1" i="0" u="none" strike="noStrike" kern="1200" cap="none" spc="0" normalizeH="0" baseline="0" noProof="0" dirty="0">
                <a:ln>
                  <a:noFill/>
                </a:ln>
                <a:solidFill>
                  <a:srgbClr val="003896"/>
                </a:solidFill>
                <a:effectLst/>
                <a:uLnTx/>
                <a:uFillTx/>
                <a:latin typeface="Gill Sans MT" panose="020B0502020104020203" pitchFamily="34" charset="0"/>
                <a:ea typeface="ＭＳ Ｐゴシック"/>
              </a:rPr>
              <a:t>Units on long term outage and major refurbishment projects </a:t>
            </a:r>
            <a:endParaRPr kumimoji="0" lang="en-US" sz="1400" b="1" i="0" u="none" strike="sngStrike" kern="1200" cap="none" spc="0" normalizeH="0" baseline="0" noProof="0" dirty="0">
              <a:ln>
                <a:noFill/>
              </a:ln>
              <a:solidFill>
                <a:srgbClr val="FF0000"/>
              </a:solidFill>
              <a:effectLst/>
              <a:uLnTx/>
              <a:uFillTx/>
              <a:latin typeface="Gill Sans MT" panose="020B0502020104020203" pitchFamily="34" charset="0"/>
              <a:ea typeface="ＭＳ Ｐゴシック"/>
            </a:endParaRPr>
          </a:p>
        </p:txBody>
      </p:sp>
      <p:cxnSp>
        <p:nvCxnSpPr>
          <p:cNvPr id="295" name="Straight Connector 294">
            <a:extLst>
              <a:ext uri="{FF2B5EF4-FFF2-40B4-BE49-F238E27FC236}">
                <a16:creationId xmlns:a16="http://schemas.microsoft.com/office/drawing/2014/main" id="{1FC8E49E-5B93-6B35-7810-DB03B6CC99D2}"/>
              </a:ext>
            </a:extLst>
          </p:cNvPr>
          <p:cNvCxnSpPr>
            <a:cxnSpLocks/>
          </p:cNvCxnSpPr>
          <p:nvPr/>
        </p:nvCxnSpPr>
        <p:spPr>
          <a:xfrm>
            <a:off x="570445" y="1728858"/>
            <a:ext cx="7512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6E28EFE0-A772-9520-77C7-F6A4F1A8D7C4}"/>
              </a:ext>
            </a:extLst>
          </p:cNvPr>
          <p:cNvSpPr/>
          <p:nvPr/>
        </p:nvSpPr>
        <p:spPr>
          <a:xfrm>
            <a:off x="8340734" y="1465697"/>
            <a:ext cx="3704247" cy="5183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8" name="TextBox 297">
            <a:extLst>
              <a:ext uri="{FF2B5EF4-FFF2-40B4-BE49-F238E27FC236}">
                <a16:creationId xmlns:a16="http://schemas.microsoft.com/office/drawing/2014/main" id="{D6E25964-9681-D164-F0E8-0BC5964C2F6E}"/>
              </a:ext>
            </a:extLst>
          </p:cNvPr>
          <p:cNvSpPr txBox="1"/>
          <p:nvPr/>
        </p:nvSpPr>
        <p:spPr>
          <a:xfrm>
            <a:off x="8412495" y="1840550"/>
            <a:ext cx="3541655" cy="476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9653" lvl="0" indent="-339653" defTabSz="887832" eaLnBrk="0" hangingPunct="0">
              <a:buClr>
                <a:schemeClr val="tx2"/>
              </a:buClr>
              <a:defRPr>
                <a:latin typeface="+mn-lt"/>
              </a:defRPr>
            </a:lvl1pPr>
            <a:lvl2pPr marL="189574" indent="-187996" defTabSz="887832" eaLnBrk="0" hangingPunct="0">
              <a:buClr>
                <a:schemeClr val="tx2"/>
              </a:buClr>
              <a:buSzPct val="125000"/>
              <a:buFont typeface="Arial" charset="0"/>
              <a:buChar char="▪"/>
              <a:defRPr>
                <a:latin typeface="+mn-lt"/>
              </a:defRPr>
            </a:lvl2pPr>
            <a:lvl3pPr marL="451818" indent="-257505" defTabSz="887832" eaLnBrk="0" hangingPunct="0">
              <a:buClr>
                <a:schemeClr val="tx2"/>
              </a:buClr>
              <a:buSzPct val="120000"/>
              <a:buFont typeface="Arial" charset="0"/>
              <a:buChar char="–"/>
              <a:defRPr>
                <a:latin typeface="+mn-lt"/>
              </a:defRPr>
            </a:lvl3pPr>
            <a:lvl4pPr marL="608215" indent="-151649" defTabSz="887832" eaLnBrk="0" hangingPunct="0">
              <a:buClr>
                <a:schemeClr val="tx2"/>
              </a:buClr>
              <a:buSzPct val="120000"/>
              <a:buFont typeface="Arial" charset="0"/>
              <a:buChar char="▫"/>
              <a:defRPr>
                <a:latin typeface="+mn-lt"/>
              </a:defRPr>
            </a:lvl4pPr>
            <a:lvl5pPr marL="739336" indent="-126383" defTabSz="887832" eaLnBrk="0" hangingPunct="0">
              <a:buClr>
                <a:schemeClr val="tx2"/>
              </a:buClr>
              <a:buSzPct val="89000"/>
              <a:buFont typeface="Arial" charset="0"/>
              <a:buChar char="-"/>
              <a:defRPr>
                <a:latin typeface="+mn-lt"/>
              </a:defRPr>
            </a:lvl5pPr>
            <a:lvl6pPr marL="1195191" indent="-129295" defTabSz="889293" fontAlgn="base">
              <a:spcBef>
                <a:spcPct val="0"/>
              </a:spcBef>
              <a:spcAft>
                <a:spcPct val="0"/>
              </a:spcAft>
              <a:buClr>
                <a:schemeClr val="tx2"/>
              </a:buClr>
              <a:buSzPct val="89000"/>
              <a:buFont typeface="Arial" charset="0"/>
              <a:buChar char="-"/>
              <a:defRPr>
                <a:latin typeface="+mn-lt"/>
              </a:defRPr>
            </a:lvl6pPr>
            <a:lvl7pPr marL="1649297" indent="-129295" defTabSz="889293" fontAlgn="base">
              <a:spcBef>
                <a:spcPct val="0"/>
              </a:spcBef>
              <a:spcAft>
                <a:spcPct val="0"/>
              </a:spcAft>
              <a:buClr>
                <a:schemeClr val="tx2"/>
              </a:buClr>
              <a:buSzPct val="89000"/>
              <a:buFont typeface="Arial" charset="0"/>
              <a:buChar char="-"/>
              <a:defRPr>
                <a:latin typeface="+mn-lt"/>
              </a:defRPr>
            </a:lvl7pPr>
            <a:lvl8pPr marL="2103407" indent="-129295" defTabSz="889293" fontAlgn="base">
              <a:spcBef>
                <a:spcPct val="0"/>
              </a:spcBef>
              <a:spcAft>
                <a:spcPct val="0"/>
              </a:spcAft>
              <a:buClr>
                <a:schemeClr val="tx2"/>
              </a:buClr>
              <a:buSzPct val="89000"/>
              <a:buFont typeface="Arial" charset="0"/>
              <a:buChar char="-"/>
              <a:defRPr>
                <a:latin typeface="+mn-lt"/>
              </a:defRPr>
            </a:lvl8pPr>
            <a:lvl9pPr marL="2557518" indent="-129295" defTabSz="889293" fontAlgn="base">
              <a:spcBef>
                <a:spcPct val="0"/>
              </a:spcBef>
              <a:spcAft>
                <a:spcPct val="0"/>
              </a:spcAft>
              <a:buClr>
                <a:schemeClr val="tx2"/>
              </a:buClr>
              <a:buSzPct val="89000"/>
              <a:buFont typeface="Arial" charset="0"/>
              <a:buChar char="-"/>
              <a:defRPr>
                <a:latin typeface="+mn-lt"/>
              </a:defRPr>
            </a:lvl9pPr>
          </a:lstStyle>
          <a:p>
            <a:pPr marL="171450" marR="0" lvl="0" indent="-171450" algn="l" defTabSz="887832" rtl="0" eaLnBrk="0" fontAlgn="auto" latinLnBrk="0" hangingPunct="0">
              <a:lnSpc>
                <a:spcPct val="120000"/>
              </a:lnSpc>
              <a:spcBef>
                <a:spcPts val="0"/>
              </a:spcBef>
              <a:spcAft>
                <a:spcPts val="600"/>
              </a:spcAft>
              <a:buClr>
                <a:srgbClr val="83725B"/>
              </a:buClr>
              <a:buSzTx/>
              <a:buFont typeface="Arial" panose="020B0604020202020204" pitchFamily="34" charset="0"/>
              <a:buChar char="•"/>
              <a:tabLst/>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Due to the delays being experienced in replacing the steam generators at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Koeberg U1</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 commercial operation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forecast 3 November 2023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and</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 Koeberg U2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Long Term Operation outage starts on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7 November 2023 </a:t>
            </a:r>
            <a:endPar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ndParaRPr>
          </a:p>
          <a:p>
            <a:pPr marL="171450" marR="0" lvl="0" indent="-171450" algn="l" defTabSz="887832" rtl="0" eaLnBrk="0" fontAlgn="auto" latinLnBrk="0" hangingPunct="0">
              <a:lnSpc>
                <a:spcPct val="120000"/>
              </a:lnSpc>
              <a:spcBef>
                <a:spcPts val="0"/>
              </a:spcBef>
              <a:spcAft>
                <a:spcPts val="600"/>
              </a:spcAft>
              <a:buClr>
                <a:srgbClr val="83725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rPr>
              <a:t>Kusile Temp Stack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erection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rPr>
              <a:t>started ahead of schedule. Kusile U1, 2, 3 &amp; 5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rPr>
              <a:t>will</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 be synchronised to the grid by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December 2023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and will provide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2880 MW</a:t>
            </a:r>
          </a:p>
          <a:p>
            <a:pPr marL="171450" marR="0" lvl="0" indent="-171450" algn="l" defTabSz="887832" rtl="0" eaLnBrk="0" fontAlgn="auto" latinLnBrk="0" hangingPunct="0">
              <a:lnSpc>
                <a:spcPct val="100000"/>
              </a:lnSpc>
              <a:spcBef>
                <a:spcPts val="0"/>
              </a:spcBef>
              <a:spcAft>
                <a:spcPts val="300"/>
              </a:spcAft>
              <a:buClr>
                <a:srgbClr val="83725B"/>
              </a:buClr>
              <a:buSzTx/>
              <a:buFont typeface="Arial" panose="020B0604020202020204" pitchFamily="34" charset="0"/>
              <a:buChar char="•"/>
              <a:tabLst>
                <a:tab pos="265113" algn="l"/>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Tutuka RTS dates for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Unit 1 &amp; 2 by Jan 2024. Unit 3, 4 &amp; 5 currently on load.</a:t>
            </a:r>
            <a:endPar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ndParaRPr>
          </a:p>
          <a:p>
            <a:pPr marL="171450" marR="0" lvl="0" indent="-171450" algn="l" defTabSz="887832" rtl="0" eaLnBrk="0" fontAlgn="auto" latinLnBrk="0" hangingPunct="0">
              <a:lnSpc>
                <a:spcPct val="120000"/>
              </a:lnSpc>
              <a:spcBef>
                <a:spcPts val="0"/>
              </a:spcBef>
              <a:spcAft>
                <a:spcPts val="600"/>
              </a:spcAft>
              <a:buClr>
                <a:srgbClr val="83725B"/>
              </a:buClr>
              <a:buSzTx/>
              <a:buFont typeface="Arial" panose="020B0604020202020204" pitchFamily="34" charset="0"/>
              <a:buChar char="•"/>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Medupi U4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will be operational in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July 2024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with the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second-hand stator</a:t>
            </a:r>
          </a:p>
          <a:p>
            <a:pPr marL="171450" marR="0" lvl="0" indent="-171450" algn="l" defTabSz="887832" rtl="0" eaLnBrk="0" fontAlgn="auto" latinLnBrk="0" hangingPunct="0">
              <a:lnSpc>
                <a:spcPct val="120000"/>
              </a:lnSpc>
              <a:spcBef>
                <a:spcPts val="0"/>
              </a:spcBef>
              <a:spcAft>
                <a:spcPts val="600"/>
              </a:spcAft>
              <a:buClr>
                <a:srgbClr val="83725B"/>
              </a:buClr>
              <a:buSzTx/>
              <a:buFont typeface="Arial" panose="020B0604020202020204" pitchFamily="34" charset="0"/>
              <a:buChar char="•"/>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Kriel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has completed replacement of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cooling tower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4 and plan to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complete</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 the replacement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by March 2024</a:t>
            </a:r>
          </a:p>
          <a:p>
            <a:pPr marL="171450" marR="0" lvl="0" indent="-171450" algn="l" defTabSz="887832" rtl="0" eaLnBrk="0" fontAlgn="auto" latinLnBrk="0" hangingPunct="0">
              <a:lnSpc>
                <a:spcPct val="120000"/>
              </a:lnSpc>
              <a:spcBef>
                <a:spcPts val="0"/>
              </a:spcBef>
              <a:spcAft>
                <a:spcPts val="600"/>
              </a:spcAft>
              <a:buClr>
                <a:srgbClr val="83725B"/>
              </a:buClr>
              <a:buSzTx/>
              <a:buFont typeface="Arial" panose="020B0604020202020204" pitchFamily="34" charset="0"/>
              <a:buChar char="•"/>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Majuba </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has started re-bagging on unit 3 and plan to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complete the re-bagging by March 2024</a:t>
            </a:r>
          </a:p>
          <a:p>
            <a:pPr marL="171450" marR="0" lvl="0" indent="-171450" algn="l" defTabSz="887832" rtl="0" eaLnBrk="0" fontAlgn="auto" latinLnBrk="0" hangingPunct="0">
              <a:lnSpc>
                <a:spcPct val="120000"/>
              </a:lnSpc>
              <a:spcBef>
                <a:spcPts val="0"/>
              </a:spcBef>
              <a:spcAft>
                <a:spcPts val="600"/>
              </a:spcAft>
              <a:buClr>
                <a:srgbClr val="83725B"/>
              </a:buClr>
              <a:buSzTx/>
              <a:buFont typeface="Arial" panose="020B0604020202020204" pitchFamily="34" charset="0"/>
              <a:buChar char="•"/>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Tutuka</a:t>
            </a: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rPr>
              <a:t> has plan to complete </a:t>
            </a: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rPr>
              <a:t>the cooling tower replacement by October 2024</a:t>
            </a:r>
          </a:p>
        </p:txBody>
      </p:sp>
      <p:sp>
        <p:nvSpPr>
          <p:cNvPr id="299" name="Rectangle 298">
            <a:extLst>
              <a:ext uri="{FF2B5EF4-FFF2-40B4-BE49-F238E27FC236}">
                <a16:creationId xmlns:a16="http://schemas.microsoft.com/office/drawing/2014/main" id="{CCD01DEA-09D8-9BE9-FD0E-4284C05C01E1}"/>
              </a:ext>
            </a:extLst>
          </p:cNvPr>
          <p:cNvSpPr/>
          <p:nvPr/>
        </p:nvSpPr>
        <p:spPr>
          <a:xfrm>
            <a:off x="8340734" y="1470025"/>
            <a:ext cx="3704247" cy="323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Gill Sans MT" panose="020B0502020104020203" pitchFamily="34" charset="0"/>
              </a:rPr>
              <a:t>Key insights</a:t>
            </a:r>
          </a:p>
        </p:txBody>
      </p:sp>
      <p:cxnSp>
        <p:nvCxnSpPr>
          <p:cNvPr id="6" name="Straight Connector 5">
            <a:extLst>
              <a:ext uri="{FF2B5EF4-FFF2-40B4-BE49-F238E27FC236}">
                <a16:creationId xmlns:a16="http://schemas.microsoft.com/office/drawing/2014/main" id="{B4B26EDE-0294-32AA-661E-8C263AC90B6D}"/>
              </a:ext>
            </a:extLst>
          </p:cNvPr>
          <p:cNvCxnSpPr>
            <a:cxnSpLocks/>
          </p:cNvCxnSpPr>
          <p:nvPr/>
        </p:nvCxnSpPr>
        <p:spPr>
          <a:xfrm>
            <a:off x="381002" y="4390646"/>
            <a:ext cx="7920000" cy="0"/>
          </a:xfrm>
          <a:prstGeom prst="line">
            <a:avLst/>
          </a:prstGeom>
          <a:ln w="76200" cap="rnd">
            <a:solidFill>
              <a:schemeClr val="bg1">
                <a:lumMod val="75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4326EDE-80CD-C124-5CC7-5499AFFB88D5}"/>
              </a:ext>
            </a:extLst>
          </p:cNvPr>
          <p:cNvGrpSpPr/>
          <p:nvPr/>
        </p:nvGrpSpPr>
        <p:grpSpPr>
          <a:xfrm>
            <a:off x="5567515" y="2930764"/>
            <a:ext cx="1260000" cy="1744015"/>
            <a:chOff x="5791382" y="2504671"/>
            <a:chExt cx="1200403" cy="1744015"/>
          </a:xfrm>
        </p:grpSpPr>
        <p:cxnSp>
          <p:nvCxnSpPr>
            <p:cNvPr id="13" name="Straight Connector 12">
              <a:extLst>
                <a:ext uri="{FF2B5EF4-FFF2-40B4-BE49-F238E27FC236}">
                  <a16:creationId xmlns:a16="http://schemas.microsoft.com/office/drawing/2014/main" id="{BAC1CDD9-E3DD-049C-B536-45EB56487863}"/>
                </a:ext>
              </a:extLst>
            </p:cNvPr>
            <p:cNvCxnSpPr>
              <a:cxnSpLocks/>
            </p:cNvCxnSpPr>
            <p:nvPr/>
          </p:nvCxnSpPr>
          <p:spPr>
            <a:xfrm flipV="1">
              <a:off x="639933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20B8B2C-CE7B-6643-2100-DCBCEA497CC0}"/>
                </a:ext>
              </a:extLst>
            </p:cNvPr>
            <p:cNvSpPr/>
            <p:nvPr/>
          </p:nvSpPr>
          <p:spPr>
            <a:xfrm>
              <a:off x="5881627" y="3124176"/>
              <a:ext cx="1035418"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400" b="0" i="0" u="none" strike="noStrike" kern="1200" cap="none" spc="0" normalizeH="0" baseline="0" noProof="0" dirty="0">
                <a:ln>
                  <a:noFill/>
                </a:ln>
                <a:solidFill>
                  <a:srgbClr val="3F3F3F"/>
                </a:solidFill>
                <a:effectLst/>
                <a:uLnTx/>
                <a:uFillTx/>
                <a:latin typeface="Gill Sans MT" panose="020B0502020104020203" pitchFamily="34" charset="0"/>
              </a:endParaRPr>
            </a:p>
          </p:txBody>
        </p:sp>
        <p:sp>
          <p:nvSpPr>
            <p:cNvPr id="25" name="Rectangle 24">
              <a:extLst>
                <a:ext uri="{FF2B5EF4-FFF2-40B4-BE49-F238E27FC236}">
                  <a16:creationId xmlns:a16="http://schemas.microsoft.com/office/drawing/2014/main" id="{E0D14F22-995F-8F70-DBB7-7678322EBD54}"/>
                </a:ext>
              </a:extLst>
            </p:cNvPr>
            <p:cNvSpPr/>
            <p:nvPr/>
          </p:nvSpPr>
          <p:spPr>
            <a:xfrm>
              <a:off x="5874650" y="2504671"/>
              <a:ext cx="1035551"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896"/>
                  </a:solidFill>
                  <a:effectLst/>
                  <a:uLnTx/>
                  <a:uFillTx/>
                  <a:latin typeface="Gill Sans MT" panose="020B0502020104020203" pitchFamily="34" charset="0"/>
                </a:rPr>
                <a:t>Medupi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rPr>
                <a:t>~720 MW</a:t>
              </a:r>
            </a:p>
          </p:txBody>
        </p:sp>
        <p:sp>
          <p:nvSpPr>
            <p:cNvPr id="34" name="ee4pHeader6">
              <a:extLst>
                <a:ext uri="{FF2B5EF4-FFF2-40B4-BE49-F238E27FC236}">
                  <a16:creationId xmlns:a16="http://schemas.microsoft.com/office/drawing/2014/main" id="{88887BAD-7774-5A4A-900A-26EE8C21B754}"/>
                </a:ext>
              </a:extLst>
            </p:cNvPr>
            <p:cNvSpPr>
              <a:spLocks noChangeArrowheads="1"/>
            </p:cNvSpPr>
            <p:nvPr>
              <p:custDataLst>
                <p:tags r:id="rId12"/>
              </p:custDataLst>
            </p:nvPr>
          </p:nvSpPr>
          <p:spPr bwMode="gray">
            <a:xfrm>
              <a:off x="5791382" y="3658649"/>
              <a:ext cx="1200403" cy="590037"/>
            </a:xfrm>
            <a:prstGeom prst="chevron">
              <a:avLst>
                <a:gd name="adj" fmla="val 12004"/>
              </a:avLst>
            </a:prstGeom>
            <a:solidFill>
              <a:schemeClr val="tx1"/>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rPr>
                <a:t>July 2024</a:t>
              </a:r>
            </a:p>
          </p:txBody>
        </p:sp>
        <p:sp>
          <p:nvSpPr>
            <p:cNvPr id="35" name="ee4pHeader2">
              <a:extLst>
                <a:ext uri="{FF2B5EF4-FFF2-40B4-BE49-F238E27FC236}">
                  <a16:creationId xmlns:a16="http://schemas.microsoft.com/office/drawing/2014/main" id="{6A86BEEF-3E00-7D13-6546-B878F0110DFB}"/>
                </a:ext>
              </a:extLst>
            </p:cNvPr>
            <p:cNvSpPr>
              <a:spLocks noChangeArrowheads="1"/>
            </p:cNvSpPr>
            <p:nvPr>
              <p:custDataLst>
                <p:tags r:id="rId13"/>
              </p:custDataLst>
            </p:nvPr>
          </p:nvSpPr>
          <p:spPr bwMode="gray">
            <a:xfrm>
              <a:off x="5823154"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endParaRPr>
            </a:p>
          </p:txBody>
        </p:sp>
      </p:grpSp>
      <p:grpSp>
        <p:nvGrpSpPr>
          <p:cNvPr id="3" name="Group 2">
            <a:extLst>
              <a:ext uri="{FF2B5EF4-FFF2-40B4-BE49-F238E27FC236}">
                <a16:creationId xmlns:a16="http://schemas.microsoft.com/office/drawing/2014/main" id="{73A219DD-8472-1953-3E52-A527A24EDB40}"/>
              </a:ext>
            </a:extLst>
          </p:cNvPr>
          <p:cNvGrpSpPr/>
          <p:nvPr/>
        </p:nvGrpSpPr>
        <p:grpSpPr>
          <a:xfrm>
            <a:off x="3074703" y="2930764"/>
            <a:ext cx="1260000" cy="1744015"/>
            <a:chOff x="5791382" y="2504671"/>
            <a:chExt cx="1200403" cy="1744015"/>
          </a:xfrm>
        </p:grpSpPr>
        <p:cxnSp>
          <p:nvCxnSpPr>
            <p:cNvPr id="5" name="Straight Connector 4">
              <a:extLst>
                <a:ext uri="{FF2B5EF4-FFF2-40B4-BE49-F238E27FC236}">
                  <a16:creationId xmlns:a16="http://schemas.microsoft.com/office/drawing/2014/main" id="{9EA3636B-65B3-FBB3-A27E-52F4804315D8}"/>
                </a:ext>
              </a:extLst>
            </p:cNvPr>
            <p:cNvCxnSpPr>
              <a:cxnSpLocks/>
            </p:cNvCxnSpPr>
            <p:nvPr/>
          </p:nvCxnSpPr>
          <p:spPr>
            <a:xfrm flipV="1">
              <a:off x="639933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C24A1E0-8D2F-15C8-53F8-7921A5B5A7D5}"/>
                </a:ext>
              </a:extLst>
            </p:cNvPr>
            <p:cNvSpPr/>
            <p:nvPr/>
          </p:nvSpPr>
          <p:spPr>
            <a:xfrm>
              <a:off x="5881627" y="3124176"/>
              <a:ext cx="1035418"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400" b="0" i="0" u="none" strike="noStrike" kern="1200" cap="none" spc="0" normalizeH="0" baseline="0" noProof="0" dirty="0">
                <a:ln>
                  <a:noFill/>
                </a:ln>
                <a:solidFill>
                  <a:srgbClr val="3F3F3F"/>
                </a:solidFill>
                <a:effectLst/>
                <a:uLnTx/>
                <a:uFillTx/>
                <a:latin typeface="Gill Sans MT" panose="020B0502020104020203" pitchFamily="34" charset="0"/>
              </a:endParaRPr>
            </a:p>
          </p:txBody>
        </p:sp>
        <p:sp>
          <p:nvSpPr>
            <p:cNvPr id="9" name="Rectangle 8">
              <a:extLst>
                <a:ext uri="{FF2B5EF4-FFF2-40B4-BE49-F238E27FC236}">
                  <a16:creationId xmlns:a16="http://schemas.microsoft.com/office/drawing/2014/main" id="{2143D817-4248-6F8D-3CA1-F8DE9023F475}"/>
                </a:ext>
              </a:extLst>
            </p:cNvPr>
            <p:cNvSpPr/>
            <p:nvPr/>
          </p:nvSpPr>
          <p:spPr>
            <a:xfrm>
              <a:off x="5816195" y="2504671"/>
              <a:ext cx="114103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896"/>
                  </a:solidFill>
                  <a:effectLst/>
                  <a:uLnTx/>
                  <a:uFillTx/>
                  <a:latin typeface="Gill Sans MT" panose="020B0502020104020203" pitchFamily="34" charset="0"/>
                </a:rPr>
                <a:t>Tutuka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rPr>
                <a:t>~ 1500 MW</a:t>
              </a:r>
            </a:p>
          </p:txBody>
        </p:sp>
        <p:sp>
          <p:nvSpPr>
            <p:cNvPr id="15" name="ee4pHeader6">
              <a:extLst>
                <a:ext uri="{FF2B5EF4-FFF2-40B4-BE49-F238E27FC236}">
                  <a16:creationId xmlns:a16="http://schemas.microsoft.com/office/drawing/2014/main" id="{5ACAC019-10C6-589D-F816-712E4E0708B6}"/>
                </a:ext>
              </a:extLst>
            </p:cNvPr>
            <p:cNvSpPr>
              <a:spLocks noChangeArrowheads="1"/>
            </p:cNvSpPr>
            <p:nvPr>
              <p:custDataLst>
                <p:tags r:id="rId10"/>
              </p:custDataLst>
            </p:nvPr>
          </p:nvSpPr>
          <p:spPr bwMode="gray">
            <a:xfrm>
              <a:off x="5791382" y="3658649"/>
              <a:ext cx="1200403" cy="590037"/>
            </a:xfrm>
            <a:prstGeom prst="chevron">
              <a:avLst>
                <a:gd name="adj" fmla="val 12004"/>
              </a:avLst>
            </a:prstGeom>
            <a:solidFill>
              <a:schemeClr val="tx1"/>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rPr>
                <a:t>Jan 2024</a:t>
              </a:r>
            </a:p>
          </p:txBody>
        </p:sp>
        <p:sp>
          <p:nvSpPr>
            <p:cNvPr id="16" name="ee4pHeader2">
              <a:extLst>
                <a:ext uri="{FF2B5EF4-FFF2-40B4-BE49-F238E27FC236}">
                  <a16:creationId xmlns:a16="http://schemas.microsoft.com/office/drawing/2014/main" id="{BE2763E8-BFA9-EBE1-E5C1-E87477F470E1}"/>
                </a:ext>
              </a:extLst>
            </p:cNvPr>
            <p:cNvSpPr>
              <a:spLocks noChangeArrowheads="1"/>
            </p:cNvSpPr>
            <p:nvPr>
              <p:custDataLst>
                <p:tags r:id="rId11"/>
              </p:custDataLst>
            </p:nvPr>
          </p:nvSpPr>
          <p:spPr bwMode="gray">
            <a:xfrm>
              <a:off x="5823154"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endParaRPr>
            </a:p>
          </p:txBody>
        </p:sp>
      </p:grpSp>
      <p:grpSp>
        <p:nvGrpSpPr>
          <p:cNvPr id="30" name="Group 29">
            <a:extLst>
              <a:ext uri="{FF2B5EF4-FFF2-40B4-BE49-F238E27FC236}">
                <a16:creationId xmlns:a16="http://schemas.microsoft.com/office/drawing/2014/main" id="{F9215AC0-B0BE-A539-045F-96F056BA26CE}"/>
              </a:ext>
            </a:extLst>
          </p:cNvPr>
          <p:cNvGrpSpPr/>
          <p:nvPr/>
        </p:nvGrpSpPr>
        <p:grpSpPr>
          <a:xfrm>
            <a:off x="4334146" y="2041803"/>
            <a:ext cx="1260000" cy="2632976"/>
            <a:chOff x="3135163" y="1615710"/>
            <a:chExt cx="1385783" cy="2632976"/>
          </a:xfrm>
        </p:grpSpPr>
        <p:sp>
          <p:nvSpPr>
            <p:cNvPr id="31" name="ee4pHeader5">
              <a:extLst>
                <a:ext uri="{FF2B5EF4-FFF2-40B4-BE49-F238E27FC236}">
                  <a16:creationId xmlns:a16="http://schemas.microsoft.com/office/drawing/2014/main" id="{5121DA92-8F9F-79A3-1468-F1539822A159}"/>
                </a:ext>
              </a:extLst>
            </p:cNvPr>
            <p:cNvSpPr>
              <a:spLocks noChangeArrowheads="1"/>
            </p:cNvSpPr>
            <p:nvPr>
              <p:custDataLst>
                <p:tags r:id="rId8"/>
              </p:custDataLst>
            </p:nvPr>
          </p:nvSpPr>
          <p:spPr bwMode="gray">
            <a:xfrm>
              <a:off x="3230576" y="3658649"/>
              <a:ext cx="1227408" cy="590037"/>
            </a:xfrm>
            <a:prstGeom prst="chevron">
              <a:avLst>
                <a:gd name="adj" fmla="val 12004"/>
              </a:avLst>
            </a:prstGeom>
            <a:solidFill>
              <a:schemeClr val="accent5"/>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rPr>
                <a:t>Mar 2024</a:t>
              </a:r>
            </a:p>
          </p:txBody>
        </p:sp>
        <p:cxnSp>
          <p:nvCxnSpPr>
            <p:cNvPr id="33" name="Straight Connector 32">
              <a:extLst>
                <a:ext uri="{FF2B5EF4-FFF2-40B4-BE49-F238E27FC236}">
                  <a16:creationId xmlns:a16="http://schemas.microsoft.com/office/drawing/2014/main" id="{3B40CAFC-39B9-F3D5-A8A5-43C627A9C15E}"/>
                </a:ext>
              </a:extLst>
            </p:cNvPr>
            <p:cNvCxnSpPr>
              <a:cxnSpLocks/>
            </p:cNvCxnSpPr>
            <p:nvPr/>
          </p:nvCxnSpPr>
          <p:spPr>
            <a:xfrm flipV="1">
              <a:off x="383314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E2B0EB4-7145-6A2B-7048-89788314CC23}"/>
                </a:ext>
              </a:extLst>
            </p:cNvPr>
            <p:cNvSpPr/>
            <p:nvPr/>
          </p:nvSpPr>
          <p:spPr>
            <a:xfrm>
              <a:off x="3315437" y="3124176"/>
              <a:ext cx="1035418" cy="37193"/>
            </a:xfrm>
            <a:prstGeom prst="rect">
              <a:avLst/>
            </a:prstGeom>
            <a:solidFill>
              <a:schemeClr val="accent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400" b="0" i="0" u="none" strike="noStrike" kern="1200" cap="none" spc="0" normalizeH="0" baseline="0" noProof="0" dirty="0">
                <a:ln>
                  <a:noFill/>
                </a:ln>
                <a:solidFill>
                  <a:srgbClr val="3F3F3F"/>
                </a:solidFill>
                <a:effectLst/>
                <a:uLnTx/>
                <a:uFillTx/>
                <a:latin typeface="Gill Sans MT" panose="020B0502020104020203" pitchFamily="34" charset="0"/>
              </a:endParaRPr>
            </a:p>
          </p:txBody>
        </p:sp>
        <p:sp>
          <p:nvSpPr>
            <p:cNvPr id="37" name="Rectangle 36">
              <a:extLst>
                <a:ext uri="{FF2B5EF4-FFF2-40B4-BE49-F238E27FC236}">
                  <a16:creationId xmlns:a16="http://schemas.microsoft.com/office/drawing/2014/main" id="{28179568-200D-5056-65C6-058718E3D86A}"/>
                </a:ext>
              </a:extLst>
            </p:cNvPr>
            <p:cNvSpPr/>
            <p:nvPr/>
          </p:nvSpPr>
          <p:spPr>
            <a:xfrm>
              <a:off x="3135163" y="1615710"/>
              <a:ext cx="138578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96"/>
                  </a:solidFill>
                  <a:effectLst/>
                  <a:uLnTx/>
                  <a:uFillTx/>
                  <a:latin typeface="Gill Sans MT" panose="020B0502020104020203" pitchFamily="34" charset="0"/>
                </a:rPr>
                <a:t>Majuba fabric filter plant re-bag and </a:t>
              </a:r>
              <a:r>
                <a:rPr kumimoji="0" lang="en-ZA" sz="1400" b="0" i="0" u="none" strike="noStrike" kern="1200" cap="none" spc="0" normalizeH="0" baseline="0" noProof="0" dirty="0">
                  <a:ln>
                    <a:noFill/>
                  </a:ln>
                  <a:solidFill>
                    <a:srgbClr val="003896"/>
                  </a:solidFill>
                  <a:effectLst/>
                  <a:uLnTx/>
                  <a:uFillTx/>
                  <a:latin typeface="Gill Sans MT" panose="020B0502020104020203" pitchFamily="34" charset="0"/>
                </a:rPr>
                <a:t>Kriel cooling tower replacement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rPr>
                <a:t>1752 MW</a:t>
              </a:r>
            </a:p>
          </p:txBody>
        </p:sp>
        <p:sp>
          <p:nvSpPr>
            <p:cNvPr id="38" name="ee4pHeader2">
              <a:extLst>
                <a:ext uri="{FF2B5EF4-FFF2-40B4-BE49-F238E27FC236}">
                  <a16:creationId xmlns:a16="http://schemas.microsoft.com/office/drawing/2014/main" id="{D0C1F042-80A5-2E2D-4572-0646C2E9EB07}"/>
                </a:ext>
              </a:extLst>
            </p:cNvPr>
            <p:cNvSpPr>
              <a:spLocks noChangeArrowheads="1"/>
            </p:cNvSpPr>
            <p:nvPr>
              <p:custDataLst>
                <p:tags r:id="rId9"/>
              </p:custDataLst>
            </p:nvPr>
          </p:nvSpPr>
          <p:spPr bwMode="gray">
            <a:xfrm>
              <a:off x="3259423"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endParaRPr>
            </a:p>
          </p:txBody>
        </p:sp>
      </p:grpSp>
      <p:grpSp>
        <p:nvGrpSpPr>
          <p:cNvPr id="39" name="Group 38">
            <a:extLst>
              <a:ext uri="{FF2B5EF4-FFF2-40B4-BE49-F238E27FC236}">
                <a16:creationId xmlns:a16="http://schemas.microsoft.com/office/drawing/2014/main" id="{9A041CD2-2FE4-75CD-2FCB-67AF349A4F77}"/>
              </a:ext>
            </a:extLst>
          </p:cNvPr>
          <p:cNvGrpSpPr/>
          <p:nvPr/>
        </p:nvGrpSpPr>
        <p:grpSpPr>
          <a:xfrm>
            <a:off x="6761982" y="2497508"/>
            <a:ext cx="1260000" cy="2177271"/>
            <a:chOff x="5754518" y="2071415"/>
            <a:chExt cx="1283109" cy="2177271"/>
          </a:xfrm>
        </p:grpSpPr>
        <p:cxnSp>
          <p:nvCxnSpPr>
            <p:cNvPr id="43" name="Straight Connector 42">
              <a:extLst>
                <a:ext uri="{FF2B5EF4-FFF2-40B4-BE49-F238E27FC236}">
                  <a16:creationId xmlns:a16="http://schemas.microsoft.com/office/drawing/2014/main" id="{E871672E-D857-F41C-47CC-1EDC6651EAB4}"/>
                </a:ext>
              </a:extLst>
            </p:cNvPr>
            <p:cNvCxnSpPr>
              <a:cxnSpLocks/>
            </p:cNvCxnSpPr>
            <p:nvPr/>
          </p:nvCxnSpPr>
          <p:spPr>
            <a:xfrm flipV="1">
              <a:off x="639933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3282FD5-23E7-0939-6239-0B6AA5A6F665}"/>
                </a:ext>
              </a:extLst>
            </p:cNvPr>
            <p:cNvSpPr/>
            <p:nvPr/>
          </p:nvSpPr>
          <p:spPr>
            <a:xfrm>
              <a:off x="5881627" y="3124176"/>
              <a:ext cx="1035418" cy="37193"/>
            </a:xfrm>
            <a:prstGeom prst="rect">
              <a:avLst/>
            </a:prstGeom>
            <a:solidFill>
              <a:schemeClr val="accent5"/>
            </a:solidFill>
            <a:ln w="9525" cap="rnd" cmpd="sng" algn="ctr">
              <a:solidFill>
                <a:schemeClr val="accent5"/>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400" b="0" i="0" u="none" strike="noStrike" kern="1200" cap="none" spc="0" normalizeH="0" baseline="0" noProof="0" dirty="0">
                <a:ln>
                  <a:noFill/>
                </a:ln>
                <a:solidFill>
                  <a:srgbClr val="3F3F3F"/>
                </a:solidFill>
                <a:effectLst/>
                <a:uLnTx/>
                <a:uFillTx/>
                <a:latin typeface="Gill Sans MT" panose="020B0502020104020203" pitchFamily="34" charset="0"/>
              </a:endParaRPr>
            </a:p>
          </p:txBody>
        </p:sp>
        <p:sp>
          <p:nvSpPr>
            <p:cNvPr id="45" name="Rectangle 44">
              <a:extLst>
                <a:ext uri="{FF2B5EF4-FFF2-40B4-BE49-F238E27FC236}">
                  <a16:creationId xmlns:a16="http://schemas.microsoft.com/office/drawing/2014/main" id="{4BF49430-4985-53EA-5559-58AE8F8C1488}"/>
                </a:ext>
              </a:extLst>
            </p:cNvPr>
            <p:cNvSpPr/>
            <p:nvPr/>
          </p:nvSpPr>
          <p:spPr>
            <a:xfrm>
              <a:off x="5754518" y="2071415"/>
              <a:ext cx="128310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896"/>
                  </a:solidFill>
                  <a:effectLst/>
                  <a:uLnTx/>
                  <a:uFillTx/>
                  <a:latin typeface="Gill Sans MT" panose="020B0502020104020203" pitchFamily="34" charset="0"/>
                </a:rPr>
                <a:t>Tutuka cooling tower replacement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rPr>
                <a:t>720 MW</a:t>
              </a:r>
            </a:p>
          </p:txBody>
        </p:sp>
        <p:sp>
          <p:nvSpPr>
            <p:cNvPr id="46" name="ee4pHeader6">
              <a:extLst>
                <a:ext uri="{FF2B5EF4-FFF2-40B4-BE49-F238E27FC236}">
                  <a16:creationId xmlns:a16="http://schemas.microsoft.com/office/drawing/2014/main" id="{C499A647-7A84-F03E-87D1-6CEDD9C9F5FA}"/>
                </a:ext>
              </a:extLst>
            </p:cNvPr>
            <p:cNvSpPr>
              <a:spLocks noChangeArrowheads="1"/>
            </p:cNvSpPr>
            <p:nvPr>
              <p:custDataLst>
                <p:tags r:id="rId6"/>
              </p:custDataLst>
            </p:nvPr>
          </p:nvSpPr>
          <p:spPr bwMode="gray">
            <a:xfrm>
              <a:off x="5791382" y="3658649"/>
              <a:ext cx="1200403" cy="590037"/>
            </a:xfrm>
            <a:prstGeom prst="chevron">
              <a:avLst>
                <a:gd name="adj" fmla="val 12004"/>
              </a:avLst>
            </a:prstGeom>
            <a:solidFill>
              <a:schemeClr val="accent5"/>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rPr>
                <a:t>Oct 2024</a:t>
              </a:r>
            </a:p>
          </p:txBody>
        </p:sp>
        <p:sp>
          <p:nvSpPr>
            <p:cNvPr id="47" name="ee4pHeader2">
              <a:extLst>
                <a:ext uri="{FF2B5EF4-FFF2-40B4-BE49-F238E27FC236}">
                  <a16:creationId xmlns:a16="http://schemas.microsoft.com/office/drawing/2014/main" id="{9D41FD4E-DEF4-E49E-F02F-54A44D5203AE}"/>
                </a:ext>
              </a:extLst>
            </p:cNvPr>
            <p:cNvSpPr>
              <a:spLocks noChangeArrowheads="1"/>
            </p:cNvSpPr>
            <p:nvPr>
              <p:custDataLst>
                <p:tags r:id="rId7"/>
              </p:custDataLst>
            </p:nvPr>
          </p:nvSpPr>
          <p:spPr bwMode="gray">
            <a:xfrm>
              <a:off x="5823154"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endParaRPr>
            </a:p>
          </p:txBody>
        </p:sp>
      </p:grpSp>
      <p:grpSp>
        <p:nvGrpSpPr>
          <p:cNvPr id="56" name="Group 55">
            <a:extLst>
              <a:ext uri="{FF2B5EF4-FFF2-40B4-BE49-F238E27FC236}">
                <a16:creationId xmlns:a16="http://schemas.microsoft.com/office/drawing/2014/main" id="{57642201-A0C4-14F1-6C09-C994FB3F30D6}"/>
              </a:ext>
            </a:extLst>
          </p:cNvPr>
          <p:cNvGrpSpPr/>
          <p:nvPr/>
        </p:nvGrpSpPr>
        <p:grpSpPr>
          <a:xfrm>
            <a:off x="407630" y="2930764"/>
            <a:ext cx="1260000" cy="1744015"/>
            <a:chOff x="5791382" y="2504671"/>
            <a:chExt cx="1200403" cy="1744015"/>
          </a:xfrm>
        </p:grpSpPr>
        <p:cxnSp>
          <p:nvCxnSpPr>
            <p:cNvPr id="57" name="Straight Connector 56">
              <a:extLst>
                <a:ext uri="{FF2B5EF4-FFF2-40B4-BE49-F238E27FC236}">
                  <a16:creationId xmlns:a16="http://schemas.microsoft.com/office/drawing/2014/main" id="{F64B5925-13F1-4965-7BC0-13BE3F93DF33}"/>
                </a:ext>
              </a:extLst>
            </p:cNvPr>
            <p:cNvCxnSpPr>
              <a:cxnSpLocks/>
            </p:cNvCxnSpPr>
            <p:nvPr/>
          </p:nvCxnSpPr>
          <p:spPr>
            <a:xfrm flipV="1">
              <a:off x="639933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3A44B00-51DF-1728-BBF1-32C710B5DC82}"/>
                </a:ext>
              </a:extLst>
            </p:cNvPr>
            <p:cNvSpPr/>
            <p:nvPr/>
          </p:nvSpPr>
          <p:spPr>
            <a:xfrm>
              <a:off x="5881627" y="3124176"/>
              <a:ext cx="1035418"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400" b="0" i="0" u="none" strike="noStrike" kern="1200" cap="none" spc="0" normalizeH="0" baseline="0" noProof="0" dirty="0">
                <a:ln>
                  <a:noFill/>
                </a:ln>
                <a:solidFill>
                  <a:srgbClr val="3F3F3F"/>
                </a:solidFill>
                <a:effectLst/>
                <a:uLnTx/>
                <a:uFillTx/>
                <a:latin typeface="Gill Sans MT" panose="020B0502020104020203" pitchFamily="34" charset="0"/>
              </a:endParaRPr>
            </a:p>
          </p:txBody>
        </p:sp>
        <p:sp>
          <p:nvSpPr>
            <p:cNvPr id="59" name="Rectangle 58">
              <a:extLst>
                <a:ext uri="{FF2B5EF4-FFF2-40B4-BE49-F238E27FC236}">
                  <a16:creationId xmlns:a16="http://schemas.microsoft.com/office/drawing/2014/main" id="{E51100BE-86E1-16C1-A36F-64531AE01AF4}"/>
                </a:ext>
              </a:extLst>
            </p:cNvPr>
            <p:cNvSpPr/>
            <p:nvPr/>
          </p:nvSpPr>
          <p:spPr>
            <a:xfrm>
              <a:off x="5921720" y="2504671"/>
              <a:ext cx="99532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896"/>
                  </a:solidFill>
                  <a:effectLst/>
                  <a:uLnTx/>
                  <a:uFillTx/>
                  <a:latin typeface="Gill Sans MT" panose="020B0502020104020203" pitchFamily="34" charset="0"/>
                </a:rPr>
                <a:t>Koeberg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Gill Sans MT" panose="020B0502020104020203" pitchFamily="34" charset="0"/>
                </a:rPr>
                <a:t>900 MW</a:t>
              </a:r>
            </a:p>
          </p:txBody>
        </p:sp>
        <p:sp>
          <p:nvSpPr>
            <p:cNvPr id="60" name="ee4pHeader6">
              <a:extLst>
                <a:ext uri="{FF2B5EF4-FFF2-40B4-BE49-F238E27FC236}">
                  <a16:creationId xmlns:a16="http://schemas.microsoft.com/office/drawing/2014/main" id="{18A32410-ECFA-F4EB-C3F2-98369F7FF230}"/>
                </a:ext>
              </a:extLst>
            </p:cNvPr>
            <p:cNvSpPr>
              <a:spLocks noChangeArrowheads="1"/>
            </p:cNvSpPr>
            <p:nvPr>
              <p:custDataLst>
                <p:tags r:id="rId4"/>
              </p:custDataLst>
            </p:nvPr>
          </p:nvSpPr>
          <p:spPr bwMode="gray">
            <a:xfrm>
              <a:off x="5791382" y="3658649"/>
              <a:ext cx="1200403" cy="590037"/>
            </a:xfrm>
            <a:prstGeom prst="chevron">
              <a:avLst>
                <a:gd name="adj" fmla="val 12004"/>
              </a:avLst>
            </a:prstGeom>
            <a:solidFill>
              <a:schemeClr val="bg2">
                <a:lumMod val="90000"/>
              </a:schemeClr>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0000"/>
                  </a:solidFill>
                  <a:effectLst/>
                  <a:uLnTx/>
                  <a:uFillTx/>
                  <a:latin typeface="Gill Sans MT" panose="020B0502020104020203" pitchFamily="34" charset="0"/>
                  <a:sym typeface="Trebuchet MS" panose="020B0603020202020204" pitchFamily="34" charset="0"/>
                </a:rPr>
                <a:t>Nov 2023</a:t>
              </a:r>
            </a:p>
          </p:txBody>
        </p:sp>
        <p:sp>
          <p:nvSpPr>
            <p:cNvPr id="61" name="ee4pHeader2">
              <a:extLst>
                <a:ext uri="{FF2B5EF4-FFF2-40B4-BE49-F238E27FC236}">
                  <a16:creationId xmlns:a16="http://schemas.microsoft.com/office/drawing/2014/main" id="{7715F2A9-0B46-775F-5895-E035FE403E65}"/>
                </a:ext>
              </a:extLst>
            </p:cNvPr>
            <p:cNvSpPr>
              <a:spLocks noChangeArrowheads="1"/>
            </p:cNvSpPr>
            <p:nvPr>
              <p:custDataLst>
                <p:tags r:id="rId5"/>
              </p:custDataLst>
            </p:nvPr>
          </p:nvSpPr>
          <p:spPr bwMode="gray">
            <a:xfrm>
              <a:off x="5823154"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endParaRPr>
            </a:p>
          </p:txBody>
        </p:sp>
      </p:grpSp>
      <p:grpSp>
        <p:nvGrpSpPr>
          <p:cNvPr id="69" name="Group 68">
            <a:extLst>
              <a:ext uri="{FF2B5EF4-FFF2-40B4-BE49-F238E27FC236}">
                <a16:creationId xmlns:a16="http://schemas.microsoft.com/office/drawing/2014/main" id="{1D86A42B-C736-A8C3-C695-8DABABE624F8}"/>
              </a:ext>
            </a:extLst>
          </p:cNvPr>
          <p:cNvGrpSpPr/>
          <p:nvPr/>
        </p:nvGrpSpPr>
        <p:grpSpPr>
          <a:xfrm>
            <a:off x="1764713" y="2930764"/>
            <a:ext cx="1260000" cy="1744015"/>
            <a:chOff x="5791382" y="2504671"/>
            <a:chExt cx="1253674" cy="1744015"/>
          </a:xfrm>
        </p:grpSpPr>
        <p:cxnSp>
          <p:nvCxnSpPr>
            <p:cNvPr id="70" name="Straight Connector 69">
              <a:extLst>
                <a:ext uri="{FF2B5EF4-FFF2-40B4-BE49-F238E27FC236}">
                  <a16:creationId xmlns:a16="http://schemas.microsoft.com/office/drawing/2014/main" id="{D1BBF22F-DCC2-5AC5-A285-34DA536BCCDE}"/>
                </a:ext>
              </a:extLst>
            </p:cNvPr>
            <p:cNvCxnSpPr>
              <a:cxnSpLocks/>
            </p:cNvCxnSpPr>
            <p:nvPr/>
          </p:nvCxnSpPr>
          <p:spPr>
            <a:xfrm flipV="1">
              <a:off x="6399337" y="3274839"/>
              <a:ext cx="0" cy="358392"/>
            </a:xfrm>
            <a:prstGeom prst="line">
              <a:avLst/>
            </a:prstGeom>
            <a:ln w="9525" cap="rnd">
              <a:solidFill>
                <a:schemeClr val="tx2"/>
              </a:solidFill>
              <a:prstDash val="solid"/>
              <a:round/>
              <a:tailEnd type="ova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E3F4C45-DFB8-5D1F-C180-35CE18D08E1D}"/>
                </a:ext>
              </a:extLst>
            </p:cNvPr>
            <p:cNvSpPr/>
            <p:nvPr/>
          </p:nvSpPr>
          <p:spPr>
            <a:xfrm>
              <a:off x="5881627" y="3124176"/>
              <a:ext cx="1035418" cy="37193"/>
            </a:xfrm>
            <a:prstGeom prst="rect">
              <a:avLst/>
            </a:prstGeom>
            <a:solidFill>
              <a:schemeClr val="tx1"/>
            </a:solidFill>
            <a:ln w="9525" cap="rnd"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713A4F"/>
                </a:buClr>
                <a:buSzTx/>
                <a:buFont typeface="Trebuchet MS" panose="020B0603020202020204" pitchFamily="34" charset="0"/>
                <a:buChar char="​"/>
                <a:tabLst/>
                <a:defRPr/>
              </a:pPr>
              <a:endParaRPr kumimoji="0" lang="en-ZA" sz="1400" b="0" i="0" u="none" strike="noStrike" kern="1200" cap="none" spc="0" normalizeH="0" baseline="0" noProof="0" dirty="0">
                <a:ln>
                  <a:noFill/>
                </a:ln>
                <a:solidFill>
                  <a:srgbClr val="3F3F3F"/>
                </a:solidFill>
                <a:effectLst/>
                <a:uLnTx/>
                <a:uFillTx/>
                <a:latin typeface="Gill Sans MT" panose="020B0502020104020203" pitchFamily="34" charset="0"/>
              </a:endParaRPr>
            </a:p>
          </p:txBody>
        </p:sp>
        <p:sp>
          <p:nvSpPr>
            <p:cNvPr id="72" name="Rectangle 71">
              <a:extLst>
                <a:ext uri="{FF2B5EF4-FFF2-40B4-BE49-F238E27FC236}">
                  <a16:creationId xmlns:a16="http://schemas.microsoft.com/office/drawing/2014/main" id="{A1EBCA80-CA0F-C43C-1DC0-C6836E2D673E}"/>
                </a:ext>
              </a:extLst>
            </p:cNvPr>
            <p:cNvSpPr/>
            <p:nvPr/>
          </p:nvSpPr>
          <p:spPr>
            <a:xfrm>
              <a:off x="5791382" y="2504671"/>
              <a:ext cx="125367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003896"/>
                  </a:solidFill>
                  <a:effectLst/>
                  <a:uLnTx/>
                  <a:uFillTx/>
                  <a:latin typeface="Gill Sans MT" panose="020B0502020104020203" pitchFamily="34" charset="0"/>
                </a:rPr>
                <a:t>Kusile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3896"/>
                  </a:solidFill>
                  <a:effectLst/>
                  <a:uLnTx/>
                  <a:uFillTx/>
                  <a:latin typeface="Gill Sans MT" panose="020B0502020104020203" pitchFamily="34" charset="0"/>
                </a:rPr>
                <a:t>~ 2880 MW</a:t>
              </a:r>
            </a:p>
          </p:txBody>
        </p:sp>
        <p:sp>
          <p:nvSpPr>
            <p:cNvPr id="73" name="ee4pHeader6">
              <a:extLst>
                <a:ext uri="{FF2B5EF4-FFF2-40B4-BE49-F238E27FC236}">
                  <a16:creationId xmlns:a16="http://schemas.microsoft.com/office/drawing/2014/main" id="{311CF793-2F36-6047-FC7E-9F416C31CAD6}"/>
                </a:ext>
              </a:extLst>
            </p:cNvPr>
            <p:cNvSpPr>
              <a:spLocks noChangeArrowheads="1"/>
            </p:cNvSpPr>
            <p:nvPr>
              <p:custDataLst>
                <p:tags r:id="rId2"/>
              </p:custDataLst>
            </p:nvPr>
          </p:nvSpPr>
          <p:spPr bwMode="gray">
            <a:xfrm>
              <a:off x="5791382" y="3658649"/>
              <a:ext cx="1200403" cy="590037"/>
            </a:xfrm>
            <a:prstGeom prst="chevron">
              <a:avLst>
                <a:gd name="adj" fmla="val 12004"/>
              </a:avLst>
            </a:prstGeom>
            <a:solidFill>
              <a:schemeClr val="tx1"/>
            </a:solidFill>
            <a:ln w="38100" cap="rnd" algn="ctr">
              <a:noFill/>
              <a:round/>
              <a:headEnd/>
              <a:tailEnd/>
            </a:ln>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rPr>
                <a:t>Oct / Dec 2023</a:t>
              </a:r>
            </a:p>
          </p:txBody>
        </p:sp>
        <p:sp>
          <p:nvSpPr>
            <p:cNvPr id="74" name="ee4pHeader2">
              <a:extLst>
                <a:ext uri="{FF2B5EF4-FFF2-40B4-BE49-F238E27FC236}">
                  <a16:creationId xmlns:a16="http://schemas.microsoft.com/office/drawing/2014/main" id="{760133D0-C77E-7DF9-0F6C-7E440D530296}"/>
                </a:ext>
              </a:extLst>
            </p:cNvPr>
            <p:cNvSpPr>
              <a:spLocks noChangeArrowheads="1"/>
            </p:cNvSpPr>
            <p:nvPr>
              <p:custDataLst>
                <p:tags r:id="rId3"/>
              </p:custDataLst>
            </p:nvPr>
          </p:nvSpPr>
          <p:spPr bwMode="gray">
            <a:xfrm>
              <a:off x="5823154" y="3700217"/>
              <a:ext cx="1124506" cy="505359"/>
            </a:xfrm>
            <a:prstGeom prst="chevron">
              <a:avLst>
                <a:gd name="adj" fmla="val 12004"/>
              </a:avLst>
            </a:prstGeom>
            <a:noFill/>
            <a:ln w="6350" cap="rnd" cmpd="sng" algn="ctr">
              <a:solidFill>
                <a:srgbClr val="FFFFFF"/>
              </a:solidFill>
              <a:prstDash val="sysDash"/>
              <a:round/>
              <a:headEnd type="none" w="med" len="med"/>
              <a:tailEnd type="none" w="med" len="med"/>
            </a:ln>
            <a:extLst>
              <a:ext uri="{909E8E84-426E-40DD-AFC4-6F175D3DCCD1}">
                <a14:hiddenFill xmlns:a14="http://schemas.microsoft.com/office/drawing/2010/main">
                  <a:solidFill>
                    <a:schemeClr val="tx2">
                      <a:lumMod val="100000"/>
                    </a:schemeClr>
                  </a:solidFill>
                </a14:hiddenFill>
              </a:ext>
            </a:extLst>
          </p:spPr>
          <p:txBody>
            <a:bodyPr lIns="0" tIns="0" rIns="0" bIns="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FFFF"/>
                </a:solidFill>
                <a:effectLst/>
                <a:uLnTx/>
                <a:uFillTx/>
                <a:latin typeface="Gill Sans MT" panose="020B0502020104020203" pitchFamily="34" charset="0"/>
                <a:sym typeface="Trebuchet MS" panose="020B0603020202020204" pitchFamily="34" charset="0"/>
              </a:endParaRPr>
            </a:p>
          </p:txBody>
        </p:sp>
      </p:grpSp>
      <p:sp>
        <p:nvSpPr>
          <p:cNvPr id="4" name="Star: 5 Points 3">
            <a:extLst>
              <a:ext uri="{FF2B5EF4-FFF2-40B4-BE49-F238E27FC236}">
                <a16:creationId xmlns:a16="http://schemas.microsoft.com/office/drawing/2014/main" id="{B43E36BF-C6E4-3F04-FBA3-0200A344485C}"/>
              </a:ext>
            </a:extLst>
          </p:cNvPr>
          <p:cNvSpPr/>
          <p:nvPr/>
        </p:nvSpPr>
        <p:spPr>
          <a:xfrm flipV="1">
            <a:off x="440979" y="3951264"/>
            <a:ext cx="113823" cy="13347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00"/>
              </a:solidFill>
              <a:effectLst/>
              <a:highlight>
                <a:srgbClr val="FFFF00"/>
              </a:highligh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BBFF0B2C-748A-F3D5-65C7-1DE59B353391}"/>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BN</a:t>
            </a:r>
          </a:p>
        </p:txBody>
      </p:sp>
    </p:spTree>
    <p:extLst>
      <p:ext uri="{BB962C8B-B14F-4D97-AF65-F5344CB8AC3E}">
        <p14:creationId xmlns:p14="http://schemas.microsoft.com/office/powerpoint/2010/main" val="157355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323313-D761-8630-01AD-41067C706B6C}"/>
              </a:ext>
            </a:extLst>
          </p:cNvPr>
          <p:cNvGraphicFramePr>
            <a:graphicFrameLocks noChangeAspect="1"/>
          </p:cNvGraphicFramePr>
          <p:nvPr>
            <p:custDataLst>
              <p:tags r:id="rId1"/>
            </p:custDataLst>
            <p:extLst>
              <p:ext uri="{D42A27DB-BD31-4B8C-83A1-F6EECF244321}">
                <p14:modId xmlns:p14="http://schemas.microsoft.com/office/powerpoint/2010/main" val="865809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1C323313-D761-8630-01AD-41067C706B6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59542-4989-8E78-F269-20F14725D7F5}"/>
              </a:ext>
            </a:extLst>
          </p:cNvPr>
          <p:cNvSpPr>
            <a:spLocks noGrp="1"/>
          </p:cNvSpPr>
          <p:nvPr>
            <p:ph type="title"/>
          </p:nvPr>
        </p:nvSpPr>
        <p:spPr/>
        <p:txBody>
          <a:bodyPr vert="horz"/>
          <a:lstStyle/>
          <a:p>
            <a:fld id="{8627DCD5-DD9D-4592-8349-6BFD5DA71793}" type="datetime'Agenda'">
              <a:rPr lang="en-GB" altLang="en-US" sz="2200" b="1" smtClean="0">
                <a:effectLst/>
                <a:latin typeface="Gill Sans MT" panose="020B0502020104020203" pitchFamily="34" charset="0"/>
              </a:rPr>
              <a:pPr/>
              <a:t>Agenda</a:t>
            </a:fld>
            <a:endParaRPr lang="en-GB" sz="2200" b="1" dirty="0">
              <a:latin typeface="Gill Sans MT" panose="020B0502020104020203" pitchFamily="34" charset="0"/>
            </a:endParaRPr>
          </a:p>
        </p:txBody>
      </p:sp>
      <p:sp>
        <p:nvSpPr>
          <p:cNvPr id="13" name="Text Placeholder 2">
            <a:hlinkClick r:id="rId9" action="ppaction://hlinksldjump"/>
            <a:extLst>
              <a:ext uri="{FF2B5EF4-FFF2-40B4-BE49-F238E27FC236}">
                <a16:creationId xmlns:a16="http://schemas.microsoft.com/office/drawing/2014/main" id="{B6EFE181-D5E9-83D1-A6D8-F2426AEA134E}"/>
              </a:ext>
            </a:extLst>
          </p:cNvPr>
          <p:cNvSpPr>
            <a:spLocks noGrp="1"/>
          </p:cNvSpPr>
          <p:nvPr>
            <p:custDataLst>
              <p:tags r:id="rId2"/>
            </p:custDataLst>
          </p:nvPr>
        </p:nvSpPr>
        <p:spPr bwMode="auto">
          <a:xfrm>
            <a:off x="3565525" y="2760663"/>
            <a:ext cx="5060950" cy="333375"/>
          </a:xfrm>
          <a:prstGeom prst="rect">
            <a:avLst/>
          </a:prstGeom>
          <a:solidFill>
            <a:schemeClr val="bg2"/>
          </a:solidFill>
          <a:ln w="38100" algn="ctr">
            <a:solidFill>
              <a:schemeClr val="bg1"/>
            </a:solidFill>
          </a:ln>
          <a:effectLst/>
        </p:spPr>
        <p:txBody>
          <a:bodyPr vert="horz" wrap="none" lIns="71438" tIns="71438" rIns="0" bIns="69850"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Generation recovery overview</a:t>
            </a:r>
            <a:endParaRPr lang="en-ZA" dirty="0">
              <a:latin typeface="Gill Sans MT" panose="020B0502020104020203" pitchFamily="34" charset="0"/>
              <a:cs typeface="+mn-cs"/>
              <a:sym typeface="Gill Sans MT" panose="020B0502020104020203" pitchFamily="34" charset="0"/>
            </a:endParaRPr>
          </a:p>
        </p:txBody>
      </p:sp>
      <p:sp>
        <p:nvSpPr>
          <p:cNvPr id="14" name="Text Placeholder 2">
            <a:extLst>
              <a:ext uri="{FF2B5EF4-FFF2-40B4-BE49-F238E27FC236}">
                <a16:creationId xmlns:a16="http://schemas.microsoft.com/office/drawing/2014/main" id="{B3D6E414-F01F-FF44-85A4-FAE5A487E522}"/>
              </a:ext>
            </a:extLst>
          </p:cNvPr>
          <p:cNvSpPr>
            <a:spLocks noGrp="1"/>
          </p:cNvSpPr>
          <p:nvPr>
            <p:custDataLst>
              <p:tags r:id="rId3"/>
            </p:custDataLst>
          </p:nvPr>
        </p:nvSpPr>
        <p:spPr bwMode="auto">
          <a:xfrm>
            <a:off x="3565525" y="3094038"/>
            <a:ext cx="5060950" cy="334963"/>
          </a:xfrm>
          <a:prstGeom prst="rect">
            <a:avLst/>
          </a:prstGeom>
          <a:solidFill>
            <a:schemeClr val="accent1"/>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b="1" dirty="0">
                <a:solidFill>
                  <a:schemeClr val="bg1"/>
                </a:solidFill>
                <a:effectLst/>
                <a:latin typeface="Gill Sans MT" panose="020B0502020104020203" pitchFamily="34" charset="0"/>
                <a:cs typeface="+mn-cs"/>
                <a:sym typeface="Gill Sans MT" panose="020B0502020104020203" pitchFamily="34" charset="0"/>
              </a:rPr>
              <a:t>Demand side management overview</a:t>
            </a:r>
            <a:endParaRPr lang="en-ZA" b="1" dirty="0">
              <a:solidFill>
                <a:schemeClr val="bg1"/>
              </a:solidFill>
              <a:latin typeface="Gill Sans MT" panose="020B0502020104020203" pitchFamily="34" charset="0"/>
              <a:cs typeface="+mn-cs"/>
              <a:sym typeface="Gill Sans MT" panose="020B0502020104020203" pitchFamily="34" charset="0"/>
            </a:endParaRPr>
          </a:p>
        </p:txBody>
      </p:sp>
      <p:sp>
        <p:nvSpPr>
          <p:cNvPr id="4" name="Text Placeholder 2">
            <a:hlinkClick r:id="rId10" action="ppaction://hlinksldjump"/>
            <a:extLst>
              <a:ext uri="{FF2B5EF4-FFF2-40B4-BE49-F238E27FC236}">
                <a16:creationId xmlns:a16="http://schemas.microsoft.com/office/drawing/2014/main" id="{ECCDE185-1EF9-6DEA-920C-6C8D30A47034}"/>
              </a:ext>
            </a:extLst>
          </p:cNvPr>
          <p:cNvSpPr>
            <a:spLocks noGrp="1"/>
          </p:cNvSpPr>
          <p:nvPr>
            <p:custDataLst>
              <p:tags r:id="rId4"/>
            </p:custDataLst>
          </p:nvPr>
        </p:nvSpPr>
        <p:spPr bwMode="auto">
          <a:xfrm>
            <a:off x="3565525" y="3429000"/>
            <a:ext cx="5060950" cy="334963"/>
          </a:xfrm>
          <a:prstGeom prst="rect">
            <a:avLst/>
          </a:prstGeom>
          <a:solidFill>
            <a:schemeClr val="bg2"/>
          </a:solidFill>
          <a:ln w="38100" algn="ctr">
            <a:solidFill>
              <a:schemeClr val="bg1"/>
            </a:solidFill>
          </a:ln>
          <a:effectLst/>
        </p:spPr>
        <p:txBody>
          <a:bodyPr vert="horz" wrap="none" lIns="71438" tIns="71438"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dirty="0">
                <a:effectLst/>
                <a:latin typeface="Gill Sans MT" panose="020B0502020104020203" pitchFamily="34" charset="0"/>
                <a:cs typeface="+mn-cs"/>
                <a:sym typeface="Gill Sans MT" panose="020B0502020104020203" pitchFamily="34" charset="0"/>
              </a:rPr>
              <a:t>2023 Winter outlook performance and Summer outlook</a:t>
            </a:r>
            <a:endParaRPr lang="en-ZA" dirty="0">
              <a:latin typeface="Gill Sans MT" panose="020B0502020104020203" pitchFamily="34" charset="0"/>
              <a:cs typeface="+mn-cs"/>
              <a:sym typeface="Gill Sans MT" panose="020B0502020104020203" pitchFamily="34" charset="0"/>
            </a:endParaRPr>
          </a:p>
        </p:txBody>
      </p:sp>
      <p:sp>
        <p:nvSpPr>
          <p:cNvPr id="8" name="Text Placeholder 2">
            <a:hlinkClick r:id="rId11" action="ppaction://hlinksldjump"/>
            <a:extLst>
              <a:ext uri="{FF2B5EF4-FFF2-40B4-BE49-F238E27FC236}">
                <a16:creationId xmlns:a16="http://schemas.microsoft.com/office/drawing/2014/main" id="{BB283564-5F17-5112-DF35-BAE849809136}"/>
              </a:ext>
            </a:extLst>
          </p:cNvPr>
          <p:cNvSpPr>
            <a:spLocks noGrp="1"/>
          </p:cNvSpPr>
          <p:nvPr>
            <p:custDataLst>
              <p:tags r:id="rId5"/>
            </p:custDataLst>
          </p:nvPr>
        </p:nvSpPr>
        <p:spPr bwMode="auto">
          <a:xfrm>
            <a:off x="3565525" y="3763963"/>
            <a:ext cx="5060950" cy="333375"/>
          </a:xfrm>
          <a:prstGeom prst="rect">
            <a:avLst/>
          </a:prstGeom>
          <a:solidFill>
            <a:schemeClr val="bg2"/>
          </a:solidFill>
          <a:ln w="38100" algn="ctr">
            <a:solidFill>
              <a:schemeClr val="bg1"/>
            </a:solidFill>
          </a:ln>
          <a:effectLst/>
        </p:spPr>
        <p:txBody>
          <a:bodyPr vert="horz" wrap="none" lIns="71438" tIns="69850" rIns="0" bIns="71438" numCol="1" spcCol="0" rtlCol="0" anchor="ctr"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a:effectLst/>
                <a:latin typeface="Gill Sans MT" panose="020B0502020104020203" pitchFamily="34" charset="0"/>
                <a:cs typeface="+mn-cs"/>
                <a:sym typeface="Gill Sans MT" panose="020B0502020104020203" pitchFamily="34" charset="0"/>
              </a:rPr>
              <a:t>Conclusion</a:t>
            </a:r>
            <a:endParaRPr lang="en-ZA" dirty="0">
              <a:latin typeface="Gill Sans MT" panose="020B0502020104020203" pitchFamily="34" charset="0"/>
              <a:cs typeface="+mn-cs"/>
              <a:sym typeface="Gill Sans MT" panose="020B0502020104020203" pitchFamily="34" charset="0"/>
            </a:endParaRPr>
          </a:p>
        </p:txBody>
      </p:sp>
    </p:spTree>
    <p:extLst>
      <p:ext uri="{BB962C8B-B14F-4D97-AF65-F5344CB8AC3E}">
        <p14:creationId xmlns:p14="http://schemas.microsoft.com/office/powerpoint/2010/main" val="122196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DE96FEA5-2D44-34AC-5F3F-8B7904DC97CA}"/>
              </a:ext>
            </a:extLst>
          </p:cNvPr>
          <p:cNvGraphicFramePr>
            <a:graphicFrameLocks noChangeAspect="1"/>
          </p:cNvGraphicFramePr>
          <p:nvPr>
            <p:custDataLst>
              <p:tags r:id="rId1"/>
            </p:custDataLst>
            <p:extLst>
              <p:ext uri="{D42A27DB-BD31-4B8C-83A1-F6EECF244321}">
                <p14:modId xmlns:p14="http://schemas.microsoft.com/office/powerpoint/2010/main" val="2349496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3" imgH="473" progId="TCLayout.ActiveDocument.1">
                  <p:embed/>
                </p:oleObj>
              </mc:Choice>
              <mc:Fallback>
                <p:oleObj name="think-cell Slide" r:id="rId15" imgW="473" imgH="473" progId="TCLayout.ActiveDocument.1">
                  <p:embed/>
                  <p:pic>
                    <p:nvPicPr>
                      <p:cNvPr id="15" name="Object 14" hidden="1">
                        <a:extLst>
                          <a:ext uri="{FF2B5EF4-FFF2-40B4-BE49-F238E27FC236}">
                            <a16:creationId xmlns:a16="http://schemas.microsoft.com/office/drawing/2014/main" id="{DE96FEA5-2D44-34AC-5F3F-8B7904DC97CA}"/>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D2BC69-AFD1-C196-8A7C-8C08B36DCE5C}"/>
              </a:ext>
            </a:extLst>
          </p:cNvPr>
          <p:cNvSpPr>
            <a:spLocks noGrp="1"/>
          </p:cNvSpPr>
          <p:nvPr>
            <p:ph type="title"/>
          </p:nvPr>
        </p:nvSpPr>
        <p:spPr/>
        <p:txBody>
          <a:bodyPr vert="horz"/>
          <a:lstStyle/>
          <a:p>
            <a:r>
              <a:rPr lang="en-US" sz="2200" b="1" dirty="0">
                <a:latin typeface="Gill Sans MT" panose="020B0502020104020203" pitchFamily="34" charset="0"/>
              </a:rPr>
              <a:t>Eskom is focusing on six key areas to deliver 250MW of demand reduction during the FY24 summer period</a:t>
            </a:r>
            <a:endParaRPr lang="en-GB" sz="2200" b="1" dirty="0">
              <a:latin typeface="Gill Sans MT" panose="020B0502020104020203" pitchFamily="34" charset="0"/>
            </a:endParaRPr>
          </a:p>
        </p:txBody>
      </p:sp>
      <p:cxnSp>
        <p:nvCxnSpPr>
          <p:cNvPr id="13" name="Straight Connector 12">
            <a:extLst>
              <a:ext uri="{FF2B5EF4-FFF2-40B4-BE49-F238E27FC236}">
                <a16:creationId xmlns:a16="http://schemas.microsoft.com/office/drawing/2014/main" id="{2792AAA0-05A5-D0C9-5B99-CECD15D6C533}"/>
              </a:ext>
            </a:extLst>
          </p:cNvPr>
          <p:cNvCxnSpPr/>
          <p:nvPr>
            <p:custDataLst>
              <p:tags r:id="rId2"/>
            </p:custDataLst>
          </p:nvPr>
        </p:nvCxnSpPr>
        <p:spPr bwMode="auto">
          <a:xfrm>
            <a:off x="3748088" y="2608263"/>
            <a:ext cx="84613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08C8A48-3CF8-EAB0-7439-04D9B34BC148}"/>
              </a:ext>
            </a:extLst>
          </p:cNvPr>
          <p:cNvCxnSpPr/>
          <p:nvPr>
            <p:custDataLst>
              <p:tags r:id="rId3"/>
            </p:custDataLst>
          </p:nvPr>
        </p:nvCxnSpPr>
        <p:spPr bwMode="auto">
          <a:xfrm>
            <a:off x="1843088" y="2792413"/>
            <a:ext cx="84613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A907281-80B7-9D72-3F49-EAD0EB337319}"/>
              </a:ext>
            </a:extLst>
          </p:cNvPr>
          <p:cNvCxnSpPr/>
          <p:nvPr>
            <p:custDataLst>
              <p:tags r:id="rId4"/>
            </p:custDataLst>
          </p:nvPr>
        </p:nvCxnSpPr>
        <p:spPr bwMode="auto">
          <a:xfrm>
            <a:off x="5653088" y="2300288"/>
            <a:ext cx="84613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3D0816A-5B7D-22E3-7800-E0F53A629B88}"/>
              </a:ext>
            </a:extLst>
          </p:cNvPr>
          <p:cNvCxnSpPr/>
          <p:nvPr>
            <p:custDataLst>
              <p:tags r:id="rId5"/>
            </p:custDataLst>
          </p:nvPr>
        </p:nvCxnSpPr>
        <p:spPr bwMode="auto">
          <a:xfrm>
            <a:off x="7558088" y="1992313"/>
            <a:ext cx="84613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AEEE2AD-E570-3F3A-4124-0FE3E708C127}"/>
              </a:ext>
            </a:extLst>
          </p:cNvPr>
          <p:cNvCxnSpPr/>
          <p:nvPr>
            <p:custDataLst>
              <p:tags r:id="rId6"/>
            </p:custDataLst>
          </p:nvPr>
        </p:nvCxnSpPr>
        <p:spPr bwMode="auto">
          <a:xfrm>
            <a:off x="9463088" y="1622425"/>
            <a:ext cx="84613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2" name="Chart 31">
            <a:extLst>
              <a:ext uri="{FF2B5EF4-FFF2-40B4-BE49-F238E27FC236}">
                <a16:creationId xmlns:a16="http://schemas.microsoft.com/office/drawing/2014/main" id="{9D0C8A84-B961-35CE-3459-846D76D9E07F}"/>
              </a:ext>
            </a:extLst>
          </p:cNvPr>
          <p:cNvGraphicFramePr/>
          <p:nvPr>
            <p:custDataLst>
              <p:tags r:id="rId7"/>
            </p:custDataLst>
            <p:extLst>
              <p:ext uri="{D42A27DB-BD31-4B8C-83A1-F6EECF244321}">
                <p14:modId xmlns:p14="http://schemas.microsoft.com/office/powerpoint/2010/main" val="2986671460"/>
              </p:ext>
            </p:extLst>
          </p:nvPr>
        </p:nvGraphicFramePr>
        <p:xfrm>
          <a:off x="279400" y="1397000"/>
          <a:ext cx="11595100" cy="1847850"/>
        </p:xfrm>
        <a:graphic>
          <a:graphicData uri="http://schemas.openxmlformats.org/drawingml/2006/chart">
            <c:chart xmlns:c="http://schemas.openxmlformats.org/drawingml/2006/chart" xmlns:r="http://schemas.openxmlformats.org/officeDocument/2006/relationships" r:id="rId17"/>
          </a:graphicData>
        </a:graphic>
      </p:graphicFrame>
      <p:sp>
        <p:nvSpPr>
          <p:cNvPr id="11" name="Text Placeholder 2">
            <a:extLst>
              <a:ext uri="{FF2B5EF4-FFF2-40B4-BE49-F238E27FC236}">
                <a16:creationId xmlns:a16="http://schemas.microsoft.com/office/drawing/2014/main" id="{B7D92C6E-7C2F-47C8-57A8-3C2AAC56D57B}"/>
              </a:ext>
            </a:extLst>
          </p:cNvPr>
          <p:cNvSpPr>
            <a:spLocks noGrp="1"/>
          </p:cNvSpPr>
          <p:nvPr>
            <p:custDataLst>
              <p:tags r:id="rId8"/>
            </p:custDataLst>
          </p:nvPr>
        </p:nvSpPr>
        <p:spPr bwMode="auto">
          <a:xfrm>
            <a:off x="4454526" y="3213100"/>
            <a:ext cx="13382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2059A171-7DD7-4802-9040-7D210E7A2E43}" type="datetime'E''n''''''''''ergy'''''''' ''Effi''c''i''e''nc''y'' (EE'')'">
              <a:rPr kumimoji="0" lang="en-GB" altLang="en-US" sz="1200" b="0" i="0" u="none" strike="noStrike" kern="1200" cap="none" spc="0" normalizeH="0" baseline="0" noProof="0" smtClean="0">
                <a:ln>
                  <a:noFill/>
                </a:ln>
                <a:solidFill>
                  <a:srgbClr val="1D3E88"/>
                </a:solidFill>
                <a:effectLst/>
                <a:uLnTx/>
                <a:uFillTx/>
                <a:latin typeface="Gill Sans MT" panose="020B0502020104020203"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Energy Efficiency (EE)</a:t>
            </a:fld>
            <a:endParaRPr kumimoji="0" lang="en-GB" sz="1200" b="0" i="0" u="none" strike="noStrike" kern="1200" cap="none" spc="0" normalizeH="0" baseline="0" noProof="0" dirty="0">
              <a:ln>
                <a:noFill/>
              </a:ln>
              <a:solidFill>
                <a:srgbClr val="1D3E88"/>
              </a:solidFill>
              <a:effectLst/>
              <a:uLnTx/>
              <a:uFillTx/>
              <a:latin typeface="Gill Sans MT" panose="020B0502020104020203" pitchFamily="34" charset="0"/>
              <a:sym typeface="Gill Sans MT" panose="020B0502020104020203" pitchFamily="34" charset="0"/>
            </a:endParaRPr>
          </a:p>
        </p:txBody>
      </p:sp>
      <p:sp>
        <p:nvSpPr>
          <p:cNvPr id="8" name="Text Placeholder 2">
            <a:extLst>
              <a:ext uri="{FF2B5EF4-FFF2-40B4-BE49-F238E27FC236}">
                <a16:creationId xmlns:a16="http://schemas.microsoft.com/office/drawing/2014/main" id="{23216C29-8979-8151-0621-8246E6195D13}"/>
              </a:ext>
            </a:extLst>
          </p:cNvPr>
          <p:cNvSpPr>
            <a:spLocks noGrp="1"/>
          </p:cNvSpPr>
          <p:nvPr>
            <p:custDataLst>
              <p:tags r:id="rId9"/>
            </p:custDataLst>
          </p:nvPr>
        </p:nvSpPr>
        <p:spPr bwMode="auto">
          <a:xfrm>
            <a:off x="641351" y="3213100"/>
            <a:ext cx="13446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204781AE-521D-4D15-8B14-454D59D4DB60}" type="datetime'''Loa''''d'' ''''Shif''''t''i''ng/C''l''i''p''ping'''''''''''">
              <a:rPr kumimoji="0" lang="en-GB" altLang="en-US" sz="1200" b="0" i="0" u="none" strike="noStrike" kern="1200" cap="none" spc="0" normalizeH="0" baseline="0" noProof="0" smtClean="0">
                <a:ln>
                  <a:noFill/>
                </a:ln>
                <a:solidFill>
                  <a:srgbClr val="1D3E88"/>
                </a:solidFill>
                <a:effectLst/>
                <a:uLnTx/>
                <a:uFillTx/>
                <a:latin typeface="Gill Sans MT" panose="020B0502020104020203"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Load Shifting/Clipping</a:t>
            </a:fld>
            <a:endParaRPr kumimoji="0" lang="en-GB" sz="1200" b="0" i="0" u="none" strike="noStrike" kern="1200" cap="none" spc="0" normalizeH="0" baseline="0" noProof="0" dirty="0">
              <a:ln>
                <a:noFill/>
              </a:ln>
              <a:solidFill>
                <a:srgbClr val="1D3E88"/>
              </a:solidFill>
              <a:effectLst/>
              <a:uLnTx/>
              <a:uFillTx/>
              <a:latin typeface="Gill Sans MT" panose="020B0502020104020203" pitchFamily="34" charset="0"/>
              <a:sym typeface="Gill Sans MT" panose="020B0502020104020203" pitchFamily="34" charset="0"/>
            </a:endParaRPr>
          </a:p>
        </p:txBody>
      </p:sp>
      <p:sp>
        <p:nvSpPr>
          <p:cNvPr id="10" name="Text Placeholder 2">
            <a:extLst>
              <a:ext uri="{FF2B5EF4-FFF2-40B4-BE49-F238E27FC236}">
                <a16:creationId xmlns:a16="http://schemas.microsoft.com/office/drawing/2014/main" id="{B02FB92B-5C3E-9A30-ACCD-5DEEE6D88E3F}"/>
              </a:ext>
            </a:extLst>
          </p:cNvPr>
          <p:cNvSpPr>
            <a:spLocks noGrp="1"/>
          </p:cNvSpPr>
          <p:nvPr>
            <p:custDataLst>
              <p:tags r:id="rId10"/>
            </p:custDataLst>
          </p:nvPr>
        </p:nvSpPr>
        <p:spPr bwMode="auto">
          <a:xfrm>
            <a:off x="2608263" y="3213100"/>
            <a:ext cx="12192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19CBB281-6B10-4E0D-9B77-9CF262703672}" type="datetime'R''''e''side''ntial loa''d'''' ma''''na''gem''e''nt (RL''''M)'">
              <a:rPr kumimoji="0" lang="en-GB" altLang="en-US" sz="1200" b="0" i="0" u="none" strike="noStrike" kern="1200" cap="none" spc="0" normalizeH="0" baseline="0" noProof="0" smtClean="0">
                <a:ln>
                  <a:noFill/>
                </a:ln>
                <a:solidFill>
                  <a:srgbClr val="1D3E88"/>
                </a:solidFill>
                <a:effectLst/>
                <a:uLnTx/>
                <a:uFillTx/>
                <a:latin typeface="Gill Sans MT" panose="020B0502020104020203"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Residential load management (RLM)</a:t>
            </a:fld>
            <a:endParaRPr kumimoji="0" lang="en-GB" sz="1200" b="0" i="0" u="none" strike="noStrike" kern="1200" cap="none" spc="0" normalizeH="0" baseline="0" noProof="0" dirty="0">
              <a:ln>
                <a:noFill/>
              </a:ln>
              <a:solidFill>
                <a:srgbClr val="1D3E88"/>
              </a:solidFill>
              <a:effectLst/>
              <a:uLnTx/>
              <a:uFillTx/>
              <a:latin typeface="Gill Sans MT" panose="020B0502020104020203" pitchFamily="34" charset="0"/>
              <a:sym typeface="Gill Sans MT" panose="020B0502020104020203" pitchFamily="34" charset="0"/>
            </a:endParaRPr>
          </a:p>
        </p:txBody>
      </p:sp>
      <p:sp>
        <p:nvSpPr>
          <p:cNvPr id="27" name="Text Placeholder 2">
            <a:extLst>
              <a:ext uri="{FF2B5EF4-FFF2-40B4-BE49-F238E27FC236}">
                <a16:creationId xmlns:a16="http://schemas.microsoft.com/office/drawing/2014/main" id="{F425FBAA-527A-FB33-1DB0-C9A8AEF540B1}"/>
              </a:ext>
            </a:extLst>
          </p:cNvPr>
          <p:cNvSpPr>
            <a:spLocks noGrp="1"/>
          </p:cNvSpPr>
          <p:nvPr>
            <p:custDataLst>
              <p:tags r:id="rId11"/>
            </p:custDataLst>
          </p:nvPr>
        </p:nvSpPr>
        <p:spPr bwMode="auto">
          <a:xfrm>
            <a:off x="6442075" y="3213100"/>
            <a:ext cx="11715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F67B28B5-B8DF-4F5D-BE72-A17708553AB9}" type="datetime'''''''''''''''''''''De''''''ma''''nd'''' ''R''''e''''sponse'''">
              <a:rPr kumimoji="0" lang="en-GB" altLang="en-US" sz="1200" b="0" i="0" u="none" strike="noStrike" kern="1200" cap="none" spc="0" normalizeH="0" baseline="0" noProof="0" smtClean="0">
                <a:ln>
                  <a:noFill/>
                </a:ln>
                <a:solidFill>
                  <a:srgbClr val="1D3E88"/>
                </a:solidFill>
                <a:effectLst/>
                <a:uLnTx/>
                <a:uFillTx/>
                <a:latin typeface="Gill Sans MT" panose="020B0502020104020203"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Demand Response</a:t>
            </a:fld>
            <a:endParaRPr kumimoji="0" lang="en-GB" sz="1200" b="0" i="0" u="none" strike="noStrike" kern="1200" cap="none" spc="0" normalizeH="0" baseline="0" noProof="0" dirty="0">
              <a:ln>
                <a:noFill/>
              </a:ln>
              <a:solidFill>
                <a:srgbClr val="1D3E88"/>
              </a:solidFill>
              <a:effectLst/>
              <a:uLnTx/>
              <a:uFillTx/>
              <a:latin typeface="Gill Sans MT" panose="020B0502020104020203" pitchFamily="34" charset="0"/>
              <a:sym typeface="Gill Sans MT" panose="020B0502020104020203" pitchFamily="34" charset="0"/>
            </a:endParaRPr>
          </a:p>
        </p:txBody>
      </p:sp>
      <p:sp>
        <p:nvSpPr>
          <p:cNvPr id="28" name="Text Placeholder 2">
            <a:extLst>
              <a:ext uri="{FF2B5EF4-FFF2-40B4-BE49-F238E27FC236}">
                <a16:creationId xmlns:a16="http://schemas.microsoft.com/office/drawing/2014/main" id="{9326CF19-C9EC-3A3C-2939-20E91450B95B}"/>
              </a:ext>
            </a:extLst>
          </p:cNvPr>
          <p:cNvSpPr>
            <a:spLocks noGrp="1"/>
          </p:cNvSpPr>
          <p:nvPr>
            <p:custDataLst>
              <p:tags r:id="rId12"/>
            </p:custDataLst>
          </p:nvPr>
        </p:nvSpPr>
        <p:spPr bwMode="auto">
          <a:xfrm>
            <a:off x="8021638" y="3213100"/>
            <a:ext cx="18224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72562C69-1355-4BE7-92D5-21D95BB2A5DD}" type="datetime'Residen''''tial Mas''''s'' ''rol''l ''out'''' (''E''E'')'">
              <a:rPr kumimoji="0" lang="en-US" altLang="en-US" sz="1200" b="0" i="0" u="none" strike="noStrike" kern="1200" cap="none" spc="0" normalizeH="0" baseline="0" noProof="0" smtClean="0">
                <a:ln>
                  <a:noFill/>
                </a:ln>
                <a:solidFill>
                  <a:srgbClr val="1D3E88"/>
                </a:solidFill>
                <a:effectLst/>
                <a:uLnTx/>
                <a:uFillTx/>
                <a:latin typeface="Gill Sans MT" panose="020B0502020104020203"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Residential Mass roll out (EE)</a:t>
            </a:fld>
            <a:endParaRPr kumimoji="0" lang="en-GB" sz="1200" b="0" i="0" u="none" strike="noStrike" kern="1200" cap="none" spc="0" normalizeH="0" baseline="0" noProof="0" dirty="0">
              <a:ln>
                <a:noFill/>
              </a:ln>
              <a:solidFill>
                <a:srgbClr val="1D3E88"/>
              </a:solidFill>
              <a:effectLst/>
              <a:uLnTx/>
              <a:uFillTx/>
              <a:latin typeface="Gill Sans MT" panose="020B0502020104020203" pitchFamily="34" charset="0"/>
              <a:sym typeface="Gill Sans MT" panose="020B0502020104020203" pitchFamily="34" charset="0"/>
            </a:endParaRPr>
          </a:p>
        </p:txBody>
      </p:sp>
      <p:sp>
        <p:nvSpPr>
          <p:cNvPr id="33" name="Text Placeholder 2">
            <a:extLst>
              <a:ext uri="{FF2B5EF4-FFF2-40B4-BE49-F238E27FC236}">
                <a16:creationId xmlns:a16="http://schemas.microsoft.com/office/drawing/2014/main" id="{E2CC88E4-3CC3-C8C0-6906-13817E303A69}"/>
              </a:ext>
            </a:extLst>
          </p:cNvPr>
          <p:cNvSpPr>
            <a:spLocks noGrp="1"/>
          </p:cNvSpPr>
          <p:nvPr>
            <p:custDataLst>
              <p:tags r:id="rId13"/>
            </p:custDataLst>
          </p:nvPr>
        </p:nvSpPr>
        <p:spPr bwMode="auto">
          <a:xfrm>
            <a:off x="10023475" y="3213100"/>
            <a:ext cx="16287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fld id="{3C7C4DED-3E3C-4CF2-AACB-359DD451EEAE}" type="datetime'''T''ota''l ''F''Y24 ''''su''''''''''''m''me''r ''''''target'">
              <a:rPr kumimoji="0" lang="en-US" altLang="en-US" sz="1200" b="0" i="0" u="none" strike="noStrike" kern="1200" cap="none" spc="0" normalizeH="0" baseline="0" noProof="0" smtClean="0">
                <a:ln>
                  <a:noFill/>
                </a:ln>
                <a:solidFill>
                  <a:srgbClr val="1D3E88"/>
                </a:solidFill>
                <a:effectLst/>
                <a:uLnTx/>
                <a:uFillTx/>
                <a:latin typeface="Gill Sans MT" panose="020B0502020104020203" pitchFamily="34" charset="0"/>
                <a:sym typeface="Gill Sans MT" panose="020B0502020104020203" pitchFamily="34" charset="0"/>
              </a:rPr>
              <a:pPr marL="0" marR="0" lvl="0" indent="0" algn="ctr" defTabSz="914400" rtl="0" eaLnBrk="1" fontAlgn="auto" latinLnBrk="0" hangingPunct="1">
                <a:lnSpc>
                  <a:spcPct val="90000"/>
                </a:lnSpc>
                <a:spcBef>
                  <a:spcPct val="0"/>
                </a:spcBef>
                <a:spcAft>
                  <a:spcPct val="0"/>
                </a:spcAft>
                <a:buClrTx/>
                <a:buSzTx/>
                <a:buFont typeface="Wingdings" panose="05000000000000000000" pitchFamily="2" charset="2"/>
                <a:buNone/>
                <a:tabLst/>
                <a:defRPr/>
              </a:pPr>
              <a:t>Total FY24 summer target</a:t>
            </a:fld>
            <a:endParaRPr kumimoji="0" lang="en-GB" sz="1200" b="0" i="0" u="none" strike="noStrike" kern="1200" cap="none" spc="0" normalizeH="0" baseline="0" noProof="0" dirty="0">
              <a:ln>
                <a:noFill/>
              </a:ln>
              <a:solidFill>
                <a:srgbClr val="1D3E88"/>
              </a:solidFill>
              <a:effectLst/>
              <a:uLnTx/>
              <a:uFillTx/>
              <a:latin typeface="Gill Sans MT" panose="020B0502020104020203" pitchFamily="34" charset="0"/>
              <a:sym typeface="Gill Sans MT" panose="020B0502020104020203" pitchFamily="34" charset="0"/>
            </a:endParaRPr>
          </a:p>
        </p:txBody>
      </p:sp>
      <p:cxnSp>
        <p:nvCxnSpPr>
          <p:cNvPr id="23" name="Straight Connector 22">
            <a:extLst>
              <a:ext uri="{FF2B5EF4-FFF2-40B4-BE49-F238E27FC236}">
                <a16:creationId xmlns:a16="http://schemas.microsoft.com/office/drawing/2014/main" id="{58CADE8B-315D-94C5-9606-4273E5802AA5}"/>
              </a:ext>
            </a:extLst>
          </p:cNvPr>
          <p:cNvCxnSpPr>
            <a:cxnSpLocks/>
          </p:cNvCxnSpPr>
          <p:nvPr/>
        </p:nvCxnSpPr>
        <p:spPr>
          <a:xfrm>
            <a:off x="0" y="131512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91921F-2BEB-1659-8BB7-68849CEB8A78}"/>
              </a:ext>
            </a:extLst>
          </p:cNvPr>
          <p:cNvSpPr txBox="1"/>
          <p:nvPr/>
        </p:nvSpPr>
        <p:spPr>
          <a:xfrm>
            <a:off x="0" y="1020118"/>
            <a:ext cx="81724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a:rPr>
              <a:t>Overview of demand management initiatives </a:t>
            </a:r>
          </a:p>
        </p:txBody>
      </p:sp>
      <p:sp>
        <p:nvSpPr>
          <p:cNvPr id="25" name="TextBox 24">
            <a:extLst>
              <a:ext uri="{FF2B5EF4-FFF2-40B4-BE49-F238E27FC236}">
                <a16:creationId xmlns:a16="http://schemas.microsoft.com/office/drawing/2014/main" id="{85DAF9C6-CF35-38F7-27BF-27BB9A3BD04D}"/>
              </a:ext>
            </a:extLst>
          </p:cNvPr>
          <p:cNvSpPr txBox="1"/>
          <p:nvPr/>
        </p:nvSpPr>
        <p:spPr>
          <a:xfrm>
            <a:off x="0" y="1314819"/>
            <a:ext cx="66960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3725B"/>
                </a:solidFill>
                <a:effectLst/>
                <a:uLnTx/>
                <a:uFillTx/>
                <a:latin typeface="Gill Sans MT" panose="020B0502020104020203" pitchFamily="34" charset="0"/>
                <a:ea typeface="+mn-ea"/>
                <a:cs typeface="Arial"/>
              </a:rPr>
              <a:t>MW demand reduced</a:t>
            </a:r>
          </a:p>
        </p:txBody>
      </p:sp>
      <p:sp>
        <p:nvSpPr>
          <p:cNvPr id="89" name="Oval 88">
            <a:extLst>
              <a:ext uri="{FF2B5EF4-FFF2-40B4-BE49-F238E27FC236}">
                <a16:creationId xmlns:a16="http://schemas.microsoft.com/office/drawing/2014/main" id="{46372D5A-3E13-75B8-2303-819DFF6A218B}"/>
              </a:ext>
            </a:extLst>
          </p:cNvPr>
          <p:cNvSpPr/>
          <p:nvPr/>
        </p:nvSpPr>
        <p:spPr>
          <a:xfrm>
            <a:off x="11210914" y="1374882"/>
            <a:ext cx="207492" cy="181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0" name="TextBox 89">
            <a:extLst>
              <a:ext uri="{FF2B5EF4-FFF2-40B4-BE49-F238E27FC236}">
                <a16:creationId xmlns:a16="http://schemas.microsoft.com/office/drawing/2014/main" id="{674F1A54-EA9F-57EE-DD86-434C23010BB5}"/>
              </a:ext>
            </a:extLst>
          </p:cNvPr>
          <p:cNvSpPr txBox="1"/>
          <p:nvPr/>
        </p:nvSpPr>
        <p:spPr>
          <a:xfrm>
            <a:off x="11415713" y="1354122"/>
            <a:ext cx="82266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FFFFF">
                  <a:lumMod val="50000"/>
                </a:srgbClr>
              </a:buClr>
              <a:buSzTx/>
              <a:buFontTx/>
              <a:buNone/>
              <a:tabLst/>
              <a:defRPr/>
            </a:pPr>
            <a:r>
              <a:rPr kumimoji="0" lang="en-GB" sz="1000" b="0" i="0" u="none" strike="noStrike" kern="1200" cap="none" spc="0" normalizeH="0" baseline="0" noProof="0" dirty="0">
                <a:ln>
                  <a:noFill/>
                </a:ln>
                <a:solidFill>
                  <a:srgbClr val="003896"/>
                </a:solidFill>
                <a:effectLst/>
                <a:uLnTx/>
                <a:uFillTx/>
                <a:latin typeface="Arial" panose="020B0604020202020204"/>
                <a:ea typeface="+mn-ea"/>
                <a:cs typeface="+mn-cs"/>
              </a:rPr>
              <a:t>Focus area</a:t>
            </a:r>
          </a:p>
        </p:txBody>
      </p:sp>
      <p:sp>
        <p:nvSpPr>
          <p:cNvPr id="48" name="Arrow: Left-Right 47">
            <a:extLst>
              <a:ext uri="{FF2B5EF4-FFF2-40B4-BE49-F238E27FC236}">
                <a16:creationId xmlns:a16="http://schemas.microsoft.com/office/drawing/2014/main" id="{1394FFC6-A862-8007-5697-E7CB6D393A5A}"/>
              </a:ext>
            </a:extLst>
          </p:cNvPr>
          <p:cNvSpPr/>
          <p:nvPr/>
        </p:nvSpPr>
        <p:spPr>
          <a:xfrm>
            <a:off x="447354" y="3678612"/>
            <a:ext cx="11423971" cy="436706"/>
          </a:xfrm>
          <a:prstGeom prst="leftRightArrow">
            <a:avLst/>
          </a:prstGeom>
          <a:solidFill>
            <a:srgbClr val="9B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 MARKETING AND COMMUNICATION SUPPORT</a:t>
            </a:r>
          </a:p>
        </p:txBody>
      </p:sp>
      <p:sp>
        <p:nvSpPr>
          <p:cNvPr id="91" name="Oval 90">
            <a:extLst>
              <a:ext uri="{FF2B5EF4-FFF2-40B4-BE49-F238E27FC236}">
                <a16:creationId xmlns:a16="http://schemas.microsoft.com/office/drawing/2014/main" id="{16C6669A-0FC5-68DC-B764-80A82B5F9698}"/>
              </a:ext>
            </a:extLst>
          </p:cNvPr>
          <p:cNvSpPr/>
          <p:nvPr/>
        </p:nvSpPr>
        <p:spPr>
          <a:xfrm>
            <a:off x="1213927" y="3551352"/>
            <a:ext cx="178825" cy="196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1</a:t>
            </a:r>
          </a:p>
        </p:txBody>
      </p:sp>
      <p:sp>
        <p:nvSpPr>
          <p:cNvPr id="92" name="Oval 91">
            <a:extLst>
              <a:ext uri="{FF2B5EF4-FFF2-40B4-BE49-F238E27FC236}">
                <a16:creationId xmlns:a16="http://schemas.microsoft.com/office/drawing/2014/main" id="{BF3C5E56-2B8D-3623-660E-1540E1DC2243}"/>
              </a:ext>
            </a:extLst>
          </p:cNvPr>
          <p:cNvSpPr/>
          <p:nvPr/>
        </p:nvSpPr>
        <p:spPr>
          <a:xfrm>
            <a:off x="3125276" y="3551352"/>
            <a:ext cx="178825" cy="196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2</a:t>
            </a:r>
          </a:p>
        </p:txBody>
      </p:sp>
      <p:sp>
        <p:nvSpPr>
          <p:cNvPr id="93" name="Oval 92">
            <a:extLst>
              <a:ext uri="{FF2B5EF4-FFF2-40B4-BE49-F238E27FC236}">
                <a16:creationId xmlns:a16="http://schemas.microsoft.com/office/drawing/2014/main" id="{C3616FBB-1F43-3B22-EA5A-5CFCFAE07BCF}"/>
              </a:ext>
            </a:extLst>
          </p:cNvPr>
          <p:cNvSpPr/>
          <p:nvPr/>
        </p:nvSpPr>
        <p:spPr>
          <a:xfrm>
            <a:off x="5028157" y="3551352"/>
            <a:ext cx="178825" cy="196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3</a:t>
            </a:r>
          </a:p>
        </p:txBody>
      </p:sp>
      <p:sp>
        <p:nvSpPr>
          <p:cNvPr id="94" name="Oval 93">
            <a:extLst>
              <a:ext uri="{FF2B5EF4-FFF2-40B4-BE49-F238E27FC236}">
                <a16:creationId xmlns:a16="http://schemas.microsoft.com/office/drawing/2014/main" id="{57AA9F35-2FD4-559C-3160-DF3D4CA6D3FB}"/>
              </a:ext>
            </a:extLst>
          </p:cNvPr>
          <p:cNvSpPr/>
          <p:nvPr/>
        </p:nvSpPr>
        <p:spPr>
          <a:xfrm>
            <a:off x="6931038" y="3551352"/>
            <a:ext cx="178825" cy="196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4</a:t>
            </a:r>
          </a:p>
        </p:txBody>
      </p:sp>
      <p:sp>
        <p:nvSpPr>
          <p:cNvPr id="95" name="Oval 94">
            <a:extLst>
              <a:ext uri="{FF2B5EF4-FFF2-40B4-BE49-F238E27FC236}">
                <a16:creationId xmlns:a16="http://schemas.microsoft.com/office/drawing/2014/main" id="{F2044E1E-C4E1-1901-7A11-3A1C31A3D4F1}"/>
              </a:ext>
            </a:extLst>
          </p:cNvPr>
          <p:cNvSpPr/>
          <p:nvPr/>
        </p:nvSpPr>
        <p:spPr>
          <a:xfrm>
            <a:off x="8841069" y="3551352"/>
            <a:ext cx="178825" cy="196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5</a:t>
            </a:r>
          </a:p>
        </p:txBody>
      </p:sp>
      <p:sp>
        <p:nvSpPr>
          <p:cNvPr id="96" name="Oval 95">
            <a:extLst>
              <a:ext uri="{FF2B5EF4-FFF2-40B4-BE49-F238E27FC236}">
                <a16:creationId xmlns:a16="http://schemas.microsoft.com/office/drawing/2014/main" id="{F905F211-A761-DDCF-3C60-AB2FEECEA794}"/>
              </a:ext>
            </a:extLst>
          </p:cNvPr>
          <p:cNvSpPr/>
          <p:nvPr/>
        </p:nvSpPr>
        <p:spPr>
          <a:xfrm>
            <a:off x="10751100" y="3551352"/>
            <a:ext cx="178825" cy="196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6</a:t>
            </a:r>
          </a:p>
        </p:txBody>
      </p:sp>
      <p:sp>
        <p:nvSpPr>
          <p:cNvPr id="115" name="Oval 114">
            <a:extLst>
              <a:ext uri="{FF2B5EF4-FFF2-40B4-BE49-F238E27FC236}">
                <a16:creationId xmlns:a16="http://schemas.microsoft.com/office/drawing/2014/main" id="{7971C9F3-D0B0-62CD-CA83-3CFD89C25EC5}"/>
              </a:ext>
            </a:extLst>
          </p:cNvPr>
          <p:cNvSpPr/>
          <p:nvPr/>
        </p:nvSpPr>
        <p:spPr>
          <a:xfrm>
            <a:off x="3932422" y="3800985"/>
            <a:ext cx="178825" cy="1967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6</a:t>
            </a:r>
          </a:p>
        </p:txBody>
      </p:sp>
      <p:sp>
        <p:nvSpPr>
          <p:cNvPr id="19" name="TextBox 18">
            <a:extLst>
              <a:ext uri="{FF2B5EF4-FFF2-40B4-BE49-F238E27FC236}">
                <a16:creationId xmlns:a16="http://schemas.microsoft.com/office/drawing/2014/main" id="{38A930DB-49BD-EC24-4F9C-830AB7B6276B}"/>
              </a:ext>
            </a:extLst>
          </p:cNvPr>
          <p:cNvSpPr txBox="1"/>
          <p:nvPr/>
        </p:nvSpPr>
        <p:spPr>
          <a:xfrm>
            <a:off x="0" y="4157661"/>
            <a:ext cx="12191999" cy="2511200"/>
          </a:xfrm>
          <a:prstGeom prst="rect">
            <a:avLst/>
          </a:prstGeom>
          <a:solidFill>
            <a:schemeClr val="bg1"/>
          </a:solidFill>
          <a:ln>
            <a:solidFill>
              <a:schemeClr val="tx1"/>
            </a:solidFill>
          </a:ln>
        </p:spPr>
        <p:txBody>
          <a:bodyPr wrap="square" rtlCol="0">
            <a:spAutoFit/>
          </a:bodyPr>
          <a:lstStyle/>
          <a:p>
            <a:pPr marL="285750" indent="-285750">
              <a:lnSpc>
                <a:spcPct val="120000"/>
              </a:lnSpc>
              <a:buFont typeface="Arial" panose="020B0604020202020204" pitchFamily="34" charset="0"/>
              <a:buChar char="•"/>
              <a:defRPr/>
            </a:pP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Eskom is focusing on </a:t>
            </a:r>
            <a:r>
              <a:rPr kumimoji="0" lang="en-US" alt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 6 areas to deliver 250MW of demand reduction during the FY24 summer period </a:t>
            </a:r>
            <a:r>
              <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rPr>
              <a:t>which will assist to alleviate pressure on the electricity system</a:t>
            </a:r>
          </a:p>
          <a:p>
            <a:pPr marL="285750" indent="-285750">
              <a:lnSpc>
                <a:spcPct val="120000"/>
              </a:lnSpc>
              <a:buFont typeface="Arial" panose="020B0604020202020204" pitchFamily="34" charset="0"/>
              <a:buChar char="•"/>
              <a:defRPr/>
            </a:pPr>
            <a:r>
              <a:rPr lang="en-US" altLang="en-US" sz="1200" dirty="0">
                <a:solidFill>
                  <a:srgbClr val="003896"/>
                </a:solidFill>
                <a:latin typeface="Gill Sans MT" panose="020B0502020104020203" pitchFamily="34" charset="0"/>
                <a:cs typeface="Arial" charset="0"/>
              </a:rPr>
              <a:t>Some progress to date includes:</a:t>
            </a:r>
            <a:endParaRPr kumimoji="0" lang="en-US" alt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Arial" charset="0"/>
            </a:endParaRPr>
          </a:p>
          <a:p>
            <a:pPr marL="742950" lvl="1" indent="-285750">
              <a:lnSpc>
                <a:spcPct val="120000"/>
              </a:lnSpc>
              <a:buFont typeface="Arial" panose="020B0604020202020204" pitchFamily="34" charset="0"/>
              <a:buChar char="•"/>
              <a:defRPr/>
            </a:pP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Integrated demand management programme</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being developed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with System Operator – In the interim,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an incentivised demand management programme</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was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launched</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 in April ’23 - R3m/MW and R0.41c per kWh (proposals are available on the Eskom website) </a:t>
            </a:r>
          </a:p>
          <a:p>
            <a:pPr marL="742950" lvl="1" indent="-285750">
              <a:lnSpc>
                <a:spcPct val="120000"/>
              </a:lnSpc>
              <a:buFont typeface="Arial" panose="020B0604020202020204" pitchFamily="34" charset="0"/>
              <a:buChar char="•"/>
              <a:defRPr/>
            </a:pP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Exclusion from load-shedding (where technically feasible) is available to customers who meet the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load curtailment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requirements in line with the NRS 048-9</a:t>
            </a:r>
          </a:p>
          <a:p>
            <a:pPr marL="742950" lvl="1" indent="-285750">
              <a:lnSpc>
                <a:spcPct val="120000"/>
              </a:lnSpc>
              <a:buFont typeface="Arial" panose="020B0604020202020204" pitchFamily="34" charset="0"/>
              <a:buChar char="•"/>
              <a:defRPr/>
            </a:pP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Customers to support the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smart meters rollout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to manage supply and demand - enabling energy limiting during constrained periods as opposed to traditional loadshedding i.e.,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successful launch of Fourways pilot</a:t>
            </a:r>
            <a:endPar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endParaRPr>
          </a:p>
          <a:p>
            <a:pPr marL="742950" lvl="1" indent="-285750">
              <a:lnSpc>
                <a:spcPct val="120000"/>
              </a:lnSpc>
              <a:buFont typeface="Arial" panose="020B0604020202020204" pitchFamily="34" charset="0"/>
              <a:buChar char="•"/>
              <a:defRPr/>
            </a:pPr>
            <a:r>
              <a:rPr kumimoji="0" lang="en-ZA"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Educational and behavioural change programmes:</a:t>
            </a:r>
          </a:p>
          <a:p>
            <a:pPr marL="1657350" lvl="3" indent="-285750">
              <a:lnSpc>
                <a:spcPct val="120000"/>
              </a:lnSpc>
              <a:buFont typeface="Arial" panose="020B0604020202020204" pitchFamily="34" charset="0"/>
              <a:buChar char="•"/>
              <a:defRPr/>
            </a:pP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Eskom Energy Efficiency Programmes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and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Power Alerts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driving behaviour change</a:t>
            </a:r>
          </a:p>
          <a:p>
            <a:pPr marL="1657350" lvl="3" indent="-285750">
              <a:lnSpc>
                <a:spcPct val="120000"/>
              </a:lnSpc>
              <a:buFont typeface="Arial" panose="020B0604020202020204" pitchFamily="34" charset="0"/>
              <a:buChar char="•"/>
              <a:defRPr/>
            </a:pP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The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Energy Ambassador Programme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and the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Schools Programme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to create awareness on energy savings</a:t>
            </a:r>
          </a:p>
          <a:p>
            <a:pPr marL="1657350" lvl="3" indent="-285750">
              <a:lnSpc>
                <a:spcPct val="120000"/>
              </a:lnSpc>
              <a:buFont typeface="Arial" panose="020B0604020202020204" pitchFamily="34" charset="0"/>
              <a:buChar char="•"/>
              <a:defRPr/>
            </a:pP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Eskom would like to </a:t>
            </a:r>
            <a:r>
              <a:rPr kumimoji="0" lang="en-US" sz="1200" b="1"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thank customers for the positive response </a:t>
            </a:r>
            <a:r>
              <a:rPr kumimoji="0" lang="en-US" sz="1200" b="0" i="0" u="none" strike="noStrike" kern="1200" cap="none" spc="0" normalizeH="0" baseline="0" noProof="0" dirty="0">
                <a:ln>
                  <a:noFill/>
                </a:ln>
                <a:solidFill>
                  <a:srgbClr val="003896"/>
                </a:solidFill>
                <a:effectLst/>
                <a:uLnTx/>
                <a:uFillTx/>
                <a:latin typeface="Gill Sans MT" panose="020B0502020104020203" pitchFamily="34" charset="0"/>
                <a:ea typeface="+mn-ea"/>
                <a:cs typeface="+mn-cs"/>
              </a:rPr>
              <a:t>to the winter campaign</a:t>
            </a:r>
          </a:p>
        </p:txBody>
      </p:sp>
      <p:sp>
        <p:nvSpPr>
          <p:cNvPr id="3" name="Oval 2">
            <a:extLst>
              <a:ext uri="{FF2B5EF4-FFF2-40B4-BE49-F238E27FC236}">
                <a16:creationId xmlns:a16="http://schemas.microsoft.com/office/drawing/2014/main" id="{439246D2-7EFF-E097-3FC7-DB93FEA4695E}"/>
              </a:ext>
            </a:extLst>
          </p:cNvPr>
          <p:cNvSpPr/>
          <p:nvPr/>
        </p:nvSpPr>
        <p:spPr>
          <a:xfrm>
            <a:off x="11344639" y="54783"/>
            <a:ext cx="751668" cy="252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MB</a:t>
            </a:r>
          </a:p>
        </p:txBody>
      </p:sp>
    </p:spTree>
    <p:extLst>
      <p:ext uri="{BB962C8B-B14F-4D97-AF65-F5344CB8AC3E}">
        <p14:creationId xmlns:p14="http://schemas.microsoft.com/office/powerpoint/2010/main" val="1018979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04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f5CuRgwWk.gxNcBgwtTJ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t8UTwNJTSzp3zh21Z3M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6IBKKQA2dE9y2wzAApv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SyzqIuy0Um2kYbkBzPj9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A5j_KXHWdmRyPRlf7B9i9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I6ZLIuhlL2B9NAaRwVcF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huMBCRn8wUyQxyPTgqK2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LTOP" val=" 100.375"/>
  <p:tag name="LLEFT" val=" 9.75"/>
  <p:tag name="ORIGLEFT" val="333.125"/>
  <p:tag name="ORIGTOP" val="41"/>
  <p:tag name="ORIGHEIGHT" val="31.25"/>
  <p:tag name="ORIGWIDTH" val="15.875"/>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4E82YcupUCLVP.c9mi5L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S86d1lrxpkWYcJ87_eM2f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n5QglF2yfUed0R8QTBgWw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9GN.2Wqjk0KVB2b9QGXID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Q1sSjUbawUa_0RUa_qhiz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w19zSX3swUO8J3HwkgAk8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dWt9eE9v6UmbEW7Mn7eXf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Q956SDcZEKMbBHqkrl0O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Q956SDcZEKMbBHqkrl0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w19zSX3swUO8J3HwkgAk8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H3IC9AYZYkquZDg11nD.K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JyBGQZSzO06Ow_EbRdL2R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C2oWdu.udUW1B1G08oJRA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1XJ_7lHX3EmTNJku8uQX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v0VESDL2uwvqF1W0iHjh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LQVsAwf_haKcsdmzPXz6V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mzXyvXir4.aXVeVzUO.MK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77nDI0_sMHzfPyBWiH8kr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LJ18CmM89_UCfeikrhcuv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syKXJE0LkciHzEfmzPBP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JUmE.yA4N98ddhKRTFbX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OLDhiJEPS5t.QQbqxag8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0ILpbEpDhLt4ToDtJ7VTE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mQIM_t2Y4eSfCxCY6.pa3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Kk_mUgRmhEUc2.Rz5U_B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Aj.saWCZXX0ur4r7gqLmc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UN73ey.3pn1EYe4KaOogJ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MDuaIdrpbDvXAHs54m0k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duqKr8cB7QUZRrnfmCt.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NE4m.hABT1zfx0f5zc7m2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15uNaJvdJmUFuYX5G3K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ATJxDWbWixCm8MUnQJge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RwwS6.H3yJXuSgJpXJje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Doy7poNbwY_nHuNUWHhI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7PWG4IgaiOKSVq_hdBKTs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ZXzIsgBKVzX0O8W9J5AB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1xzhkTn9GOPSoupEhYh79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nHXV2tDFe46e0dKcXd0h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l8tIv20N.WUql7zgY3tLA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TRTvn3MaCjQ8wEXITwFx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9lDa3C8sPoR4IzvGiH8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ddTZ54ZITOAh9uLldqcSI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vnKUoDQLGNEIvWEzXGng9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c_ROEGoXGeC.ncgvBwEKR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i5IVYx9Iuy2ICrBOqrmvJ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n3e3V_edBrQEOBRqKXkwM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wnJMHddxLJBT4PCehYra3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PGN51.NaBWiKLe4MheL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17b4fmVgCXe2ag4vFDdkP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4GRXy8vkiW9ZqaMDWQivR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MWusDoMmMJDTxMMrsfo2V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K2Q7XvP6MfazuQSOnsNc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zzXk6u3wSxMgsMvNeGJu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3QCStOwAzIuZNNwdfJaR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7..sD8pwR_IKsWMmqQvP8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29esd0DawzOFspSqYm5ar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DOfI.oDZ3IHRFuodYvhF0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pVnrde2KMluXH8958vY6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R1FuQ94haoRUST.E.8rpb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DGm47r7wbRBOog6YPtdpS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y.SOz0.6WD3mq03XX8ecv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UmugSOCSagfj.KxxynvW9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6SbI60Y8gaOQJ_at594r5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V2IU8gtxeZWo9CLFjFY07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sNYjUUwB6WFsbtOYWTVD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2j16qo4FIwq4eupiMYXd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tIhKvx_4uXnjf_IY82S6f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P3X1PWC6TJkZpoSJHMn7J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k_72A9eyRiYoQwjoBm4Md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sB9j4cYSHw_4nhp5pw1g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YC3RHArYlBk1zUrJJpGo_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7b3PzQUbd51l9h3nUqOM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rDiSBGoiwSsnhM7mMawCg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8Cvf2TXpsejsix2D.sjUy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qjCznKvYLQ1lf3P9pVfNG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kKAcTXVeKxwL9I.IUh2_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yg0e7y4Ah1rkrEB74pgcj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z0NyzXfE5Rxbr0lrJRPY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EXPNJOoDGsX79RxqNQVN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dOd3MNYBB1IlndxG_UJeZ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HExdv.Z6rLlvvZL08yi6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bfNTQDhbJq8G1zcBL6omo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2v36j9IkJ6G3ZzJLhzitW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aVPxGvRjtS.vepKryjhvr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MH6Ndi288jjDJIxcOPVAV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6MFxX_yGbj.P5vV25Es5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T5.Gr0kPOlrdPo5FZzP3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CjR2WPv7ZNfM9En5RPqD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AZxMY4cj_0SlOgQAmhOCH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9Mfw.0ABdJx1Xbtia0kCb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zsDZ1P7aImKuYH7M76Dyo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DB8pJXIyKxwUXrcPVRM05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GG1Wp6bYEyeeL7tUjJoSG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egQ44V_a_ksSufKA4yypM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vbydvE7KPMlwhHglfnB6V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JryJpL9k3Ip2yQVJUG7i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6AKD7SoTAkIBEDdUKcYX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yJ_tdx9FkG0hOXtRQUHw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JiaSzVkk7B_0mKt2U_7p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_jTOLM9bHv4phy3QEeAIN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GhXhqdFKD0mtyUUc83IJq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0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0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0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t8UTwNJTSzp3zh21Z3MyA"/>
</p:tagLst>
</file>

<file path=ppt/tags/tag31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1.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MTCZlKJlsCmC_E4rDHf5z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45afmHYFk3jzjLRmA8YjJ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A.rPWP3ODluG9ojl_CB24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2yyXqX0TecVo4P8DKwLG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TUyzgN71HCnHvgnIJ6f8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byyQ87EZRg7YE.M9U0joZ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W5XG5cPWC.lqP57zn9t4T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9PZ2HyQm6gs0uUYsSmgLy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gNr25VpOxrl7tqYKP1Mj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6V40XvipudTOpdjyoIybO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Il.wmblzLtq.ND1nVZTm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fw0wQSAo5mqX7P6Tlk9Lz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K2VoK8aQrHrCry8GmPiVP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EjB6orambEheP_UEd2fBf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ldFmZrFO48uQl3zzvCUj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7niOVOJhfeRiB45Ye3HL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3A9LR1QbttyrAqWRqZ6L6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XHu6d_Au1Uipxixd_NAI4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C14cZheezpuP0cbbnBaP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u3G2myP46k7XldtC22.l2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aQAPLW8Mw__GDD1TZghY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x5AAPwQjXEQ.k.rbgzjBM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7pH75Gdd7.rki.YmNVYB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Q0I97ZVsLmChj7D1wfmv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2qz.31uHx3WRTj0OiVwf0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EzVYWcfR5hMSxWA2e7Rnf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Acxl7K9sfVeL0LY.peKtl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uBbmFIFhB_.dZMooE.LlJ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7glhZcwB59ISsfesJ18TY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wHa52HO59Nzx7_2J3lIFy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YDWKbsdouqoNqAYU.Qmmt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TiiDF_JojRAgMZJPSw1l9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Zydu1q3OPT0GA8xfGJwOj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R7ccQc9bkON1p5DquPrw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eB6og07Mc_Ny7ECdMLQvS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ap5M3HcInw0y6nWDqCVc0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09TzryOESUYVGkPeedF8V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B.aiYoUpcP63aFZbKox7q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r6843mpBEw4abpHY4pXn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ZREq.KhY1zlzSN3sq0WT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g3X7cBgfNV9WFfzExdfe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yqJDmyxmGmMBny3ctKfM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94oPg2.NkY0DYiisq5FNf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tk0FhCRi5r.hGy9jVNS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DMS2gwwxZczDb.wgHqhO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1i0j_SUfekytLfzDJN3J9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7niOVOJhfeRiB45Ye3HLm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3A9LR1QbttyrAqWRqZ6L6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oofLVmWLbSRQaikDmRT3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D4Wd1WgL.j4Ad8tHWdagP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heme/theme1.xml><?xml version="1.0" encoding="utf-8"?>
<a:theme xmlns:a="http://schemas.openxmlformats.org/drawingml/2006/main" name="New Eskom Forma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0.xml><?xml version="1.0" encoding="utf-8"?>
<a:theme xmlns:a="http://schemas.openxmlformats.org/drawingml/2006/main" name="2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1.xml><?xml version="1.0" encoding="utf-8"?>
<a:theme xmlns:a="http://schemas.openxmlformats.org/drawingml/2006/main" name="2_New Eskom Forma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2.xml><?xml version="1.0" encoding="utf-8"?>
<a:theme xmlns:a="http://schemas.openxmlformats.org/drawingml/2006/main" name="7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3.xml><?xml version="1.0" encoding="utf-8"?>
<a:theme xmlns:a="http://schemas.openxmlformats.org/drawingml/2006/main" name="3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4.xml><?xml version="1.0" encoding="utf-8"?>
<a:theme xmlns:a="http://schemas.openxmlformats.org/drawingml/2006/main" name="4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5.xml><?xml version="1.0" encoding="utf-8"?>
<a:theme xmlns:a="http://schemas.openxmlformats.org/drawingml/2006/main" name="5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6.xml><?xml version="1.0" encoding="utf-8"?>
<a:theme xmlns:a="http://schemas.openxmlformats.org/drawingml/2006/main" name="6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7.xml><?xml version="1.0" encoding="utf-8"?>
<a:theme xmlns:a="http://schemas.openxmlformats.org/drawingml/2006/main" name="9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8.xml><?xml version="1.0" encoding="utf-8"?>
<a:theme xmlns:a="http://schemas.openxmlformats.org/drawingml/2006/main" name="10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19.xml><?xml version="1.0" encoding="utf-8"?>
<a:theme xmlns:a="http://schemas.openxmlformats.org/drawingml/2006/main" name="13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0.xml><?xml version="1.0" encoding="utf-8"?>
<a:theme xmlns:a="http://schemas.openxmlformats.org/drawingml/2006/main" name="16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1.xml><?xml version="1.0" encoding="utf-8"?>
<a:theme xmlns:a="http://schemas.openxmlformats.org/drawingml/2006/main" name="1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2_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5.xml><?xml version="1.0" encoding="utf-8"?>
<a:theme xmlns:a="http://schemas.openxmlformats.org/drawingml/2006/main" name="12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6.xml><?xml version="1.0" encoding="utf-8"?>
<a:theme xmlns:a="http://schemas.openxmlformats.org/drawingml/2006/main" name="18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7.xml><?xml version="1.0" encoding="utf-8"?>
<a:theme xmlns:a="http://schemas.openxmlformats.org/drawingml/2006/main" name="8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Gx PCLF UCLF for SSB April 2023r1" id="{C2590F78-8A2D-4D8A-B328-707CC655BFA4}" vid="{EF34FD0E-DDB4-4535-A06F-799CB3BB1B7D}"/>
    </a:ext>
  </a:extLst>
</a:theme>
</file>

<file path=ppt/theme/theme8.xml><?xml version="1.0" encoding="utf-8"?>
<a:theme xmlns:a="http://schemas.openxmlformats.org/drawingml/2006/main" name="14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9.xml><?xml version="1.0" encoding="utf-8"?>
<a:theme xmlns:a="http://schemas.openxmlformats.org/drawingml/2006/main" name="15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58B8D124BC2240AEA6C9ADA6E2780C" ma:contentTypeVersion="13" ma:contentTypeDescription="Create a new document." ma:contentTypeScope="" ma:versionID="9f94717fa5d84af3812ff71e17387d70">
  <xsd:schema xmlns:xsd="http://www.w3.org/2001/XMLSchema" xmlns:xs="http://www.w3.org/2001/XMLSchema" xmlns:p="http://schemas.microsoft.com/office/2006/metadata/properties" xmlns:ns2="28bc58af-e00b-426b-a7e4-7188600ca1c6" xmlns:ns3="fee5b1c8-9129-422b-b87d-7184d76a8980" targetNamespace="http://schemas.microsoft.com/office/2006/metadata/properties" ma:root="true" ma:fieldsID="54b3cdd5afe39b2a3728ab657ea4d047" ns2:_="" ns3:_="">
    <xsd:import namespace="28bc58af-e00b-426b-a7e4-7188600ca1c6"/>
    <xsd:import namespace="fee5b1c8-9129-422b-b87d-7184d76a8980"/>
    <xsd:element name="properties">
      <xsd:complexType>
        <xsd:sequence>
          <xsd:element name="documentManagement">
            <xsd:complexType>
              <xsd:all>
                <xsd:element ref="ns2:MediaServiceMetadata" minOccurs="0"/>
                <xsd:element ref="ns2:MediaServiceFastMetadata" minOccurs="0"/>
                <xsd:element ref="ns2:Externallink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c58af-e00b-426b-a7e4-7188600ca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xternallinks" ma:index="10" nillable="true" ma:displayName="External links" ma:format="Dropdown" ma:internalName="Externallinks">
      <xsd:simpleType>
        <xsd:restriction base="dms:Text">
          <xsd:maxLength value="255"/>
        </xsd:restrictio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5fa3029-581b-4330-9c67-5ed5a891eaa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5b1c8-9129-422b-b87d-7184d76a898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8873141-6f36-4a2a-bd32-a123d84456e5}" ma:internalName="TaxCatchAll" ma:showField="CatchAllData" ma:web="fee5b1c8-9129-422b-b87d-7184d76a898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ee5b1c8-9129-422b-b87d-7184d76a8980" xsi:nil="true"/>
    <Externallinks xmlns="28bc58af-e00b-426b-a7e4-7188600ca1c6" xsi:nil="true"/>
    <lcf76f155ced4ddcb4097134ff3c332f xmlns="28bc58af-e00b-426b-a7e4-7188600ca1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090AED-ADD4-4505-84C3-3A4B173C76F9}">
  <ds:schemaRefs>
    <ds:schemaRef ds:uri="http://schemas.microsoft.com/sharepoint/v3/contenttype/forms"/>
  </ds:schemaRefs>
</ds:datastoreItem>
</file>

<file path=customXml/itemProps2.xml><?xml version="1.0" encoding="utf-8"?>
<ds:datastoreItem xmlns:ds="http://schemas.openxmlformats.org/officeDocument/2006/customXml" ds:itemID="{8A692A31-79E2-42DC-A213-86803CFBA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c58af-e00b-426b-a7e4-7188600ca1c6"/>
    <ds:schemaRef ds:uri="fee5b1c8-9129-422b-b87d-7184d76a8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C49198-BAC1-43B6-A472-C241FF676EAE}">
  <ds:schemaRefs>
    <ds:schemaRef ds:uri="http://www.w3.org/XML/1998/namespace"/>
    <ds:schemaRef ds:uri="fee5b1c8-9129-422b-b87d-7184d76a8980"/>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28bc58af-e00b-426b-a7e4-7188600ca1c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2698</Words>
  <Application>Microsoft Office PowerPoint</Application>
  <PresentationFormat>Widescreen</PresentationFormat>
  <Paragraphs>404</Paragraphs>
  <Slides>18</Slides>
  <Notes>7</Notes>
  <HiddenSlides>0</HiddenSlides>
  <MMClips>0</MMClips>
  <ScaleCrop>false</ScaleCrop>
  <HeadingPairs>
    <vt:vector size="8" baseType="variant">
      <vt:variant>
        <vt:lpstr>Fonts Used</vt:lpstr>
      </vt:variant>
      <vt:variant>
        <vt:i4>6</vt:i4>
      </vt:variant>
      <vt:variant>
        <vt:lpstr>Theme</vt:lpstr>
      </vt:variant>
      <vt:variant>
        <vt:i4>21</vt:i4>
      </vt:variant>
      <vt:variant>
        <vt:lpstr>Embedded OLE Servers</vt:lpstr>
      </vt:variant>
      <vt:variant>
        <vt:i4>1</vt:i4>
      </vt:variant>
      <vt:variant>
        <vt:lpstr>Slide Titles</vt:lpstr>
      </vt:variant>
      <vt:variant>
        <vt:i4>18</vt:i4>
      </vt:variant>
    </vt:vector>
  </HeadingPairs>
  <TitlesOfParts>
    <vt:vector size="46" baseType="lpstr">
      <vt:lpstr>Arial</vt:lpstr>
      <vt:lpstr>Calibri</vt:lpstr>
      <vt:lpstr>Courier New</vt:lpstr>
      <vt:lpstr>Gill Sans MT</vt:lpstr>
      <vt:lpstr>Trebuchet MS</vt:lpstr>
      <vt:lpstr>Wingdings</vt:lpstr>
      <vt:lpstr>New Eskom Format Slide Master</vt:lpstr>
      <vt:lpstr>Content Slide Master</vt:lpstr>
      <vt:lpstr>1_Content Slide Master</vt:lpstr>
      <vt:lpstr>2_Office Theme</vt:lpstr>
      <vt:lpstr>12_Content Slide Master</vt:lpstr>
      <vt:lpstr>18_Content Slide Master</vt:lpstr>
      <vt:lpstr>8_Content Slide Master</vt:lpstr>
      <vt:lpstr>14_Content Slide Master</vt:lpstr>
      <vt:lpstr>15_Content Slide Master</vt:lpstr>
      <vt:lpstr>2_Content Slide Master</vt:lpstr>
      <vt:lpstr>2_New Eskom Format Slide Master</vt:lpstr>
      <vt:lpstr>7_Content Slide Master</vt:lpstr>
      <vt:lpstr>3_Content Slide Master</vt:lpstr>
      <vt:lpstr>4_Content Slide Master</vt:lpstr>
      <vt:lpstr>5_Content Slide Master</vt:lpstr>
      <vt:lpstr>6_Content Slide Master</vt:lpstr>
      <vt:lpstr>9_Content Slide Master</vt:lpstr>
      <vt:lpstr>10_Content Slide Master</vt:lpstr>
      <vt:lpstr>13_Content Slide Master</vt:lpstr>
      <vt:lpstr>16_Content Slide Master</vt:lpstr>
      <vt:lpstr>11_Content Slide Master</vt:lpstr>
      <vt:lpstr>think-cell Slide</vt:lpstr>
      <vt:lpstr>State of the System - Summer Outlook Briefing </vt:lpstr>
      <vt:lpstr>Executive summary </vt:lpstr>
      <vt:lpstr>Agenda</vt:lpstr>
      <vt:lpstr>The Generation Operational Recovery Plan is aimed at sustainably improving performance over time</vt:lpstr>
      <vt:lpstr>PowerPoint Presentation</vt:lpstr>
      <vt:lpstr>Progress is being made to recover Generation plant performance</vt:lpstr>
      <vt:lpstr>To recover, we plan to return units on long term outage and to execute major refurbishment projects</vt:lpstr>
      <vt:lpstr>Agenda</vt:lpstr>
      <vt:lpstr>Eskom is focusing on six key areas to deliver 250MW of demand reduction during the FY24 summer period</vt:lpstr>
      <vt:lpstr>In addition to demand reduction, Eskom is also focusing on five other initiatives to relieve pressure on the electricity system</vt:lpstr>
      <vt:lpstr>Agenda</vt:lpstr>
      <vt:lpstr>PowerPoint Presentation</vt:lpstr>
      <vt:lpstr>While loadshedding continues to impact the country, we managed to contain the intensity below levels anticipated in our winter outlook </vt:lpstr>
      <vt:lpstr>PowerPoint Presentation</vt:lpstr>
      <vt:lpstr>PowerPoint Presentation</vt:lpstr>
      <vt:lpstr>Agenda</vt:lpstr>
      <vt:lpstr>In conclusion: </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EAF performance has deteriorated significantly beyond IRP 2019 assumptions and is unlikely to recover</dc:title>
  <dc:creator>Matthew Mflathelwa</dc:creator>
  <cp:lastModifiedBy>Daphne Mokwena</cp:lastModifiedBy>
  <cp:revision>177</cp:revision>
  <dcterms:created xsi:type="dcterms:W3CDTF">2023-04-18T08:00:12Z</dcterms:created>
  <dcterms:modified xsi:type="dcterms:W3CDTF">2023-09-27T10:47:04Z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0x0101004B58B8D124BC2240AEA6C9ADA6E2780C</vt:lpwstr>
  </property>
  <property fmtid="{D5CDD505-2E9C-101B-9397-08002B2CF9AE}" pid="3" name="MediaServiceImageTags">
    <vt:lpwstr/>
  </property>
</Properties>
</file>