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13/09/2023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36 </a:t>
            </a:r>
            <a:r>
              <a:rPr lang="en-US" altLang="en-US" sz="1600" b="1" dirty="0"/>
              <a:t>(</a:t>
            </a:r>
            <a:r>
              <a:rPr lang="en-US" altLang="en-US" b="1" dirty="0"/>
              <a:t>04/09/2023 – 10/09/2023</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E30B0F21-A577-0414-1EE5-5869B6F84BAB}"/>
              </a:ext>
            </a:extLst>
          </p:cNvPr>
          <p:cNvPicPr>
            <a:picLocks noChangeAspect="1"/>
          </p:cNvPicPr>
          <p:nvPr/>
        </p:nvPicPr>
        <p:blipFill>
          <a:blip r:embed="rId2"/>
          <a:stretch>
            <a:fillRect/>
          </a:stretch>
        </p:blipFill>
        <p:spPr>
          <a:xfrm>
            <a:off x="1328736" y="1671230"/>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16 000 </a:t>
            </a:r>
            <a:r>
              <a:rPr lang="en-US" sz="1600" b="1" dirty="0"/>
              <a:t>MW</a:t>
            </a:r>
            <a:endParaRPr lang="en-US" sz="1600" dirty="0"/>
          </a:p>
          <a:p>
            <a:pPr algn="just">
              <a:spcBef>
                <a:spcPts val="0"/>
              </a:spcBef>
              <a:buClr>
                <a:schemeClr val="tx2">
                  <a:lumMod val="50000"/>
                </a:schemeClr>
              </a:buClr>
            </a:pPr>
            <a:r>
              <a:rPr lang="en-ZA" sz="1600" dirty="0"/>
              <a:t>Reserves: OR + UA = </a:t>
            </a:r>
            <a:r>
              <a:rPr lang="en-ZA" sz="1600" b="1" dirty="0"/>
              <a:t>18 200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F2A805BD-F148-4DD0-2393-13AA5C3FB13F}"/>
              </a:ext>
            </a:extLst>
          </p:cNvPr>
          <p:cNvPicPr>
            <a:picLocks noChangeAspect="1"/>
          </p:cNvPicPr>
          <p:nvPr/>
        </p:nvPicPr>
        <p:blipFill>
          <a:blip r:embed="rId3"/>
          <a:stretch>
            <a:fillRect/>
          </a:stretch>
        </p:blipFill>
        <p:spPr>
          <a:xfrm>
            <a:off x="1268590"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2" name="Picture 11">
            <a:extLst>
              <a:ext uri="{FF2B5EF4-FFF2-40B4-BE49-F238E27FC236}">
                <a16:creationId xmlns:a16="http://schemas.microsoft.com/office/drawing/2014/main" id="{1B3EA924-B734-6F8A-EC62-8AF32FCA5BFB}"/>
              </a:ext>
            </a:extLst>
          </p:cNvPr>
          <p:cNvPicPr>
            <a:picLocks noChangeAspect="1"/>
          </p:cNvPicPr>
          <p:nvPr/>
        </p:nvPicPr>
        <p:blipFill>
          <a:blip r:embed="rId2"/>
          <a:stretch>
            <a:fillRect/>
          </a:stretch>
        </p:blipFill>
        <p:spPr>
          <a:xfrm>
            <a:off x="5457625" y="3874399"/>
            <a:ext cx="3682843" cy="2983601"/>
          </a:xfrm>
          <a:prstGeom prst="rect">
            <a:avLst/>
          </a:prstGeom>
        </p:spPr>
      </p:pic>
      <p:pic>
        <p:nvPicPr>
          <p:cNvPr id="4" name="Picture 3">
            <a:extLst>
              <a:ext uri="{FF2B5EF4-FFF2-40B4-BE49-F238E27FC236}">
                <a16:creationId xmlns:a16="http://schemas.microsoft.com/office/drawing/2014/main" id="{1D6D9E1B-3409-8C69-E1F0-2B4F9A3DD2F9}"/>
              </a:ext>
            </a:extLst>
          </p:cNvPr>
          <p:cNvPicPr>
            <a:picLocks noChangeAspect="1"/>
          </p:cNvPicPr>
          <p:nvPr/>
        </p:nvPicPr>
        <p:blipFill>
          <a:blip r:embed="rId3"/>
          <a:stretch>
            <a:fillRect/>
          </a:stretch>
        </p:blipFill>
        <p:spPr>
          <a:xfrm>
            <a:off x="0" y="985106"/>
            <a:ext cx="5404396" cy="2782195"/>
          </a:xfrm>
          <a:prstGeom prst="rect">
            <a:avLst/>
          </a:prstGeom>
        </p:spPr>
      </p:pic>
      <p:pic>
        <p:nvPicPr>
          <p:cNvPr id="2" name="Picture 1">
            <a:extLst>
              <a:ext uri="{FF2B5EF4-FFF2-40B4-BE49-F238E27FC236}">
                <a16:creationId xmlns:a16="http://schemas.microsoft.com/office/drawing/2014/main" id="{DE633B18-4BC2-4626-6969-E21EE08B8801}"/>
              </a:ext>
            </a:extLst>
          </p:cNvPr>
          <p:cNvPicPr>
            <a:picLocks noChangeAspect="1"/>
          </p:cNvPicPr>
          <p:nvPr/>
        </p:nvPicPr>
        <p:blipFill>
          <a:blip r:embed="rId4"/>
          <a:stretch>
            <a:fillRect/>
          </a:stretch>
        </p:blipFill>
        <p:spPr>
          <a:xfrm>
            <a:off x="0" y="3874399"/>
            <a:ext cx="5404396" cy="2983601"/>
          </a:xfrm>
          <a:prstGeom prst="rect">
            <a:avLst/>
          </a:prstGeom>
        </p:spPr>
      </p:pic>
      <p:pic>
        <p:nvPicPr>
          <p:cNvPr id="3" name="Picture 2">
            <a:extLst>
              <a:ext uri="{FF2B5EF4-FFF2-40B4-BE49-F238E27FC236}">
                <a16:creationId xmlns:a16="http://schemas.microsoft.com/office/drawing/2014/main" id="{564C7A18-C7A1-FE28-18EE-DAC2E8BC526D}"/>
              </a:ext>
            </a:extLst>
          </p:cNvPr>
          <p:cNvPicPr>
            <a:picLocks noChangeAspect="1"/>
          </p:cNvPicPr>
          <p:nvPr/>
        </p:nvPicPr>
        <p:blipFill>
          <a:blip r:embed="rId5"/>
          <a:stretch>
            <a:fillRect/>
          </a:stretch>
        </p:blipFill>
        <p:spPr>
          <a:xfrm>
            <a:off x="9382941" y="1555296"/>
            <a:ext cx="2552700" cy="1047750"/>
          </a:xfrm>
          <a:prstGeom prst="rect">
            <a:avLst/>
          </a:prstGeom>
        </p:spPr>
      </p:pic>
      <p:pic>
        <p:nvPicPr>
          <p:cNvPr id="10" name="Picture 9">
            <a:extLst>
              <a:ext uri="{FF2B5EF4-FFF2-40B4-BE49-F238E27FC236}">
                <a16:creationId xmlns:a16="http://schemas.microsoft.com/office/drawing/2014/main" id="{BE2B58A0-BB39-4763-022F-C2A0C3478CDD}"/>
              </a:ext>
            </a:extLst>
          </p:cNvPr>
          <p:cNvPicPr>
            <a:picLocks noChangeAspect="1"/>
          </p:cNvPicPr>
          <p:nvPr/>
        </p:nvPicPr>
        <p:blipFill>
          <a:blip r:embed="rId6"/>
          <a:stretch>
            <a:fillRect/>
          </a:stretch>
        </p:blipFill>
        <p:spPr>
          <a:xfrm>
            <a:off x="5457625" y="990276"/>
            <a:ext cx="3682843" cy="277702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4" name="Picture 3">
            <a:extLst>
              <a:ext uri="{FF2B5EF4-FFF2-40B4-BE49-F238E27FC236}">
                <a16:creationId xmlns:a16="http://schemas.microsoft.com/office/drawing/2014/main" id="{76DB4B0A-20FD-ABC6-45C9-0493DFB038EA}"/>
              </a:ext>
            </a:extLst>
          </p:cNvPr>
          <p:cNvPicPr>
            <a:picLocks noChangeAspect="1"/>
          </p:cNvPicPr>
          <p:nvPr/>
        </p:nvPicPr>
        <p:blipFill>
          <a:blip r:embed="rId2"/>
          <a:stretch>
            <a:fillRect/>
          </a:stretch>
        </p:blipFill>
        <p:spPr>
          <a:xfrm>
            <a:off x="1762125" y="1015637"/>
            <a:ext cx="8667750" cy="3790725"/>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133D6AB1-B725-E95F-EA54-825E75C11C30}"/>
              </a:ext>
            </a:extLst>
          </p:cNvPr>
          <p:cNvPicPr>
            <a:picLocks noChangeAspect="1"/>
          </p:cNvPicPr>
          <p:nvPr/>
        </p:nvPicPr>
        <p:blipFill>
          <a:blip r:embed="rId3"/>
          <a:stretch>
            <a:fillRect/>
          </a:stretch>
        </p:blipFill>
        <p:spPr>
          <a:xfrm>
            <a:off x="0" y="984069"/>
            <a:ext cx="12192000" cy="520591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ED2FD0F5-01D9-F4D1-E40A-07A41B5D4CF4}"/>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12EDDFBE-F52C-45BC-33B0-7CC495A97768}"/>
              </a:ext>
            </a:extLst>
          </p:cNvPr>
          <p:cNvPicPr>
            <a:picLocks noChangeAspect="1"/>
          </p:cNvPicPr>
          <p:nvPr/>
        </p:nvPicPr>
        <p:blipFill>
          <a:blip r:embed="rId2"/>
          <a:stretch>
            <a:fillRect/>
          </a:stretch>
        </p:blipFill>
        <p:spPr>
          <a:xfrm>
            <a:off x="0" y="975174"/>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CB918381-716C-D4FB-D39E-5BC385BF214F}"/>
              </a:ext>
            </a:extLst>
          </p:cNvPr>
          <p:cNvPicPr>
            <a:picLocks noChangeAspect="1"/>
          </p:cNvPicPr>
          <p:nvPr/>
        </p:nvPicPr>
        <p:blipFill>
          <a:blip r:embed="rId3"/>
          <a:stretch>
            <a:fillRect/>
          </a:stretch>
        </p:blipFill>
        <p:spPr>
          <a:xfrm>
            <a:off x="0" y="997247"/>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84CAE2D7-E246-4CB5-3E95-AD9A6255CFC2}"/>
              </a:ext>
            </a:extLst>
          </p:cNvPr>
          <p:cNvPicPr>
            <a:picLocks noChangeAspect="1"/>
          </p:cNvPicPr>
          <p:nvPr/>
        </p:nvPicPr>
        <p:blipFill>
          <a:blip r:embed="rId2"/>
          <a:stretch>
            <a:fillRect/>
          </a:stretch>
        </p:blipFill>
        <p:spPr>
          <a:xfrm>
            <a:off x="0" y="1005956"/>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7FC036F0-B0D2-0154-53C6-8FA085096658}"/>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485</TotalTime>
  <Words>560</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89</cp:revision>
  <dcterms:created xsi:type="dcterms:W3CDTF">2020-01-06T09:48:40Z</dcterms:created>
  <dcterms:modified xsi:type="dcterms:W3CDTF">2023-09-13T09:41:26Z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