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58" r:id="rId6"/>
  </p:sldMasterIdLst>
  <p:notesMasterIdLst>
    <p:notesMasterId r:id="rId20"/>
  </p:notesMasterIdLst>
  <p:sldIdLst>
    <p:sldId id="300" r:id="rId7"/>
    <p:sldId id="846" r:id="rId8"/>
    <p:sldId id="834" r:id="rId9"/>
    <p:sldId id="835" r:id="rId10"/>
    <p:sldId id="862" r:id="rId11"/>
    <p:sldId id="863" r:id="rId12"/>
    <p:sldId id="864" r:id="rId13"/>
    <p:sldId id="865" r:id="rId14"/>
    <p:sldId id="866" r:id="rId15"/>
    <p:sldId id="854" r:id="rId16"/>
    <p:sldId id="855" r:id="rId17"/>
    <p:sldId id="856" r:id="rId18"/>
    <p:sldId id="304" r:id="rId19"/>
  </p:sldIdLst>
  <p:sldSz cx="12192000" cy="6858000"/>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B4004C-EA86-176F-B3D2-BEBA069F5769}" name="Stefanie Mpiyakhe" initials="SM" userId="S::stef@bravegroup.co.za::5232a352-55aa-490d-a92f-c050863fe62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96"/>
    <a:srgbClr val="CDB6AA"/>
    <a:srgbClr val="ACC3C3"/>
    <a:srgbClr val="E4BC7F"/>
    <a:srgbClr val="C2C382"/>
    <a:srgbClr val="CA9987"/>
    <a:srgbClr val="B49180"/>
    <a:srgbClr val="82A5A5"/>
    <a:srgbClr val="D69B40"/>
    <a:srgbClr val="A3A5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96357" autoAdjust="0"/>
  </p:normalViewPr>
  <p:slideViewPr>
    <p:cSldViewPr snapToGrid="0">
      <p:cViewPr varScale="1">
        <p:scale>
          <a:sx n="110" d="100"/>
          <a:sy n="110" d="100"/>
        </p:scale>
        <p:origin x="66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FE79EC-29B1-4A54-B46B-ADFA5C0A41D5}" type="datetimeFigureOut">
              <a:rPr lang="en-ZA" smtClean="0"/>
              <a:t>10/10/2023</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A291F-663B-47B1-87DD-51E5B01DA0AE}" type="slidenum">
              <a:rPr lang="en-ZA" smtClean="0"/>
              <a:t>‹#›</a:t>
            </a:fld>
            <a:endParaRPr lang="en-ZA" dirty="0"/>
          </a:p>
        </p:txBody>
      </p:sp>
    </p:spTree>
    <p:extLst>
      <p:ext uri="{BB962C8B-B14F-4D97-AF65-F5344CB8AC3E}">
        <p14:creationId xmlns:p14="http://schemas.microsoft.com/office/powerpoint/2010/main" val="2385645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4</a:t>
            </a:fld>
            <a:endParaRPr lang="en-ZA"/>
          </a:p>
        </p:txBody>
      </p:sp>
    </p:spTree>
    <p:extLst>
      <p:ext uri="{BB962C8B-B14F-4D97-AF65-F5344CB8AC3E}">
        <p14:creationId xmlns:p14="http://schemas.microsoft.com/office/powerpoint/2010/main" val="34089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136091998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oleObject" Target="../embeddings/oleObject3.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emf"/><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5.emf"/><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9.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07F45E-2B15-7373-829E-FA06F90D6D9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102" name="Picture Placeholder 101">
            <a:extLst>
              <a:ext uri="{FF2B5EF4-FFF2-40B4-BE49-F238E27FC236}">
                <a16:creationId xmlns:a16="http://schemas.microsoft.com/office/drawing/2014/main" id="{C4067DE9-8827-ACDD-EA61-EE0F0A44163F}"/>
              </a:ext>
            </a:extLst>
          </p:cNvPr>
          <p:cNvSpPr>
            <a:spLocks noGrp="1"/>
          </p:cNvSpPr>
          <p:nvPr>
            <p:ph type="pic" sz="quarter" idx="14" hasCustomPrompt="1"/>
          </p:nvPr>
        </p:nvSpPr>
        <p:spPr>
          <a:xfrm>
            <a:off x="387349" y="42912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104" name="Picture Placeholder 103">
            <a:extLst>
              <a:ext uri="{FF2B5EF4-FFF2-40B4-BE49-F238E27FC236}">
                <a16:creationId xmlns:a16="http://schemas.microsoft.com/office/drawing/2014/main" id="{B5312EC4-EEAC-7185-C191-930CB9ED57C2}"/>
              </a:ext>
            </a:extLst>
          </p:cNvPr>
          <p:cNvSpPr>
            <a:spLocks noGrp="1"/>
          </p:cNvSpPr>
          <p:nvPr>
            <p:ph type="pic" sz="quarter" idx="13" hasCustomPrompt="1"/>
          </p:nvPr>
        </p:nvSpPr>
        <p:spPr>
          <a:xfrm>
            <a:off x="981350" y="25277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
        <p:nvSpPr>
          <p:cNvPr id="107" name="Rectangle 106">
            <a:extLst>
              <a:ext uri="{FF2B5EF4-FFF2-40B4-BE49-F238E27FC236}">
                <a16:creationId xmlns:a16="http://schemas.microsoft.com/office/drawing/2014/main" id="{70F73F9A-6527-43E5-9BDC-E6533EDAECC6}"/>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1499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135870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471810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BAC82-9DB7-9CA7-748B-B6106F432A4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9" name="Content Placeholder 8">
            <a:extLst>
              <a:ext uri="{FF2B5EF4-FFF2-40B4-BE49-F238E27FC236}">
                <a16:creationId xmlns:a16="http://schemas.microsoft.com/office/drawing/2014/main" id="{1669C941-D846-CAA6-9EF5-7B15E34B195A}"/>
              </a:ext>
            </a:extLst>
          </p:cNvPr>
          <p:cNvSpPr>
            <a:spLocks noGrp="1"/>
          </p:cNvSpPr>
          <p:nvPr>
            <p:ph sz="quarter" idx="15" hasCustomPrompt="1"/>
          </p:nvPr>
        </p:nvSpPr>
        <p:spPr>
          <a:xfrm>
            <a:off x="1000524" y="2500271"/>
            <a:ext cx="3294850" cy="3360318"/>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solidFill>
            <a:schemeClr val="accent2"/>
          </a:solidFill>
        </p:spPr>
        <p:txBody>
          <a:bodyPr wrap="square" anchor="ctr">
            <a:noAutofit/>
          </a:bodyPr>
          <a:lstStyle>
            <a:lvl1pPr marL="0" indent="0" algn="ctr">
              <a:buNone/>
              <a:defRPr sz="3000">
                <a:solidFill>
                  <a:schemeClr val="bg1"/>
                </a:solidFill>
              </a:defRPr>
            </a:lvl1pPr>
            <a:lvl2pPr marL="457200" indent="0">
              <a:buNone/>
              <a:defRPr sz="3000">
                <a:solidFill>
                  <a:schemeClr val="bg1"/>
                </a:solidFill>
              </a:defRPr>
            </a:lvl2pPr>
            <a:lvl3pPr marL="914400" indent="0">
              <a:buNone/>
              <a:defRPr sz="3000">
                <a:solidFill>
                  <a:schemeClr val="bg1"/>
                </a:solidFill>
              </a:defRPr>
            </a:lvl3pPr>
            <a:lvl4pPr marL="1371600" indent="0">
              <a:buNone/>
              <a:defRPr sz="3000">
                <a:solidFill>
                  <a:schemeClr val="bg1"/>
                </a:solidFill>
              </a:defRPr>
            </a:lvl4pPr>
            <a:lvl5pPr marL="1828800" indent="0">
              <a:buNone/>
              <a:defRPr sz="3000">
                <a:solidFill>
                  <a:schemeClr val="bg1"/>
                </a:solidFill>
              </a:defRPr>
            </a:lvl5pPr>
          </a:lstStyle>
          <a:p>
            <a:pPr lvl="0"/>
            <a:r>
              <a:rPr lang="en-GB" dirty="0"/>
              <a:t>Add</a:t>
            </a:r>
            <a:br>
              <a:rPr lang="en-GB" dirty="0"/>
            </a:br>
            <a:r>
              <a:rPr lang="en-GB" dirty="0"/>
              <a:t>text</a:t>
            </a:r>
            <a:endParaRPr lang="en-US" dirty="0"/>
          </a:p>
        </p:txBody>
      </p:sp>
      <p:sp>
        <p:nvSpPr>
          <p:cNvPr id="13" name="Content Placeholder 12">
            <a:extLst>
              <a:ext uri="{FF2B5EF4-FFF2-40B4-BE49-F238E27FC236}">
                <a16:creationId xmlns:a16="http://schemas.microsoft.com/office/drawing/2014/main" id="{69B1B5BA-3EE2-ED8A-DA67-E8E259990A55}"/>
              </a:ext>
            </a:extLst>
          </p:cNvPr>
          <p:cNvSpPr>
            <a:spLocks noGrp="1"/>
          </p:cNvSpPr>
          <p:nvPr>
            <p:ph sz="quarter" idx="16" hasCustomPrompt="1"/>
          </p:nvPr>
        </p:nvSpPr>
        <p:spPr>
          <a:xfrm>
            <a:off x="369084" y="4283752"/>
            <a:ext cx="1916916" cy="1916915"/>
          </a:xfrm>
          <a:prstGeom prst="ellipse">
            <a:avLst/>
          </a:prstGeom>
          <a:solidFill>
            <a:schemeClr val="tx2"/>
          </a:solidFill>
        </p:spPr>
        <p:txBody>
          <a:bodyPr anchor="ctr"/>
          <a:lstStyle>
            <a:lvl1pPr marL="0" indent="0" algn="ctr">
              <a:buNone/>
              <a:defRPr sz="20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GB" dirty="0"/>
              <a:t>Add </a:t>
            </a:r>
            <a:br>
              <a:rPr lang="en-GB" dirty="0"/>
            </a:br>
            <a:r>
              <a:rPr lang="en-GB" dirty="0"/>
              <a:t>text</a:t>
            </a:r>
            <a:endParaRPr lang="en-US" dirty="0"/>
          </a:p>
        </p:txBody>
      </p:sp>
      <p:sp>
        <p:nvSpPr>
          <p:cNvPr id="4" name="Rectangle 3">
            <a:extLst>
              <a:ext uri="{FF2B5EF4-FFF2-40B4-BE49-F238E27FC236}">
                <a16:creationId xmlns:a16="http://schemas.microsoft.com/office/drawing/2014/main" id="{A0634911-A5D7-8BE2-2352-7421B9E94B8F}"/>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6402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11" name="Picture Placeholder 5">
            <a:extLst>
              <a:ext uri="{FF2B5EF4-FFF2-40B4-BE49-F238E27FC236}">
                <a16:creationId xmlns:a16="http://schemas.microsoft.com/office/drawing/2014/main" id="{53E77A3B-B320-4C09-0FDF-7F1B0E81B64C}"/>
              </a:ext>
            </a:extLst>
          </p:cNvPr>
          <p:cNvSpPr>
            <a:spLocks noGrp="1"/>
          </p:cNvSpPr>
          <p:nvPr>
            <p:ph type="pic" sz="quarter" idx="10" hasCustomPrompt="1"/>
          </p:nvPr>
        </p:nvSpPr>
        <p:spPr>
          <a:xfrm>
            <a:off x="0" y="4142874"/>
            <a:ext cx="121920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5EA9F132-5B21-E13F-3DD4-5A76269137FE}"/>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2566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F447FC08-0CA1-C812-957B-303369CEC0B0}"/>
              </a:ext>
            </a:extLst>
          </p:cNvPr>
          <p:cNvSpPr>
            <a:spLocks noGrp="1"/>
          </p:cNvSpPr>
          <p:nvPr>
            <p:ph type="pic" sz="quarter" idx="10" hasCustomPrompt="1"/>
          </p:nvPr>
        </p:nvSpPr>
        <p:spPr>
          <a:xfrm>
            <a:off x="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5" name="Picture Placeholder 5">
            <a:extLst>
              <a:ext uri="{FF2B5EF4-FFF2-40B4-BE49-F238E27FC236}">
                <a16:creationId xmlns:a16="http://schemas.microsoft.com/office/drawing/2014/main" id="{DBBB6FBC-E3C9-3B31-3EF0-38D626E1E1D4}"/>
              </a:ext>
            </a:extLst>
          </p:cNvPr>
          <p:cNvSpPr>
            <a:spLocks noGrp="1"/>
          </p:cNvSpPr>
          <p:nvPr>
            <p:ph type="pic" sz="quarter" idx="11" hasCustomPrompt="1"/>
          </p:nvPr>
        </p:nvSpPr>
        <p:spPr>
          <a:xfrm>
            <a:off x="411480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11" name="Picture Placeholder 5">
            <a:extLst>
              <a:ext uri="{FF2B5EF4-FFF2-40B4-BE49-F238E27FC236}">
                <a16:creationId xmlns:a16="http://schemas.microsoft.com/office/drawing/2014/main" id="{5AF0A9FC-BFA5-B482-1275-4088CD882898}"/>
              </a:ext>
            </a:extLst>
          </p:cNvPr>
          <p:cNvSpPr>
            <a:spLocks noGrp="1"/>
          </p:cNvSpPr>
          <p:nvPr>
            <p:ph type="pic" sz="quarter" idx="12" hasCustomPrompt="1"/>
          </p:nvPr>
        </p:nvSpPr>
        <p:spPr>
          <a:xfrm>
            <a:off x="8229600" y="4142874"/>
            <a:ext cx="39624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C37B8CCE-72D0-1BBF-D066-4AF8ED0D6F84}"/>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5287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clusion Chapter Slide">
    <p:bg>
      <p:bgPr>
        <a:solidFill>
          <a:schemeClr val="tx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5392738" y="2867097"/>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6" name="Rectangle 5">
            <a:extLst>
              <a:ext uri="{FF2B5EF4-FFF2-40B4-BE49-F238E27FC236}">
                <a16:creationId xmlns:a16="http://schemas.microsoft.com/office/drawing/2014/main" id="{F9736D61-2B9F-B39D-FA43-E377D86AA7B3}"/>
              </a:ext>
            </a:extLst>
          </p:cNvPr>
          <p:cNvSpPr/>
          <p:nvPr userDrawn="1"/>
        </p:nvSpPr>
        <p:spPr>
          <a:xfrm>
            <a:off x="0" y="6593974"/>
            <a:ext cx="12192000" cy="264026"/>
          </a:xfrm>
          <a:prstGeom prst="rect">
            <a:avLst/>
          </a:prstGeom>
          <a:solidFill>
            <a:schemeClr val="tx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535C61B-929A-C0EC-5C58-CD9ED99EF73B}"/>
              </a:ext>
            </a:extLst>
          </p:cNvPr>
          <p:cNvPicPr>
            <a:picLocks noChangeAspect="1"/>
          </p:cNvPicPr>
          <p:nvPr userDrawn="1"/>
        </p:nvPicPr>
        <p:blipFill>
          <a:blip r:embed="rId6"/>
          <a:stretch>
            <a:fillRect/>
          </a:stretch>
        </p:blipFill>
        <p:spPr>
          <a:xfrm>
            <a:off x="847291" y="1468981"/>
            <a:ext cx="3937000" cy="3568700"/>
          </a:xfrm>
          <a:prstGeom prst="rect">
            <a:avLst/>
          </a:prstGeom>
        </p:spPr>
      </p:pic>
      <p:pic>
        <p:nvPicPr>
          <p:cNvPr id="3" name="Picture 2">
            <a:extLst>
              <a:ext uri="{FF2B5EF4-FFF2-40B4-BE49-F238E27FC236}">
                <a16:creationId xmlns:a16="http://schemas.microsoft.com/office/drawing/2014/main" id="{3E8E6140-30DC-D3CB-A911-288044C11DAB}"/>
              </a:ext>
            </a:extLst>
          </p:cNvPr>
          <p:cNvPicPr>
            <a:picLocks noChangeAspect="1"/>
          </p:cNvPicPr>
          <p:nvPr userDrawn="1"/>
        </p:nvPicPr>
        <p:blipFill>
          <a:blip r:embed="rId7"/>
          <a:stretch>
            <a:fillRect/>
          </a:stretch>
        </p:blipFill>
        <p:spPr>
          <a:xfrm>
            <a:off x="456261" y="3292760"/>
            <a:ext cx="2260600" cy="2044700"/>
          </a:xfrm>
          <a:prstGeom prst="rect">
            <a:avLst/>
          </a:prstGeom>
        </p:spPr>
      </p:pic>
      <p:sp>
        <p:nvSpPr>
          <p:cNvPr id="4" name="Picture Placeholder 101">
            <a:extLst>
              <a:ext uri="{FF2B5EF4-FFF2-40B4-BE49-F238E27FC236}">
                <a16:creationId xmlns:a16="http://schemas.microsoft.com/office/drawing/2014/main" id="{F5F2CF35-ACC4-A108-DD87-92F9426534E9}"/>
              </a:ext>
            </a:extLst>
          </p:cNvPr>
          <p:cNvSpPr>
            <a:spLocks noGrp="1"/>
          </p:cNvSpPr>
          <p:nvPr>
            <p:ph type="pic" sz="quarter" idx="14" hasCustomPrompt="1"/>
          </p:nvPr>
        </p:nvSpPr>
        <p:spPr>
          <a:xfrm>
            <a:off x="749197" y="33641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5" name="Picture Placeholder 4">
            <a:extLst>
              <a:ext uri="{FF2B5EF4-FFF2-40B4-BE49-F238E27FC236}">
                <a16:creationId xmlns:a16="http://schemas.microsoft.com/office/drawing/2014/main" id="{F87BD48D-91A6-B706-71D6-9D1F30170652}"/>
              </a:ext>
            </a:extLst>
          </p:cNvPr>
          <p:cNvSpPr>
            <a:spLocks noGrp="1"/>
          </p:cNvSpPr>
          <p:nvPr>
            <p:ph type="pic" sz="quarter" idx="13" hasCustomPrompt="1"/>
          </p:nvPr>
        </p:nvSpPr>
        <p:spPr>
          <a:xfrm>
            <a:off x="1343198" y="16006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Tree>
    <p:extLst>
      <p:ext uri="{BB962C8B-B14F-4D97-AF65-F5344CB8AC3E}">
        <p14:creationId xmlns:p14="http://schemas.microsoft.com/office/powerpoint/2010/main" val="4082413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582084" y="1436689"/>
            <a:ext cx="548428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269567" y="1436689"/>
            <a:ext cx="5484284"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330915061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130576171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3056944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641936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 Id="rId14" Type="http://schemas.openxmlformats.org/officeDocument/2006/relationships/image" Target="../media/image3.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2.xml"/><Relationship Id="rId7" Type="http://schemas.openxmlformats.org/officeDocument/2006/relationships/image" Target="../media/image1.em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oleObject" Target="../embeddings/oleObject7.bin"/><Relationship Id="rId5" Type="http://schemas.openxmlformats.org/officeDocument/2006/relationships/tags" Target="../tags/tag15.xml"/><Relationship Id="rId4" Type="http://schemas.openxmlformats.org/officeDocument/2006/relationships/tags" Target="../tags/tag14.xml"/><Relationship Id="rId9"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3.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oleObject" Target="../embeddings/oleObject10.bin"/><Relationship Id="rId5" Type="http://schemas.openxmlformats.org/officeDocument/2006/relationships/tags" Target="../tags/tag21.xml"/><Relationship Id="rId4" Type="http://schemas.openxmlformats.org/officeDocument/2006/relationships/tags" Target="../tags/tag20.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userDrawn="1">
            <p:custDataLst>
              <p:tags r:id="rId9"/>
            </p:custDataLst>
            <p:extLst>
              <p:ext uri="{D42A27DB-BD31-4B8C-83A1-F6EECF244321}">
                <p14:modId xmlns:p14="http://schemas.microsoft.com/office/powerpoint/2010/main" val="42412971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1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5" name="Rectangle 14">
            <a:extLst>
              <a:ext uri="{FF2B5EF4-FFF2-40B4-BE49-F238E27FC236}">
                <a16:creationId xmlns:a16="http://schemas.microsoft.com/office/drawing/2014/main" id="{B61B89DF-EAC8-9D04-A4FE-29DE4D44D116}"/>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CDCE3E3-9DDD-720F-B114-D73CEB41A5FD}"/>
              </a:ext>
            </a:extLst>
          </p:cNvPr>
          <p:cNvPicPr>
            <a:picLocks noChangeAspect="1"/>
          </p:cNvPicPr>
          <p:nvPr userDrawn="1"/>
        </p:nvPicPr>
        <p:blipFill>
          <a:blip r:embed="rId13"/>
          <a:stretch>
            <a:fillRect/>
          </a:stretch>
        </p:blipFill>
        <p:spPr>
          <a:xfrm>
            <a:off x="10234592" y="544512"/>
            <a:ext cx="1422400" cy="368300"/>
          </a:xfrm>
          <a:prstGeom prst="rect">
            <a:avLst/>
          </a:prstGeom>
        </p:spPr>
      </p:pic>
      <p:pic>
        <p:nvPicPr>
          <p:cNvPr id="17" name="Picture 16">
            <a:extLst>
              <a:ext uri="{FF2B5EF4-FFF2-40B4-BE49-F238E27FC236}">
                <a16:creationId xmlns:a16="http://schemas.microsoft.com/office/drawing/2014/main" id="{FBDB45C7-CE4D-C529-B1D9-402A7799F835}"/>
              </a:ext>
            </a:extLst>
          </p:cNvPr>
          <p:cNvPicPr>
            <a:picLocks noChangeAspect="1"/>
          </p:cNvPicPr>
          <p:nvPr userDrawn="1"/>
        </p:nvPicPr>
        <p:blipFill>
          <a:blip r:embed="rId14"/>
          <a:stretch>
            <a:fillRect/>
          </a:stretch>
        </p:blipFill>
        <p:spPr>
          <a:xfrm>
            <a:off x="9829719" y="550086"/>
            <a:ext cx="241300" cy="368300"/>
          </a:xfrm>
          <a:prstGeom prst="rect">
            <a:avLst/>
          </a:prstGeom>
        </p:spPr>
      </p:pic>
    </p:spTree>
    <p:extLst>
      <p:ext uri="{BB962C8B-B14F-4D97-AF65-F5344CB8AC3E}">
        <p14:creationId xmlns:p14="http://schemas.microsoft.com/office/powerpoint/2010/main" val="2030761648"/>
      </p:ext>
    </p:extLst>
  </p:cSld>
  <p:clrMap bg1="lt1" tx1="dk1" bg2="lt2" tx2="dk2" accent1="accent1" accent2="accent2" accent3="accent3" accent4="accent4" accent5="accent5" accent6="accent6" hlink="hlink" folHlink="folHlink"/>
  <p:sldLayoutIdLst>
    <p:sldLayoutId id="2147483651" r:id="rId1"/>
    <p:sldLayoutId id="2147483656" r:id="rId2"/>
    <p:sldLayoutId id="2147483650" r:id="rId3"/>
    <p:sldLayoutId id="2147483657" r:id="rId4"/>
    <p:sldLayoutId id="2147483655" r:id="rId5"/>
    <p:sldLayoutId id="2147483665" r:id="rId6"/>
    <p:sldLayoutId id="2147483667" r:id="rId7"/>
  </p:sldLayoutIdLst>
  <p:hf hdr="0" dt="0"/>
  <p:txStyles>
    <p:titleStyle>
      <a:lvl1pPr algn="l" defTabSz="914400" rtl="0" eaLnBrk="1" latinLnBrk="0" hangingPunct="1">
        <a:lnSpc>
          <a:spcPct val="90000"/>
        </a:lnSpc>
        <a:spcBef>
          <a:spcPct val="0"/>
        </a:spcBef>
        <a:buNone/>
        <a:defRPr sz="21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1">
            <a:lumMod val="50000"/>
          </a:schemeClr>
        </a:buClr>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1">
            <a:lumMod val="50000"/>
          </a:schemeClr>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1">
            <a:lumMod val="50000"/>
          </a:schemeClr>
        </a:buClr>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1">
            <a:lumMod val="50000"/>
          </a:schemeClr>
        </a:buClr>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
        <p:nvSpPr>
          <p:cNvPr id="15" name="Rectangle 14">
            <a:extLst>
              <a:ext uri="{FF2B5EF4-FFF2-40B4-BE49-F238E27FC236}">
                <a16:creationId xmlns:a16="http://schemas.microsoft.com/office/drawing/2014/main" id="{B56DB893-999D-78A5-DBD6-5B38A7382F94}"/>
              </a:ext>
            </a:extLst>
          </p:cNvPr>
          <p:cNvSpPr/>
          <p:nvPr userDrawn="1"/>
        </p:nvSpPr>
        <p:spPr>
          <a:xfrm>
            <a:off x="0" y="6176963"/>
            <a:ext cx="12192000" cy="4571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4861000"/>
      </p:ext>
    </p:extLst>
  </p:cSld>
  <p:clrMap bg1="lt1" tx1="dk1" bg2="lt2" tx2="dk2" accent1="accent1" accent2="accent2" accent3="accent3" accent4="accent4" accent5="accent5" accent6="accent6" hlink="hlink" folHlink="folHlink"/>
  <p:sldLayoutIdLst>
    <p:sldLayoutId id="2147483653" r:id="rId1"/>
    <p:sldLayoutId id="2147483654" r:id="rId2"/>
  </p:sldLayoutIdLst>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Tree>
    <p:extLst>
      <p:ext uri="{BB962C8B-B14F-4D97-AF65-F5344CB8AC3E}">
        <p14:creationId xmlns:p14="http://schemas.microsoft.com/office/powerpoint/2010/main" val="3874392560"/>
      </p:ext>
    </p:extLst>
  </p:cSld>
  <p:clrMap bg1="lt1" tx1="dk1" bg2="lt2" tx2="dk2" accent1="accent1" accent2="accent2" accent3="accent3" accent4="accent4" accent5="accent5" accent6="accent6" hlink="hlink" folHlink="folHlink"/>
  <p:sldLayoutIdLst>
    <p:sldLayoutId id="2147483659" r:id="rId1"/>
    <p:sldLayoutId id="2147483660" r:id="rId2"/>
  </p:sldLayoutIdLst>
  <p:hf hdr="0" ftr="0" dt="0"/>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0.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F8780D8C-BCD7-3B6A-BABD-6AB3B0950982}"/>
              </a:ext>
            </a:extLst>
          </p:cNvPr>
          <p:cNvSpPr>
            <a:spLocks noGrp="1"/>
          </p:cNvSpPr>
          <p:nvPr>
            <p:ph type="ctrTitle"/>
          </p:nvPr>
        </p:nvSpPr>
        <p:spPr>
          <a:xfrm>
            <a:off x="4440238" y="1404737"/>
            <a:ext cx="7295501" cy="671713"/>
          </a:xfrm>
        </p:spPr>
        <p:txBody>
          <a:bodyPr>
            <a:normAutofit/>
          </a:bodyPr>
          <a:lstStyle/>
          <a:p>
            <a:pPr>
              <a:lnSpc>
                <a:spcPct val="100000"/>
              </a:lnSpc>
            </a:pPr>
            <a:r>
              <a:rPr lang="en-US" altLang="en-US" sz="2800" b="1" dirty="0"/>
              <a:t>Weekly System Status</a:t>
            </a:r>
            <a:endParaRPr lang="en-US" dirty="0"/>
          </a:p>
        </p:txBody>
      </p:sp>
      <p:sp>
        <p:nvSpPr>
          <p:cNvPr id="47" name="Subtitle 2">
            <a:extLst>
              <a:ext uri="{FF2B5EF4-FFF2-40B4-BE49-F238E27FC236}">
                <a16:creationId xmlns:a16="http://schemas.microsoft.com/office/drawing/2014/main" id="{2D802CC3-2305-707A-8CCF-F91E97075EC5}"/>
              </a:ext>
            </a:extLst>
          </p:cNvPr>
          <p:cNvSpPr>
            <a:spLocks noGrp="1"/>
          </p:cNvSpPr>
          <p:nvPr>
            <p:ph type="subTitle" idx="1"/>
          </p:nvPr>
        </p:nvSpPr>
        <p:spPr>
          <a:xfrm>
            <a:off x="4440238" y="2924226"/>
            <a:ext cx="7295501" cy="365126"/>
          </a:xfrm>
        </p:spPr>
        <p:txBody>
          <a:bodyPr/>
          <a:lstStyle/>
          <a:p>
            <a:r>
              <a:rPr lang="en-US" sz="1600" dirty="0">
                <a:solidFill>
                  <a:schemeClr val="bg1"/>
                </a:solidFill>
              </a:rPr>
              <a:t>Compiled by: System Operator</a:t>
            </a:r>
          </a:p>
        </p:txBody>
      </p:sp>
      <p:sp>
        <p:nvSpPr>
          <p:cNvPr id="49" name="Text Placeholder 3">
            <a:extLst>
              <a:ext uri="{FF2B5EF4-FFF2-40B4-BE49-F238E27FC236}">
                <a16:creationId xmlns:a16="http://schemas.microsoft.com/office/drawing/2014/main" id="{159DBC06-84E3-A711-22A2-3CA97F6A1FFF}"/>
              </a:ext>
            </a:extLst>
          </p:cNvPr>
          <p:cNvSpPr>
            <a:spLocks noGrp="1"/>
          </p:cNvSpPr>
          <p:nvPr>
            <p:ph type="body" sz="quarter" idx="10"/>
          </p:nvPr>
        </p:nvSpPr>
        <p:spPr>
          <a:xfrm>
            <a:off x="4439589" y="3527025"/>
            <a:ext cx="7296150" cy="327025"/>
          </a:xfrm>
        </p:spPr>
        <p:txBody>
          <a:bodyPr/>
          <a:lstStyle/>
          <a:p>
            <a:r>
              <a:rPr lang="en-US" altLang="en-US" sz="2400" b="1" dirty="0"/>
              <a:t>2023 week 40 </a:t>
            </a:r>
            <a:r>
              <a:rPr lang="en-US" altLang="en-US" sz="1600" b="1" dirty="0"/>
              <a:t>(</a:t>
            </a:r>
            <a:r>
              <a:rPr lang="en-US" altLang="en-US" b="1" dirty="0"/>
              <a:t>02/10/2023 – 08/10/2023</a:t>
            </a:r>
            <a:r>
              <a:rPr lang="en-US" altLang="en-US" sz="1600" b="1" dirty="0"/>
              <a:t>)</a:t>
            </a:r>
            <a:br>
              <a:rPr lang="en-US" altLang="en-US" sz="2400" b="1" dirty="0"/>
            </a:br>
            <a:endParaRPr lang="en-US" sz="1600" dirty="0"/>
          </a:p>
        </p:txBody>
      </p:sp>
      <p:pic>
        <p:nvPicPr>
          <p:cNvPr id="5" name="Picture Placeholder 8">
            <a:extLst>
              <a:ext uri="{FF2B5EF4-FFF2-40B4-BE49-F238E27FC236}">
                <a16:creationId xmlns:a16="http://schemas.microsoft.com/office/drawing/2014/main" id="{EE970600-4651-B326-F065-B80D08048766}"/>
              </a:ext>
            </a:extLst>
          </p:cNvPr>
          <p:cNvPicPr>
            <a:picLocks noGrp="1" noChangeAspect="1"/>
          </p:cNvPicPr>
          <p:nvPr>
            <p:ph sz="quarter" idx="15"/>
          </p:nvPr>
        </p:nvPicPr>
        <p:blipFill rotWithShape="1">
          <a:blip r:embed="rId2" cstate="print">
            <a:extLst>
              <a:ext uri="{28A0092B-C50C-407E-A947-70E740481C1C}">
                <a14:useLocalDpi xmlns:a14="http://schemas.microsoft.com/office/drawing/2010/main" val="0"/>
              </a:ext>
            </a:extLst>
          </a:blip>
          <a:srcRect l="16785" r="16787" b="2"/>
          <a:stretch/>
        </p:blipFill>
        <p:spPr>
          <a:xfrm>
            <a:off x="895927" y="2419927"/>
            <a:ext cx="3491344" cy="3500583"/>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noFill/>
        </p:spPr>
      </p:pic>
      <p:pic>
        <p:nvPicPr>
          <p:cNvPr id="11" name="Picture Placeholder 9" descr="A screen shot of a computer&#10;&#10;Description automatically generated with low confidence">
            <a:extLst>
              <a:ext uri="{FF2B5EF4-FFF2-40B4-BE49-F238E27FC236}">
                <a16:creationId xmlns:a16="http://schemas.microsoft.com/office/drawing/2014/main" id="{60EBF61B-43C6-9CF8-71C6-D1C7179271C9}"/>
              </a:ext>
            </a:extLst>
          </p:cNvPr>
          <p:cNvPicPr>
            <a:picLocks noGrp="1" noChangeAspect="1"/>
          </p:cNvPicPr>
          <p:nvPr>
            <p:ph sz="quarter" idx="16"/>
          </p:nvPr>
        </p:nvPicPr>
        <p:blipFill rotWithShape="1">
          <a:blip r:embed="rId3" cstate="print">
            <a:extLst>
              <a:ext uri="{28A0092B-C50C-407E-A947-70E740481C1C}">
                <a14:useLocalDpi xmlns:a14="http://schemas.microsoft.com/office/drawing/2010/main" val="0"/>
              </a:ext>
            </a:extLst>
          </a:blip>
          <a:srcRect l="12112" r="21888" b="-1"/>
          <a:stretch/>
        </p:blipFill>
        <p:spPr>
          <a:xfrm>
            <a:off x="409575" y="4333875"/>
            <a:ext cx="1809749" cy="1828800"/>
          </a:xfrm>
          <a:prstGeom prst="ellipse">
            <a:avLst/>
          </a:prstGeom>
          <a:noFill/>
        </p:spPr>
      </p:pic>
    </p:spTree>
    <p:extLst>
      <p:ext uri="{BB962C8B-B14F-4D97-AF65-F5344CB8AC3E}">
        <p14:creationId xmlns:p14="http://schemas.microsoft.com/office/powerpoint/2010/main" val="661562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523999"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3" name="Picture 2">
            <a:extLst>
              <a:ext uri="{FF2B5EF4-FFF2-40B4-BE49-F238E27FC236}">
                <a16:creationId xmlns:a16="http://schemas.microsoft.com/office/drawing/2014/main" id="{E1B6AB06-51FD-BBEE-F27B-7B0310356E4F}"/>
              </a:ext>
            </a:extLst>
          </p:cNvPr>
          <p:cNvPicPr>
            <a:picLocks noChangeAspect="1"/>
          </p:cNvPicPr>
          <p:nvPr/>
        </p:nvPicPr>
        <p:blipFill>
          <a:blip r:embed="rId2"/>
          <a:stretch>
            <a:fillRect/>
          </a:stretch>
        </p:blipFill>
        <p:spPr>
          <a:xfrm>
            <a:off x="1328736" y="1967321"/>
            <a:ext cx="9534525" cy="1390650"/>
          </a:xfrm>
          <a:prstGeom prst="rect">
            <a:avLst/>
          </a:prstGeom>
        </p:spPr>
      </p:pic>
    </p:spTree>
    <p:extLst>
      <p:ext uri="{BB962C8B-B14F-4D97-AF65-F5344CB8AC3E}">
        <p14:creationId xmlns:p14="http://schemas.microsoft.com/office/powerpoint/2010/main" val="2609077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7768206" y="980728"/>
            <a:ext cx="4367002" cy="5216872"/>
          </a:xfrm>
        </p:spPr>
        <p:txBody>
          <a:bodyPr>
            <a:normAutofit/>
          </a:bodyPr>
          <a:lstStyle/>
          <a:p>
            <a:pPr algn="just">
              <a:spcBef>
                <a:spcPts val="0"/>
              </a:spcBef>
              <a:buClr>
                <a:schemeClr val="tx2">
                  <a:lumMod val="50000"/>
                </a:schemeClr>
              </a:buClr>
            </a:pPr>
            <a:r>
              <a:rPr lang="en-ZA" sz="1600" dirty="0"/>
              <a:t>The maintenance plan included in these assumptions includes a base scenario of outages (planned risk level). As there is opportunity for further outages, these will be included. This “likely risk scenario” includes an additional 1500 MW of outages on the base plan.</a:t>
            </a:r>
          </a:p>
          <a:p>
            <a:pPr algn="just">
              <a:spcBef>
                <a:spcPts val="0"/>
              </a:spcBef>
              <a:buClr>
                <a:schemeClr val="tx2">
                  <a:lumMod val="50000"/>
                </a:schemeClr>
              </a:buClr>
            </a:pPr>
            <a:r>
              <a:rPr lang="en-ZA" sz="1600" dirty="0"/>
              <a:t>The expected import at Apollo is included. Avon and </a:t>
            </a:r>
            <a:r>
              <a:rPr lang="en-ZA" sz="1600" dirty="0" err="1"/>
              <a:t>Dedisa</a:t>
            </a:r>
            <a:r>
              <a:rPr lang="en-ZA" sz="1600" dirty="0"/>
              <a:t> is also included.</a:t>
            </a:r>
          </a:p>
          <a:p>
            <a:pPr algn="just">
              <a:spcBef>
                <a:spcPts val="0"/>
              </a:spcBef>
              <a:buClr>
                <a:schemeClr val="tx2">
                  <a:lumMod val="50000"/>
                </a:schemeClr>
              </a:buClr>
            </a:pPr>
            <a:r>
              <a:rPr lang="en-ZA" sz="1600" dirty="0"/>
              <a:t>The forecast used is the latest operational weekly residual peak forecast, which excludes the expected renewable generation.</a:t>
            </a:r>
          </a:p>
          <a:p>
            <a:pPr algn="just">
              <a:spcBef>
                <a:spcPts val="0"/>
              </a:spcBef>
              <a:buClr>
                <a:schemeClr val="tx2">
                  <a:lumMod val="50000"/>
                </a:schemeClr>
              </a:buClr>
            </a:pPr>
            <a:r>
              <a:rPr lang="en-ZA" sz="1600" dirty="0"/>
              <a:t>Operating Reserve (OR) from Generation:  </a:t>
            </a:r>
            <a:r>
              <a:rPr lang="en-ZA" sz="1600" b="1" dirty="0"/>
              <a:t>2 200 MW</a:t>
            </a:r>
          </a:p>
          <a:p>
            <a:pPr algn="just">
              <a:spcBef>
                <a:spcPts val="0"/>
              </a:spcBef>
              <a:buClr>
                <a:schemeClr val="tx2">
                  <a:lumMod val="50000"/>
                </a:schemeClr>
              </a:buClr>
            </a:pPr>
            <a:r>
              <a:rPr lang="en-ZA" sz="1600" dirty="0"/>
              <a:t>Unplanned Outage Assumption (UA): </a:t>
            </a:r>
            <a:br>
              <a:rPr lang="en-ZA" sz="1600" dirty="0"/>
            </a:br>
            <a:r>
              <a:rPr lang="en-ZA" sz="1600" b="1" dirty="0"/>
              <a:t>16 000 </a:t>
            </a:r>
            <a:r>
              <a:rPr lang="en-US" sz="1600" b="1" dirty="0"/>
              <a:t>MW</a:t>
            </a:r>
            <a:endParaRPr lang="en-US" sz="1600" dirty="0"/>
          </a:p>
          <a:p>
            <a:pPr algn="just">
              <a:spcBef>
                <a:spcPts val="0"/>
              </a:spcBef>
              <a:buClr>
                <a:schemeClr val="tx2">
                  <a:lumMod val="50000"/>
                </a:schemeClr>
              </a:buClr>
            </a:pPr>
            <a:r>
              <a:rPr lang="en-ZA" sz="1600" dirty="0"/>
              <a:t>Reserves: OR + UA = </a:t>
            </a:r>
            <a:r>
              <a:rPr lang="en-ZA" sz="1600" b="1" dirty="0"/>
              <a:t>18 200 MW</a:t>
            </a:r>
          </a:p>
          <a:p>
            <a:pPr algn="just">
              <a:spcBef>
                <a:spcPts val="0"/>
              </a:spcBef>
              <a:buClr>
                <a:schemeClr val="tx2">
                  <a:lumMod val="50000"/>
                </a:schemeClr>
              </a:buClr>
            </a:pPr>
            <a:r>
              <a:rPr lang="en-ZA" sz="1600" dirty="0"/>
              <a:t>Eskom Installed Capacity: </a:t>
            </a:r>
            <a:r>
              <a:rPr lang="en-ZA" sz="1600" b="1" dirty="0"/>
              <a:t>48 186 MW</a:t>
            </a:r>
            <a:endParaRPr lang="en-ZA" sz="1600" dirty="0"/>
          </a:p>
          <a:p>
            <a:pPr algn="just">
              <a:spcBef>
                <a:spcPts val="0"/>
              </a:spcBef>
              <a:buClr>
                <a:schemeClr val="tx2">
                  <a:lumMod val="50000"/>
                </a:schemeClr>
              </a:buClr>
            </a:pPr>
            <a:r>
              <a:rPr lang="en-ZA" sz="1600" dirty="0"/>
              <a:t>Installed Dispatchable Capacity: </a:t>
            </a:r>
            <a:r>
              <a:rPr lang="en-ZA" sz="1600" b="1" dirty="0"/>
              <a:t>49 191 MW </a:t>
            </a:r>
            <a:r>
              <a:rPr lang="en-ZA" sz="1600" dirty="0"/>
              <a:t>(Incl. Avon and </a:t>
            </a:r>
            <a:r>
              <a:rPr lang="en-ZA" sz="1600" dirty="0" err="1"/>
              <a:t>Dedisa</a:t>
            </a:r>
            <a:r>
              <a:rPr lang="en-ZA" sz="1600" dirty="0"/>
              <a:t>)</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0160" y="6197600"/>
            <a:ext cx="313184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7A538418-7995-AF70-2BDC-D2D6CBF6805B}"/>
              </a:ext>
            </a:extLst>
          </p:cNvPr>
          <p:cNvPicPr>
            <a:picLocks noChangeAspect="1"/>
          </p:cNvPicPr>
          <p:nvPr/>
        </p:nvPicPr>
        <p:blipFill>
          <a:blip r:embed="rId3"/>
          <a:stretch>
            <a:fillRect/>
          </a:stretch>
        </p:blipFill>
        <p:spPr>
          <a:xfrm>
            <a:off x="1834647" y="980728"/>
            <a:ext cx="5422453" cy="5216872"/>
          </a:xfrm>
          <a:prstGeom prst="rect">
            <a:avLst/>
          </a:prstGeom>
        </p:spPr>
      </p:pic>
    </p:spTree>
    <p:extLst>
      <p:ext uri="{BB962C8B-B14F-4D97-AF65-F5344CB8AC3E}">
        <p14:creationId xmlns:p14="http://schemas.microsoft.com/office/powerpoint/2010/main" val="2964050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4294967295"/>
          </p:nvPr>
        </p:nvSpPr>
        <p:spPr>
          <a:xfrm>
            <a:off x="0" y="669925"/>
            <a:ext cx="3276600" cy="612775"/>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12" name="Picture 11">
            <a:extLst>
              <a:ext uri="{FF2B5EF4-FFF2-40B4-BE49-F238E27FC236}">
                <a16:creationId xmlns:a16="http://schemas.microsoft.com/office/drawing/2014/main" id="{1B3EA924-B734-6F8A-EC62-8AF32FCA5BFB}"/>
              </a:ext>
            </a:extLst>
          </p:cNvPr>
          <p:cNvPicPr>
            <a:picLocks noChangeAspect="1"/>
          </p:cNvPicPr>
          <p:nvPr/>
        </p:nvPicPr>
        <p:blipFill>
          <a:blip r:embed="rId2"/>
          <a:stretch>
            <a:fillRect/>
          </a:stretch>
        </p:blipFill>
        <p:spPr>
          <a:xfrm>
            <a:off x="5457625" y="3874399"/>
            <a:ext cx="3682843" cy="2983601"/>
          </a:xfrm>
          <a:prstGeom prst="rect">
            <a:avLst/>
          </a:prstGeom>
        </p:spPr>
      </p:pic>
      <p:pic>
        <p:nvPicPr>
          <p:cNvPr id="10" name="Picture 9">
            <a:extLst>
              <a:ext uri="{FF2B5EF4-FFF2-40B4-BE49-F238E27FC236}">
                <a16:creationId xmlns:a16="http://schemas.microsoft.com/office/drawing/2014/main" id="{BE2B58A0-BB39-4763-022F-C2A0C3478CDD}"/>
              </a:ext>
            </a:extLst>
          </p:cNvPr>
          <p:cNvPicPr>
            <a:picLocks noChangeAspect="1"/>
          </p:cNvPicPr>
          <p:nvPr/>
        </p:nvPicPr>
        <p:blipFill>
          <a:blip r:embed="rId3"/>
          <a:stretch>
            <a:fillRect/>
          </a:stretch>
        </p:blipFill>
        <p:spPr>
          <a:xfrm>
            <a:off x="5457625" y="990276"/>
            <a:ext cx="3682843" cy="2777025"/>
          </a:xfrm>
          <a:prstGeom prst="rect">
            <a:avLst/>
          </a:prstGeom>
        </p:spPr>
      </p:pic>
      <p:pic>
        <p:nvPicPr>
          <p:cNvPr id="5" name="Picture 4">
            <a:extLst>
              <a:ext uri="{FF2B5EF4-FFF2-40B4-BE49-F238E27FC236}">
                <a16:creationId xmlns:a16="http://schemas.microsoft.com/office/drawing/2014/main" id="{27FAF57E-55D7-53D1-B3F4-93F9544B6F7B}"/>
              </a:ext>
            </a:extLst>
          </p:cNvPr>
          <p:cNvPicPr>
            <a:picLocks noChangeAspect="1"/>
          </p:cNvPicPr>
          <p:nvPr/>
        </p:nvPicPr>
        <p:blipFill>
          <a:blip r:embed="rId4"/>
          <a:stretch>
            <a:fillRect/>
          </a:stretch>
        </p:blipFill>
        <p:spPr>
          <a:xfrm>
            <a:off x="0" y="990276"/>
            <a:ext cx="5404396" cy="2777025"/>
          </a:xfrm>
          <a:prstGeom prst="rect">
            <a:avLst/>
          </a:prstGeom>
        </p:spPr>
      </p:pic>
      <p:pic>
        <p:nvPicPr>
          <p:cNvPr id="2" name="Picture 1">
            <a:extLst>
              <a:ext uri="{FF2B5EF4-FFF2-40B4-BE49-F238E27FC236}">
                <a16:creationId xmlns:a16="http://schemas.microsoft.com/office/drawing/2014/main" id="{76BFF873-C0FD-1540-A48D-5CBF2EFB6436}"/>
              </a:ext>
            </a:extLst>
          </p:cNvPr>
          <p:cNvPicPr>
            <a:picLocks noChangeAspect="1"/>
          </p:cNvPicPr>
          <p:nvPr/>
        </p:nvPicPr>
        <p:blipFill>
          <a:blip r:embed="rId5"/>
          <a:stretch>
            <a:fillRect/>
          </a:stretch>
        </p:blipFill>
        <p:spPr>
          <a:xfrm>
            <a:off x="9435193" y="1485627"/>
            <a:ext cx="2552700" cy="1047750"/>
          </a:xfrm>
          <a:prstGeom prst="rect">
            <a:avLst/>
          </a:prstGeom>
        </p:spPr>
      </p:pic>
      <p:pic>
        <p:nvPicPr>
          <p:cNvPr id="6" name="Picture 5">
            <a:extLst>
              <a:ext uri="{FF2B5EF4-FFF2-40B4-BE49-F238E27FC236}">
                <a16:creationId xmlns:a16="http://schemas.microsoft.com/office/drawing/2014/main" id="{A88A875C-CBD5-0427-F591-38CA0392A2CA}"/>
              </a:ext>
            </a:extLst>
          </p:cNvPr>
          <p:cNvPicPr>
            <a:picLocks noChangeAspect="1"/>
          </p:cNvPicPr>
          <p:nvPr/>
        </p:nvPicPr>
        <p:blipFill>
          <a:blip r:embed="rId6"/>
          <a:stretch>
            <a:fillRect/>
          </a:stretch>
        </p:blipFill>
        <p:spPr>
          <a:xfrm>
            <a:off x="0" y="3874399"/>
            <a:ext cx="5404396" cy="2983601"/>
          </a:xfrm>
          <a:prstGeom prst="rect">
            <a:avLst/>
          </a:prstGeom>
        </p:spPr>
      </p:pic>
    </p:spTree>
    <p:extLst>
      <p:ext uri="{BB962C8B-B14F-4D97-AF65-F5344CB8AC3E}">
        <p14:creationId xmlns:p14="http://schemas.microsoft.com/office/powerpoint/2010/main" val="1985789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0FAF6-1BE2-9D79-C294-4B876675ADDC}"/>
              </a:ext>
            </a:extLst>
          </p:cNvPr>
          <p:cNvSpPr>
            <a:spLocks noGrp="1"/>
          </p:cNvSpPr>
          <p:nvPr>
            <p:ph type="ctrTitle"/>
          </p:nvPr>
        </p:nvSpPr>
        <p:spPr/>
        <p:txBody>
          <a:bodyPr/>
          <a:lstStyle/>
          <a:p>
            <a:r>
              <a:rPr lang="en-US" dirty="0"/>
              <a:t>Thank You</a:t>
            </a:r>
          </a:p>
        </p:txBody>
      </p:sp>
      <p:sp>
        <p:nvSpPr>
          <p:cNvPr id="4" name="Picture Placeholder 3">
            <a:extLst>
              <a:ext uri="{FF2B5EF4-FFF2-40B4-BE49-F238E27FC236}">
                <a16:creationId xmlns:a16="http://schemas.microsoft.com/office/drawing/2014/main" id="{4D521539-20B9-106B-B438-CF88DEAC9680}"/>
              </a:ext>
            </a:extLst>
          </p:cNvPr>
          <p:cNvSpPr>
            <a:spLocks noGrp="1"/>
          </p:cNvSpPr>
          <p:nvPr>
            <p:ph type="pic" sz="quarter" idx="13"/>
          </p:nvPr>
        </p:nvSpPr>
        <p:spPr/>
      </p:sp>
      <p:sp>
        <p:nvSpPr>
          <p:cNvPr id="16" name="Picture Placeholder 15">
            <a:extLst>
              <a:ext uri="{FF2B5EF4-FFF2-40B4-BE49-F238E27FC236}">
                <a16:creationId xmlns:a16="http://schemas.microsoft.com/office/drawing/2014/main" id="{093F244A-5C96-25EB-77C4-4A30C37FA300}"/>
              </a:ext>
            </a:extLst>
          </p:cNvPr>
          <p:cNvSpPr>
            <a:spLocks noGrp="1"/>
          </p:cNvSpPr>
          <p:nvPr>
            <p:ph type="pic" sz="quarter" idx="14"/>
          </p:nvPr>
        </p:nvSpPr>
        <p:spPr/>
      </p:sp>
      <p:sp>
        <p:nvSpPr>
          <p:cNvPr id="17" name="Oval 102">
            <a:extLst>
              <a:ext uri="{FF2B5EF4-FFF2-40B4-BE49-F238E27FC236}">
                <a16:creationId xmlns:a16="http://schemas.microsoft.com/office/drawing/2014/main" id="{94C83152-89F1-CADF-1AA4-BF7F25C1E7DB}"/>
              </a:ext>
            </a:extLst>
          </p:cNvPr>
          <p:cNvSpPr>
            <a:spLocks noChangeArrowheads="1"/>
          </p:cNvSpPr>
          <p:nvPr/>
        </p:nvSpPr>
        <p:spPr bwMode="auto">
          <a:xfrm>
            <a:off x="1385455" y="1597891"/>
            <a:ext cx="3241963" cy="3294850"/>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txBody>
          <a:bodyPr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lgn="ctr" defTabSz="1194876" eaLnBrk="1" hangingPunct="1">
              <a:lnSpc>
                <a:spcPct val="100000"/>
              </a:lnSpc>
              <a:spcBef>
                <a:spcPct val="0"/>
              </a:spcBef>
              <a:buClrTx/>
              <a:buNone/>
              <a:defRPr/>
            </a:pPr>
            <a:endParaRPr lang="en-ZA" altLang="en-US" sz="1307" dirty="0"/>
          </a:p>
        </p:txBody>
      </p:sp>
      <p:pic>
        <p:nvPicPr>
          <p:cNvPr id="18" name="Picture 17">
            <a:extLst>
              <a:ext uri="{FF2B5EF4-FFF2-40B4-BE49-F238E27FC236}">
                <a16:creationId xmlns:a16="http://schemas.microsoft.com/office/drawing/2014/main" id="{61F24750-BD4F-834E-2D5B-E3F92FFAF117}"/>
              </a:ext>
            </a:extLst>
          </p:cNvPr>
          <p:cNvPicPr>
            <a:picLocks noChangeAspect="1"/>
          </p:cNvPicPr>
          <p:nvPr/>
        </p:nvPicPr>
        <p:blipFill>
          <a:blip r:embed="rId3"/>
          <a:stretch>
            <a:fillRect/>
          </a:stretch>
        </p:blipFill>
        <p:spPr>
          <a:xfrm>
            <a:off x="757381" y="3370359"/>
            <a:ext cx="1887292" cy="1886969"/>
          </a:xfrm>
          <a:prstGeom prst="rect">
            <a:avLst/>
          </a:prstGeom>
        </p:spPr>
      </p:pic>
    </p:spTree>
    <p:extLst>
      <p:ext uri="{BB962C8B-B14F-4D97-AF65-F5344CB8AC3E}">
        <p14:creationId xmlns:p14="http://schemas.microsoft.com/office/powerpoint/2010/main" val="95400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1889944" y="2144332"/>
            <a:ext cx="8208912" cy="4824536"/>
          </a:xfrm>
        </p:spPr>
        <p:txBody>
          <a:bodyPr/>
          <a:lstStyle/>
          <a:p>
            <a:pPr marL="0" indent="0" algn="just">
              <a:spcBef>
                <a:spcPts val="0"/>
              </a:spcBef>
              <a:buClr>
                <a:schemeClr val="tx2">
                  <a:lumMod val="50000"/>
                </a:schemeClr>
              </a:buClr>
              <a:buNone/>
            </a:pPr>
            <a:r>
              <a:rPr lang="en-ZA" b="1" dirty="0">
                <a:solidFill>
                  <a:schemeClr val="bg1"/>
                </a:solidFill>
              </a:rPr>
              <a:t>Introduction	</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This document is intended to provide a general picture of the Adequacy of the National Electricity Supply System 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b="1" dirty="0">
                <a:solidFill>
                  <a:schemeClr val="bg1"/>
                </a:solidFill>
              </a:rPr>
              <a:t>Disclaimer</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a:p>
            <a:pPr marL="0" indent="0" algn="just">
              <a:spcBef>
                <a:spcPts val="0"/>
              </a:spcBef>
              <a:buClr>
                <a:schemeClr val="tx2">
                  <a:lumMod val="50000"/>
                </a:schemeClr>
              </a:buClr>
              <a:buNone/>
            </a:pPr>
            <a:endParaRPr lang="en-ZA" dirty="0">
              <a:solidFill>
                <a:schemeClr val="bg1"/>
              </a:solidFill>
            </a:endParaRP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4294967295"/>
          </p:nvPr>
        </p:nvSpPr>
        <p:spPr>
          <a:xfrm>
            <a:off x="0" y="4806362"/>
            <a:ext cx="11383963" cy="4859338"/>
          </a:xfrm>
        </p:spPr>
        <p:txBody>
          <a:bodyPr/>
          <a:lstStyle/>
          <a:p>
            <a:pPr algn="just">
              <a:spcBef>
                <a:spcPts val="0"/>
              </a:spcBef>
              <a:buClr>
                <a:schemeClr val="tx2">
                  <a:lumMod val="50000"/>
                </a:schemeClr>
              </a:buClr>
            </a:pPr>
            <a:r>
              <a:rPr lang="en-ZA" sz="1200" dirty="0"/>
              <a:t>Available </a:t>
            </a:r>
            <a:r>
              <a:rPr lang="en-ZA" sz="1200" dirty="0" err="1"/>
              <a:t>Dispatchable</a:t>
            </a:r>
            <a:r>
              <a:rPr lang="en-ZA" sz="12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2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200" dirty="0"/>
              <a:t>Actual Residual Demand is the aggregated metered hourly sent-out generation and imports from </a:t>
            </a:r>
            <a:r>
              <a:rPr lang="en-ZA" sz="1200" dirty="0" err="1"/>
              <a:t>dispatchable</a:t>
            </a:r>
            <a:r>
              <a:rPr lang="en-ZA" sz="1200" dirty="0"/>
              <a:t> resources, and includes demand reductions. The Actual RSA Contracted Demand includes renewable generation.</a:t>
            </a:r>
          </a:p>
          <a:p>
            <a:pPr algn="just">
              <a:spcBef>
                <a:spcPts val="0"/>
              </a:spcBef>
              <a:buClr>
                <a:schemeClr val="tx2">
                  <a:lumMod val="50000"/>
                </a:schemeClr>
              </a:buClr>
            </a:pPr>
            <a:r>
              <a:rPr lang="en-ZA" sz="1200" dirty="0"/>
              <a:t>Net Maximum Dispatchable Capacity (including imports and emergency generation resources) = 49 191 MW.</a:t>
            </a:r>
          </a:p>
          <a:p>
            <a:pPr algn="just">
              <a:spcBef>
                <a:spcPts val="0"/>
              </a:spcBef>
              <a:buClr>
                <a:schemeClr val="tx2">
                  <a:lumMod val="50000"/>
                </a:schemeClr>
              </a:buClr>
            </a:pPr>
            <a:r>
              <a:rPr lang="en-ZA" sz="1200" dirty="0"/>
              <a:t>These figures do not include any demand side products.</a:t>
            </a:r>
          </a:p>
          <a:p>
            <a:pPr algn="just">
              <a:spcBef>
                <a:spcPts val="0"/>
              </a:spcBef>
              <a:buClr>
                <a:schemeClr val="tx2">
                  <a:lumMod val="50000"/>
                </a:schemeClr>
              </a:buClr>
            </a:pPr>
            <a:r>
              <a:rPr lang="en-ZA" sz="1200" dirty="0"/>
              <a:t>The peak hours for the residual demand can differ from that of the RSA contracted demand, depending on renewable generation.							</a:t>
            </a:r>
          </a:p>
        </p:txBody>
      </p:sp>
      <p:pic>
        <p:nvPicPr>
          <p:cNvPr id="3" name="Picture 2">
            <a:extLst>
              <a:ext uri="{FF2B5EF4-FFF2-40B4-BE49-F238E27FC236}">
                <a16:creationId xmlns:a16="http://schemas.microsoft.com/office/drawing/2014/main" id="{59E0AFB2-1960-EBED-E866-DB6E9B1FF904}"/>
              </a:ext>
            </a:extLst>
          </p:cNvPr>
          <p:cNvPicPr>
            <a:picLocks noChangeAspect="1"/>
          </p:cNvPicPr>
          <p:nvPr/>
        </p:nvPicPr>
        <p:blipFill>
          <a:blip r:embed="rId2"/>
          <a:stretch>
            <a:fillRect/>
          </a:stretch>
        </p:blipFill>
        <p:spPr>
          <a:xfrm>
            <a:off x="1762125" y="1015637"/>
            <a:ext cx="8667750" cy="3790725"/>
          </a:xfrm>
          <a:prstGeom prst="rect">
            <a:avLst/>
          </a:prstGeom>
        </p:spPr>
      </p:pic>
    </p:spTree>
    <p:extLst>
      <p:ext uri="{BB962C8B-B14F-4D97-AF65-F5344CB8AC3E}">
        <p14:creationId xmlns:p14="http://schemas.microsoft.com/office/powerpoint/2010/main" val="3969799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631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2" name="Picture 1">
            <a:extLst>
              <a:ext uri="{FF2B5EF4-FFF2-40B4-BE49-F238E27FC236}">
                <a16:creationId xmlns:a16="http://schemas.microsoft.com/office/drawing/2014/main" id="{AEFE0ED2-6335-F8EE-96FD-9A3F243F4DD1}"/>
              </a:ext>
            </a:extLst>
          </p:cNvPr>
          <p:cNvPicPr>
            <a:picLocks noChangeAspect="1"/>
          </p:cNvPicPr>
          <p:nvPr/>
        </p:nvPicPr>
        <p:blipFill>
          <a:blip r:embed="rId3"/>
          <a:stretch>
            <a:fillRect/>
          </a:stretch>
        </p:blipFill>
        <p:spPr>
          <a:xfrm>
            <a:off x="0" y="1016359"/>
            <a:ext cx="12192000" cy="5173625"/>
          </a:xfrm>
          <a:prstGeom prst="rect">
            <a:avLst/>
          </a:prstGeom>
        </p:spPr>
      </p:pic>
    </p:spTree>
    <p:extLst>
      <p:ext uri="{BB962C8B-B14F-4D97-AF65-F5344CB8AC3E}">
        <p14:creationId xmlns:p14="http://schemas.microsoft.com/office/powerpoint/2010/main" val="53971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5</a:t>
            </a:fld>
            <a:endParaRPr lang="en-ZA" dirty="0"/>
          </a:p>
        </p:txBody>
      </p:sp>
      <p:sp>
        <p:nvSpPr>
          <p:cNvPr id="7" name="Rectangle 2"/>
          <p:cNvSpPr txBox="1">
            <a:spLocks noChangeArrowheads="1"/>
          </p:cNvSpPr>
          <p:nvPr/>
        </p:nvSpPr>
        <p:spPr bwMode="auto">
          <a:xfrm>
            <a:off x="2063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2" name="Picture 1">
            <a:extLst>
              <a:ext uri="{FF2B5EF4-FFF2-40B4-BE49-F238E27FC236}">
                <a16:creationId xmlns:a16="http://schemas.microsoft.com/office/drawing/2014/main" id="{9BC051A2-9C38-EE82-EBE2-F143FC2A35F6}"/>
              </a:ext>
            </a:extLst>
          </p:cNvPr>
          <p:cNvPicPr>
            <a:picLocks noChangeAspect="1"/>
          </p:cNvPicPr>
          <p:nvPr/>
        </p:nvPicPr>
        <p:blipFill>
          <a:blip r:embed="rId2"/>
          <a:stretch>
            <a:fillRect/>
          </a:stretch>
        </p:blipFill>
        <p:spPr>
          <a:xfrm>
            <a:off x="0" y="988539"/>
            <a:ext cx="12192000" cy="5194430"/>
          </a:xfrm>
          <a:prstGeom prst="rect">
            <a:avLst/>
          </a:prstGeom>
        </p:spPr>
      </p:pic>
    </p:spTree>
    <p:extLst>
      <p:ext uri="{BB962C8B-B14F-4D97-AF65-F5344CB8AC3E}">
        <p14:creationId xmlns:p14="http://schemas.microsoft.com/office/powerpoint/2010/main" val="1475499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6</a:t>
            </a:fld>
            <a:endParaRPr lang="en-ZA" dirty="0"/>
          </a:p>
        </p:txBody>
      </p:sp>
      <p:sp>
        <p:nvSpPr>
          <p:cNvPr id="7" name="Rectangle 2"/>
          <p:cNvSpPr txBox="1">
            <a:spLocks noChangeArrowheads="1"/>
          </p:cNvSpPr>
          <p:nvPr/>
        </p:nvSpPr>
        <p:spPr bwMode="auto">
          <a:xfrm>
            <a:off x="2063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2" name="Picture 1">
            <a:extLst>
              <a:ext uri="{FF2B5EF4-FFF2-40B4-BE49-F238E27FC236}">
                <a16:creationId xmlns:a16="http://schemas.microsoft.com/office/drawing/2014/main" id="{D80C9B62-8310-85DD-4D45-253F845C031B}"/>
              </a:ext>
            </a:extLst>
          </p:cNvPr>
          <p:cNvPicPr>
            <a:picLocks noChangeAspect="1"/>
          </p:cNvPicPr>
          <p:nvPr/>
        </p:nvPicPr>
        <p:blipFill>
          <a:blip r:embed="rId2"/>
          <a:stretch>
            <a:fillRect/>
          </a:stretch>
        </p:blipFill>
        <p:spPr>
          <a:xfrm>
            <a:off x="0" y="975175"/>
            <a:ext cx="12192000" cy="5221160"/>
          </a:xfrm>
          <a:prstGeom prst="rect">
            <a:avLst/>
          </a:prstGeom>
        </p:spPr>
      </p:pic>
    </p:spTree>
    <p:extLst>
      <p:ext uri="{BB962C8B-B14F-4D97-AF65-F5344CB8AC3E}">
        <p14:creationId xmlns:p14="http://schemas.microsoft.com/office/powerpoint/2010/main" val="2845024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7</a:t>
            </a:fld>
            <a:endParaRPr lang="en-ZA" dirty="0"/>
          </a:p>
        </p:txBody>
      </p:sp>
      <p:sp>
        <p:nvSpPr>
          <p:cNvPr id="7" name="Rectangle 2"/>
          <p:cNvSpPr txBox="1">
            <a:spLocks noChangeArrowheads="1"/>
          </p:cNvSpPr>
          <p:nvPr/>
        </p:nvSpPr>
        <p:spPr bwMode="auto">
          <a:xfrm>
            <a:off x="1703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3" name="Picture 2">
            <a:extLst>
              <a:ext uri="{FF2B5EF4-FFF2-40B4-BE49-F238E27FC236}">
                <a16:creationId xmlns:a16="http://schemas.microsoft.com/office/drawing/2014/main" id="{97B03949-CAEF-76A9-6D77-1E063F689DEB}"/>
              </a:ext>
            </a:extLst>
          </p:cNvPr>
          <p:cNvPicPr>
            <a:picLocks noChangeAspect="1"/>
          </p:cNvPicPr>
          <p:nvPr/>
        </p:nvPicPr>
        <p:blipFill>
          <a:blip r:embed="rId3"/>
          <a:stretch>
            <a:fillRect/>
          </a:stretch>
        </p:blipFill>
        <p:spPr>
          <a:xfrm>
            <a:off x="0" y="1014665"/>
            <a:ext cx="12192000" cy="5194430"/>
          </a:xfrm>
          <a:prstGeom prst="rect">
            <a:avLst/>
          </a:prstGeom>
        </p:spPr>
      </p:pic>
    </p:spTree>
    <p:extLst>
      <p:ext uri="{BB962C8B-B14F-4D97-AF65-F5344CB8AC3E}">
        <p14:creationId xmlns:p14="http://schemas.microsoft.com/office/powerpoint/2010/main" val="524674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8</a:t>
            </a:fld>
            <a:endParaRPr lang="en-ZA" dirty="0"/>
          </a:p>
        </p:txBody>
      </p:sp>
      <p:sp>
        <p:nvSpPr>
          <p:cNvPr id="7" name="Rectangle 2"/>
          <p:cNvSpPr txBox="1">
            <a:spLocks noChangeArrowheads="1"/>
          </p:cNvSpPr>
          <p:nvPr/>
        </p:nvSpPr>
        <p:spPr bwMode="auto">
          <a:xfrm>
            <a:off x="2207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3" name="Picture 2">
            <a:extLst>
              <a:ext uri="{FF2B5EF4-FFF2-40B4-BE49-F238E27FC236}">
                <a16:creationId xmlns:a16="http://schemas.microsoft.com/office/drawing/2014/main" id="{95424EEC-446A-61A1-D882-8A29FD922916}"/>
              </a:ext>
            </a:extLst>
          </p:cNvPr>
          <p:cNvPicPr>
            <a:picLocks noChangeAspect="1"/>
          </p:cNvPicPr>
          <p:nvPr/>
        </p:nvPicPr>
        <p:blipFill>
          <a:blip r:embed="rId2"/>
          <a:stretch>
            <a:fillRect/>
          </a:stretch>
        </p:blipFill>
        <p:spPr>
          <a:xfrm>
            <a:off x="0" y="997248"/>
            <a:ext cx="12192000" cy="5194430"/>
          </a:xfrm>
          <a:prstGeom prst="rect">
            <a:avLst/>
          </a:prstGeom>
        </p:spPr>
      </p:pic>
    </p:spTree>
    <p:extLst>
      <p:ext uri="{BB962C8B-B14F-4D97-AF65-F5344CB8AC3E}">
        <p14:creationId xmlns:p14="http://schemas.microsoft.com/office/powerpoint/2010/main" val="1034001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9</a:t>
            </a:fld>
            <a:endParaRPr lang="en-ZA" dirty="0"/>
          </a:p>
        </p:txBody>
      </p:sp>
      <p:sp>
        <p:nvSpPr>
          <p:cNvPr id="7" name="Rectangle 2"/>
          <p:cNvSpPr txBox="1">
            <a:spLocks noChangeArrowheads="1"/>
          </p:cNvSpPr>
          <p:nvPr/>
        </p:nvSpPr>
        <p:spPr bwMode="auto">
          <a:xfrm>
            <a:off x="2351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3" name="Picture 2">
            <a:extLst>
              <a:ext uri="{FF2B5EF4-FFF2-40B4-BE49-F238E27FC236}">
                <a16:creationId xmlns:a16="http://schemas.microsoft.com/office/drawing/2014/main" id="{03E1D83C-C734-F278-E460-E341182CC46F}"/>
              </a:ext>
            </a:extLst>
          </p:cNvPr>
          <p:cNvPicPr>
            <a:picLocks noChangeAspect="1"/>
          </p:cNvPicPr>
          <p:nvPr/>
        </p:nvPicPr>
        <p:blipFill>
          <a:blip r:embed="rId2"/>
          <a:stretch>
            <a:fillRect/>
          </a:stretch>
        </p:blipFill>
        <p:spPr>
          <a:xfrm>
            <a:off x="0" y="997248"/>
            <a:ext cx="12192000" cy="5194430"/>
          </a:xfrm>
          <a:prstGeom prst="rect">
            <a:avLst/>
          </a:prstGeom>
        </p:spPr>
      </p:pic>
    </p:spTree>
    <p:extLst>
      <p:ext uri="{BB962C8B-B14F-4D97-AF65-F5344CB8AC3E}">
        <p14:creationId xmlns:p14="http://schemas.microsoft.com/office/powerpoint/2010/main" val="5343330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heme/theme1.xml><?xml version="1.0" encoding="utf-8"?>
<a:theme xmlns:a="http://schemas.openxmlformats.org/drawingml/2006/main" name="Office Theme">
  <a:themeElements>
    <a:clrScheme name="Eskom Wide">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858705"/>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Eskom Widescreen_Without Visuals" id="{A8DDC17B-1581-4D7F-8C14-7723306C0474}" vid="{AABB89EC-0ED7-46E8-A361-2FD02679C18D}"/>
    </a:ext>
  </a:extLst>
</a:theme>
</file>

<file path=ppt/theme/theme2.xml><?xml version="1.0" encoding="utf-8"?>
<a:theme xmlns:a="http://schemas.openxmlformats.org/drawingml/2006/main" name="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3.xml><?xml version="1.0" encoding="utf-8"?>
<a:theme xmlns:a="http://schemas.openxmlformats.org/drawingml/2006/main" name="1_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Gallery_x0020_Keywords xmlns="b066638b-8533-4687-a48b-8877f492106b" xsi:nil="true"/>
    <ImageCreateDate xmlns="9AA987DC-C9A7-4495-B0EB-A7EB0F9343F3"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B0A6D8BFE48B5B4C98C9B506E18E4C4F" ma:contentTypeVersion="2" ma:contentTypeDescription="Upload an image." ma:contentTypeScope="" ma:versionID="faf5921d99471c51c746d233a2595df0">
  <xsd:schema xmlns:xsd="http://www.w3.org/2001/XMLSchema" xmlns:xs="http://www.w3.org/2001/XMLSchema" xmlns:p="http://schemas.microsoft.com/office/2006/metadata/properties" xmlns:ns1="http://schemas.microsoft.com/sharepoint/v3" xmlns:ns2="9AA987DC-C9A7-4495-B0EB-A7EB0F9343F3" xmlns:ns3="http://schemas.microsoft.com/sharepoint/v3/fields" xmlns:ns4="b066638b-8533-4687-a48b-8877f492106b" targetNamespace="http://schemas.microsoft.com/office/2006/metadata/properties" ma:root="true" ma:fieldsID="83d4262b44be4079de954f019704b229" ns1:_="" ns2:_="" ns3:_="" ns4:_="">
    <xsd:import namespace="http://schemas.microsoft.com/sharepoint/v3"/>
    <xsd:import namespace="9AA987DC-C9A7-4495-B0EB-A7EB0F9343F3"/>
    <xsd:import namespace="http://schemas.microsoft.com/sharepoint/v3/fields"/>
    <xsd:import namespace="b066638b-8533-4687-a48b-8877f492106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element ref="ns4:Gallery_x0020_Keywor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AA987DC-C9A7-4495-B0EB-A7EB0F9343F3"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66638b-8533-4687-a48b-8877f492106b" elementFormDefault="qualified">
    <xsd:import namespace="http://schemas.microsoft.com/office/2006/documentManagement/types"/>
    <xsd:import namespace="http://schemas.microsoft.com/office/infopath/2007/PartnerControls"/>
    <xsd:element name="Gallery_x0020_Keywords" ma:index="29" nillable="true" ma:displayName="Gallery Keywords" ma:internalName="Gallery_x0020_Keywords">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90325F2-1199-4A7E-B87D-734C0A3EB286}">
  <ds:schemaRefs>
    <ds:schemaRef ds:uri="http://purl.org/dc/elements/1.1/"/>
    <ds:schemaRef ds:uri="9AA987DC-C9A7-4495-B0EB-A7EB0F9343F3"/>
    <ds:schemaRef ds:uri="http://schemas.microsoft.com/sharepoint/v3"/>
    <ds:schemaRef ds:uri="http://www.w3.org/XML/1998/namespace"/>
    <ds:schemaRef ds:uri="http://schemas.microsoft.com/office/2006/documentManagement/types"/>
    <ds:schemaRef ds:uri="http://schemas.microsoft.com/office/2006/metadata/properties"/>
    <ds:schemaRef ds:uri="http://purl.org/dc/dcmitype/"/>
    <ds:schemaRef ds:uri="http://schemas.openxmlformats.org/package/2006/metadata/core-properties"/>
    <ds:schemaRef ds:uri="http://schemas.microsoft.com/office/infopath/2007/PartnerControls"/>
    <ds:schemaRef ds:uri="b066638b-8533-4687-a48b-8877f492106b"/>
    <ds:schemaRef ds:uri="http://schemas.microsoft.com/sharepoint/v3/fields"/>
    <ds:schemaRef ds:uri="http://purl.org/dc/terms/"/>
  </ds:schemaRefs>
</ds:datastoreItem>
</file>

<file path=customXml/itemProps2.xml><?xml version="1.0" encoding="utf-8"?>
<ds:datastoreItem xmlns:ds="http://schemas.openxmlformats.org/officeDocument/2006/customXml" ds:itemID="{BEA031EA-53D5-474F-8205-0E1513F09603}">
  <ds:schemaRefs>
    <ds:schemaRef ds:uri="http://schemas.microsoft.com/sharepoint/v3/contenttype/forms"/>
  </ds:schemaRefs>
</ds:datastoreItem>
</file>

<file path=customXml/itemProps3.xml><?xml version="1.0" encoding="utf-8"?>
<ds:datastoreItem xmlns:ds="http://schemas.openxmlformats.org/officeDocument/2006/customXml" ds:itemID="{D4C14A18-89E5-4E51-A111-2EDA3AAE8F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AA987DC-C9A7-4495-B0EB-A7EB0F9343F3"/>
    <ds:schemaRef ds:uri="http://schemas.microsoft.com/sharepoint/v3/fields"/>
    <ds:schemaRef ds:uri="b066638b-8533-4687-a48b-8877f49210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507</TotalTime>
  <Words>560</Words>
  <Application>Microsoft Office PowerPoint</Application>
  <PresentationFormat>Widescreen</PresentationFormat>
  <Paragraphs>50</Paragraphs>
  <Slides>13</Slides>
  <Notes>2</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13</vt:i4>
      </vt:variant>
    </vt:vector>
  </HeadingPairs>
  <TitlesOfParts>
    <vt:vector size="21" baseType="lpstr">
      <vt:lpstr>Arial</vt:lpstr>
      <vt:lpstr>Calibri</vt:lpstr>
      <vt:lpstr>Courier New</vt:lpstr>
      <vt:lpstr>Wingdings</vt:lpstr>
      <vt:lpstr>Office Theme</vt:lpstr>
      <vt:lpstr>Content Slide Master</vt:lpstr>
      <vt:lpstr>1_Content Slide Master</vt:lpstr>
      <vt:lpstr>think-cell Slide</vt:lpstr>
      <vt:lpstr>Weekly System Status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Eskom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BinnemR@eskom.co.za;BowerH@eskom.co.za</dc:creator>
  <cp:lastModifiedBy>Rudolph Binneman</cp:lastModifiedBy>
  <cp:revision>95</cp:revision>
  <dcterms:created xsi:type="dcterms:W3CDTF">2020-01-06T09:48:40Z</dcterms:created>
  <dcterms:modified xsi:type="dcterms:W3CDTF">2023-10-10T13:04:15Z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0x0101009148F5A04DDD49CBA7127AADA5FB792B00AADE34325A8B49CDA8BB4DB53328F21400B0A6D8BFE48B5B4C98C9B506E18E4C4F</vt:lpwstr>
  </property>
</Properties>
</file>