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03/01/2024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2023 week 51 </a:t>
            </a:r>
            <a:r>
              <a:rPr lang="en-US" altLang="en-US" sz="1600" b="1" dirty="0"/>
              <a:t>(</a:t>
            </a:r>
            <a:r>
              <a:rPr lang="en-US" altLang="en-US" b="1" dirty="0"/>
              <a:t>18/12/2023 – 24/12/2023</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F5E40E7B-9BF7-B4F1-5465-B51950436DC0}"/>
              </a:ext>
            </a:extLst>
          </p:cNvPr>
          <p:cNvPicPr>
            <a:picLocks noChangeAspect="1"/>
          </p:cNvPicPr>
          <p:nvPr/>
        </p:nvPicPr>
        <p:blipFill>
          <a:blip r:embed="rId2"/>
          <a:stretch>
            <a:fillRect/>
          </a:stretch>
        </p:blipFill>
        <p:spPr>
          <a:xfrm>
            <a:off x="1328736" y="1819275"/>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16 000 </a:t>
            </a:r>
            <a:r>
              <a:rPr lang="en-US" sz="1600" b="1" dirty="0"/>
              <a:t>MW (Week 51 and 52 adjusted for the current </a:t>
            </a:r>
            <a:r>
              <a:rPr lang="en-US" sz="1600" b="1"/>
              <a:t>holiday period)</a:t>
            </a:r>
            <a:endParaRPr lang="en-US" sz="1600" dirty="0"/>
          </a:p>
          <a:p>
            <a:pPr algn="just">
              <a:spcBef>
                <a:spcPts val="0"/>
              </a:spcBef>
              <a:buClr>
                <a:schemeClr val="tx2">
                  <a:lumMod val="50000"/>
                </a:schemeClr>
              </a:buClr>
            </a:pPr>
            <a:r>
              <a:rPr lang="en-ZA" sz="1600" dirty="0"/>
              <a:t>Reserves: OR + UA = </a:t>
            </a:r>
            <a:r>
              <a:rPr lang="en-ZA" sz="1600" b="1" dirty="0"/>
              <a:t>18 200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F869DEB7-8D76-A3C8-3CCA-314B62B11F02}"/>
              </a:ext>
            </a:extLst>
          </p:cNvPr>
          <p:cNvPicPr>
            <a:picLocks noChangeAspect="1"/>
          </p:cNvPicPr>
          <p:nvPr/>
        </p:nvPicPr>
        <p:blipFill>
          <a:blip r:embed="rId3"/>
          <a:stretch>
            <a:fillRect/>
          </a:stretch>
        </p:blipFill>
        <p:spPr>
          <a:xfrm>
            <a:off x="1599944" y="980728"/>
            <a:ext cx="5522285"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2" name="Picture 1">
            <a:extLst>
              <a:ext uri="{FF2B5EF4-FFF2-40B4-BE49-F238E27FC236}">
                <a16:creationId xmlns:a16="http://schemas.microsoft.com/office/drawing/2014/main" id="{8491CB64-FA63-3E26-6A85-66C440AD6D65}"/>
              </a:ext>
            </a:extLst>
          </p:cNvPr>
          <p:cNvPicPr>
            <a:picLocks noChangeAspect="1"/>
          </p:cNvPicPr>
          <p:nvPr/>
        </p:nvPicPr>
        <p:blipFill>
          <a:blip r:embed="rId2"/>
          <a:stretch>
            <a:fillRect/>
          </a:stretch>
        </p:blipFill>
        <p:spPr>
          <a:xfrm>
            <a:off x="0" y="990276"/>
            <a:ext cx="5404396" cy="2777025"/>
          </a:xfrm>
          <a:prstGeom prst="rect">
            <a:avLst/>
          </a:prstGeom>
        </p:spPr>
      </p:pic>
      <p:pic>
        <p:nvPicPr>
          <p:cNvPr id="6" name="Picture 5">
            <a:extLst>
              <a:ext uri="{FF2B5EF4-FFF2-40B4-BE49-F238E27FC236}">
                <a16:creationId xmlns:a16="http://schemas.microsoft.com/office/drawing/2014/main" id="{C096302A-3A1E-A30E-3D58-3E68A4B32D08}"/>
              </a:ext>
            </a:extLst>
          </p:cNvPr>
          <p:cNvPicPr>
            <a:picLocks noChangeAspect="1"/>
          </p:cNvPicPr>
          <p:nvPr/>
        </p:nvPicPr>
        <p:blipFill>
          <a:blip r:embed="rId3"/>
          <a:stretch>
            <a:fillRect/>
          </a:stretch>
        </p:blipFill>
        <p:spPr>
          <a:xfrm>
            <a:off x="5457624" y="990276"/>
            <a:ext cx="3682844" cy="2777025"/>
          </a:xfrm>
          <a:prstGeom prst="rect">
            <a:avLst/>
          </a:prstGeom>
        </p:spPr>
      </p:pic>
      <p:pic>
        <p:nvPicPr>
          <p:cNvPr id="9" name="Picture 8">
            <a:extLst>
              <a:ext uri="{FF2B5EF4-FFF2-40B4-BE49-F238E27FC236}">
                <a16:creationId xmlns:a16="http://schemas.microsoft.com/office/drawing/2014/main" id="{03E50405-B663-CB99-0E40-C2A929FB6A34}"/>
              </a:ext>
            </a:extLst>
          </p:cNvPr>
          <p:cNvPicPr>
            <a:picLocks noChangeAspect="1"/>
          </p:cNvPicPr>
          <p:nvPr/>
        </p:nvPicPr>
        <p:blipFill>
          <a:blip r:embed="rId4"/>
          <a:stretch>
            <a:fillRect/>
          </a:stretch>
        </p:blipFill>
        <p:spPr>
          <a:xfrm>
            <a:off x="5457624" y="3874399"/>
            <a:ext cx="3682844" cy="2983601"/>
          </a:xfrm>
          <a:prstGeom prst="rect">
            <a:avLst/>
          </a:prstGeom>
        </p:spPr>
      </p:pic>
      <p:pic>
        <p:nvPicPr>
          <p:cNvPr id="3" name="Picture 2">
            <a:extLst>
              <a:ext uri="{FF2B5EF4-FFF2-40B4-BE49-F238E27FC236}">
                <a16:creationId xmlns:a16="http://schemas.microsoft.com/office/drawing/2014/main" id="{834A3A14-8966-3E1A-6F36-56068BF0EE4B}"/>
              </a:ext>
            </a:extLst>
          </p:cNvPr>
          <p:cNvPicPr>
            <a:picLocks noChangeAspect="1"/>
          </p:cNvPicPr>
          <p:nvPr/>
        </p:nvPicPr>
        <p:blipFill>
          <a:blip r:embed="rId5"/>
          <a:stretch>
            <a:fillRect/>
          </a:stretch>
        </p:blipFill>
        <p:spPr>
          <a:xfrm>
            <a:off x="9356816" y="2069102"/>
            <a:ext cx="2552700" cy="1047750"/>
          </a:xfrm>
          <a:prstGeom prst="rect">
            <a:avLst/>
          </a:prstGeom>
        </p:spPr>
      </p:pic>
      <p:pic>
        <p:nvPicPr>
          <p:cNvPr id="5" name="Picture 4">
            <a:extLst>
              <a:ext uri="{FF2B5EF4-FFF2-40B4-BE49-F238E27FC236}">
                <a16:creationId xmlns:a16="http://schemas.microsoft.com/office/drawing/2014/main" id="{4C4D5D36-E09F-5911-BC62-FFC7826E84FE}"/>
              </a:ext>
            </a:extLst>
          </p:cNvPr>
          <p:cNvPicPr>
            <a:picLocks noChangeAspect="1"/>
          </p:cNvPicPr>
          <p:nvPr/>
        </p:nvPicPr>
        <p:blipFill>
          <a:blip r:embed="rId6"/>
          <a:stretch>
            <a:fillRect/>
          </a:stretch>
        </p:blipFill>
        <p:spPr>
          <a:xfrm>
            <a:off x="0" y="3874399"/>
            <a:ext cx="5404396" cy="2983601"/>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A61F09C7-2B35-7D87-78BA-C7669F17B214}"/>
              </a:ext>
            </a:extLst>
          </p:cNvPr>
          <p:cNvPicPr>
            <a:picLocks noChangeAspect="1"/>
          </p:cNvPicPr>
          <p:nvPr/>
        </p:nvPicPr>
        <p:blipFill>
          <a:blip r:embed="rId2"/>
          <a:stretch>
            <a:fillRect/>
          </a:stretch>
        </p:blipFill>
        <p:spPr>
          <a:xfrm>
            <a:off x="9303691" y="2380397"/>
            <a:ext cx="2554445" cy="1048603"/>
          </a:xfrm>
          <a:prstGeom prst="rect">
            <a:avLst/>
          </a:prstGeom>
        </p:spPr>
      </p:pic>
      <p:pic>
        <p:nvPicPr>
          <p:cNvPr id="3" name="Picture 2">
            <a:extLst>
              <a:ext uri="{FF2B5EF4-FFF2-40B4-BE49-F238E27FC236}">
                <a16:creationId xmlns:a16="http://schemas.microsoft.com/office/drawing/2014/main" id="{31E66A58-3AD7-D61C-3C0D-147471A8EDAA}"/>
              </a:ext>
            </a:extLst>
          </p:cNvPr>
          <p:cNvPicPr>
            <a:picLocks noChangeAspect="1"/>
          </p:cNvPicPr>
          <p:nvPr/>
        </p:nvPicPr>
        <p:blipFill>
          <a:blip r:embed="rId3"/>
          <a:stretch>
            <a:fillRect/>
          </a:stretch>
        </p:blipFill>
        <p:spPr>
          <a:xfrm>
            <a:off x="1982642" y="1506855"/>
            <a:ext cx="7019925" cy="36004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2" name="Picture 1">
            <a:extLst>
              <a:ext uri="{FF2B5EF4-FFF2-40B4-BE49-F238E27FC236}">
                <a16:creationId xmlns:a16="http://schemas.microsoft.com/office/drawing/2014/main" id="{BF94C5C6-E0FF-2150-D367-E6EAE72189C3}"/>
              </a:ext>
            </a:extLst>
          </p:cNvPr>
          <p:cNvPicPr>
            <a:picLocks noChangeAspect="1"/>
          </p:cNvPicPr>
          <p:nvPr/>
        </p:nvPicPr>
        <p:blipFill>
          <a:blip r:embed="rId2"/>
          <a:stretch>
            <a:fillRect/>
          </a:stretch>
        </p:blipFill>
        <p:spPr>
          <a:xfrm>
            <a:off x="1762125" y="1024345"/>
            <a:ext cx="8667750" cy="378201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2" name="Picture 1">
            <a:extLst>
              <a:ext uri="{FF2B5EF4-FFF2-40B4-BE49-F238E27FC236}">
                <a16:creationId xmlns:a16="http://schemas.microsoft.com/office/drawing/2014/main" id="{FE12FF8D-B5C0-4332-DD99-F05F5CD683F6}"/>
              </a:ext>
            </a:extLst>
          </p:cNvPr>
          <p:cNvPicPr>
            <a:picLocks noChangeAspect="1"/>
          </p:cNvPicPr>
          <p:nvPr/>
        </p:nvPicPr>
        <p:blipFill>
          <a:blip r:embed="rId3"/>
          <a:stretch>
            <a:fillRect/>
          </a:stretch>
        </p:blipFill>
        <p:spPr>
          <a:xfrm>
            <a:off x="0" y="101635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E3E8B9E-0861-189E-D93F-238299F1BC0C}"/>
              </a:ext>
            </a:extLst>
          </p:cNvPr>
          <p:cNvPicPr>
            <a:picLocks noChangeAspect="1"/>
          </p:cNvPicPr>
          <p:nvPr/>
        </p:nvPicPr>
        <p:blipFill>
          <a:blip r:embed="rId2"/>
          <a:stretch>
            <a:fillRect/>
          </a:stretch>
        </p:blipFill>
        <p:spPr>
          <a:xfrm>
            <a:off x="0" y="1014665"/>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3" name="Picture 2">
            <a:extLst>
              <a:ext uri="{FF2B5EF4-FFF2-40B4-BE49-F238E27FC236}">
                <a16:creationId xmlns:a16="http://schemas.microsoft.com/office/drawing/2014/main" id="{4995224D-4C33-BA5E-090F-736FE23EB4EA}"/>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2" name="Picture 1">
            <a:extLst>
              <a:ext uri="{FF2B5EF4-FFF2-40B4-BE49-F238E27FC236}">
                <a16:creationId xmlns:a16="http://schemas.microsoft.com/office/drawing/2014/main" id="{0504941D-1063-6C0B-4B7F-3BCF960F7162}"/>
              </a:ext>
            </a:extLst>
          </p:cNvPr>
          <p:cNvPicPr>
            <a:picLocks noChangeAspect="1"/>
          </p:cNvPicPr>
          <p:nvPr/>
        </p:nvPicPr>
        <p:blipFill>
          <a:blip r:embed="rId3"/>
          <a:stretch>
            <a:fillRect/>
          </a:stretch>
        </p:blipFill>
        <p:spPr>
          <a:xfrm>
            <a:off x="0" y="1005956"/>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2" name="Picture 1">
            <a:extLst>
              <a:ext uri="{FF2B5EF4-FFF2-40B4-BE49-F238E27FC236}">
                <a16:creationId xmlns:a16="http://schemas.microsoft.com/office/drawing/2014/main" id="{B6E6BF64-5749-7095-2DB6-71EC8BD664E0}"/>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3" name="Picture 2">
            <a:extLst>
              <a:ext uri="{FF2B5EF4-FFF2-40B4-BE49-F238E27FC236}">
                <a16:creationId xmlns:a16="http://schemas.microsoft.com/office/drawing/2014/main" id="{E5579232-D880-2486-A8E8-B69CE9443DB1}"/>
              </a:ext>
            </a:extLst>
          </p:cNvPr>
          <p:cNvPicPr>
            <a:picLocks noChangeAspect="1"/>
          </p:cNvPicPr>
          <p:nvPr/>
        </p:nvPicPr>
        <p:blipFill>
          <a:blip r:embed="rId2"/>
          <a:stretch>
            <a:fillRect/>
          </a:stretch>
        </p:blipFill>
        <p:spPr>
          <a:xfrm>
            <a:off x="0" y="100595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593</TotalTime>
  <Words>626</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113</cp:revision>
  <dcterms:created xsi:type="dcterms:W3CDTF">2020-01-06T09:48:40Z</dcterms:created>
  <dcterms:modified xsi:type="dcterms:W3CDTF">2024-01-03T06:31:35Z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