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13/03/2024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10 </a:t>
            </a:r>
            <a:r>
              <a:rPr lang="en-US" altLang="en-US" sz="1600" b="1" dirty="0"/>
              <a:t>(</a:t>
            </a:r>
            <a:r>
              <a:rPr lang="en-US" altLang="en-US" b="1" dirty="0"/>
              <a:t>04/03/2024 – 10/03/2024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101B639F-32DD-EF19-A17E-86019A164987}"/>
              </a:ext>
            </a:extLst>
          </p:cNvPr>
          <p:cNvPicPr>
            <a:picLocks noChangeAspect="1"/>
          </p:cNvPicPr>
          <p:nvPr/>
        </p:nvPicPr>
        <p:blipFill>
          <a:blip r:embed="rId2"/>
          <a:stretch>
            <a:fillRect/>
          </a:stretch>
        </p:blipFill>
        <p:spPr>
          <a:xfrm>
            <a:off x="1328736" y="2038350"/>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16 000 </a:t>
            </a:r>
          </a:p>
          <a:p>
            <a:pPr algn="just">
              <a:spcBef>
                <a:spcPts val="0"/>
              </a:spcBef>
              <a:buClr>
                <a:schemeClr val="tx2">
                  <a:lumMod val="50000"/>
                </a:schemeClr>
              </a:buClr>
            </a:pPr>
            <a:r>
              <a:rPr lang="en-ZA" sz="1600" dirty="0"/>
              <a:t>Reserves: OR + UA = </a:t>
            </a:r>
            <a:r>
              <a:rPr lang="en-ZA" sz="1600" b="1" dirty="0"/>
              <a:t>18 200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1A1E8117-F2D4-BFD2-8036-4E6810767185}"/>
              </a:ext>
            </a:extLst>
          </p:cNvPr>
          <p:cNvPicPr>
            <a:picLocks noChangeAspect="1"/>
          </p:cNvPicPr>
          <p:nvPr/>
        </p:nvPicPr>
        <p:blipFill>
          <a:blip r:embed="rId3"/>
          <a:stretch>
            <a:fillRect/>
          </a:stretch>
        </p:blipFill>
        <p:spPr>
          <a:xfrm>
            <a:off x="1799813"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6" name="Picture 5">
            <a:extLst>
              <a:ext uri="{FF2B5EF4-FFF2-40B4-BE49-F238E27FC236}">
                <a16:creationId xmlns:a16="http://schemas.microsoft.com/office/drawing/2014/main" id="{EC3CC592-ACA8-3E85-0B88-DAF3D739B1BF}"/>
              </a:ext>
            </a:extLst>
          </p:cNvPr>
          <p:cNvPicPr>
            <a:picLocks noChangeAspect="1"/>
          </p:cNvPicPr>
          <p:nvPr/>
        </p:nvPicPr>
        <p:blipFill>
          <a:blip r:embed="rId2"/>
          <a:stretch>
            <a:fillRect/>
          </a:stretch>
        </p:blipFill>
        <p:spPr>
          <a:xfrm>
            <a:off x="5481098" y="976311"/>
            <a:ext cx="3659370" cy="2777025"/>
          </a:xfrm>
          <a:prstGeom prst="rect">
            <a:avLst/>
          </a:prstGeom>
        </p:spPr>
      </p:pic>
      <p:pic>
        <p:nvPicPr>
          <p:cNvPr id="2" name="Picture 1">
            <a:extLst>
              <a:ext uri="{FF2B5EF4-FFF2-40B4-BE49-F238E27FC236}">
                <a16:creationId xmlns:a16="http://schemas.microsoft.com/office/drawing/2014/main" id="{3AA3F581-6E4E-DE61-290C-220EDC5404FE}"/>
              </a:ext>
            </a:extLst>
          </p:cNvPr>
          <p:cNvPicPr>
            <a:picLocks noChangeAspect="1"/>
          </p:cNvPicPr>
          <p:nvPr/>
        </p:nvPicPr>
        <p:blipFill>
          <a:blip r:embed="rId3"/>
          <a:stretch>
            <a:fillRect/>
          </a:stretch>
        </p:blipFill>
        <p:spPr>
          <a:xfrm>
            <a:off x="0" y="976311"/>
            <a:ext cx="5404396" cy="2777025"/>
          </a:xfrm>
          <a:prstGeom prst="rect">
            <a:avLst/>
          </a:prstGeom>
        </p:spPr>
      </p:pic>
      <p:pic>
        <p:nvPicPr>
          <p:cNvPr id="3" name="Picture 2">
            <a:extLst>
              <a:ext uri="{FF2B5EF4-FFF2-40B4-BE49-F238E27FC236}">
                <a16:creationId xmlns:a16="http://schemas.microsoft.com/office/drawing/2014/main" id="{B8CE20ED-34B9-A459-F2D2-3E816573F222}"/>
              </a:ext>
            </a:extLst>
          </p:cNvPr>
          <p:cNvPicPr>
            <a:picLocks noChangeAspect="1"/>
          </p:cNvPicPr>
          <p:nvPr/>
        </p:nvPicPr>
        <p:blipFill>
          <a:blip r:embed="rId4"/>
          <a:stretch>
            <a:fillRect/>
          </a:stretch>
        </p:blipFill>
        <p:spPr>
          <a:xfrm>
            <a:off x="0" y="3896209"/>
            <a:ext cx="5404396" cy="2961791"/>
          </a:xfrm>
          <a:prstGeom prst="rect">
            <a:avLst/>
          </a:prstGeom>
        </p:spPr>
      </p:pic>
      <p:pic>
        <p:nvPicPr>
          <p:cNvPr id="11" name="Picture 10">
            <a:extLst>
              <a:ext uri="{FF2B5EF4-FFF2-40B4-BE49-F238E27FC236}">
                <a16:creationId xmlns:a16="http://schemas.microsoft.com/office/drawing/2014/main" id="{85B5A30A-CFE2-F7BE-71AB-D3C2FAAAD5CD}"/>
              </a:ext>
            </a:extLst>
          </p:cNvPr>
          <p:cNvPicPr>
            <a:picLocks noChangeAspect="1"/>
          </p:cNvPicPr>
          <p:nvPr/>
        </p:nvPicPr>
        <p:blipFill>
          <a:blip r:embed="rId5"/>
          <a:stretch>
            <a:fillRect/>
          </a:stretch>
        </p:blipFill>
        <p:spPr>
          <a:xfrm>
            <a:off x="5481098" y="3896209"/>
            <a:ext cx="3659370" cy="2961791"/>
          </a:xfrm>
          <a:prstGeom prst="rect">
            <a:avLst/>
          </a:prstGeom>
        </p:spPr>
      </p:pic>
      <p:pic>
        <p:nvPicPr>
          <p:cNvPr id="12" name="Picture 11">
            <a:extLst>
              <a:ext uri="{FF2B5EF4-FFF2-40B4-BE49-F238E27FC236}">
                <a16:creationId xmlns:a16="http://schemas.microsoft.com/office/drawing/2014/main" id="{40D36457-8780-6209-2F0D-EFE8E225C31E}"/>
              </a:ext>
            </a:extLst>
          </p:cNvPr>
          <p:cNvPicPr>
            <a:picLocks noChangeAspect="1"/>
          </p:cNvPicPr>
          <p:nvPr/>
        </p:nvPicPr>
        <p:blipFill>
          <a:blip r:embed="rId6"/>
          <a:stretch>
            <a:fillRect/>
          </a:stretch>
        </p:blipFill>
        <p:spPr>
          <a:xfrm>
            <a:off x="9417775" y="2686534"/>
            <a:ext cx="2552700" cy="1209675"/>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2" name="Picture 1">
            <a:extLst>
              <a:ext uri="{FF2B5EF4-FFF2-40B4-BE49-F238E27FC236}">
                <a16:creationId xmlns:a16="http://schemas.microsoft.com/office/drawing/2014/main" id="{B8CD9BE5-8607-59BC-4477-E740FC86F64F}"/>
              </a:ext>
            </a:extLst>
          </p:cNvPr>
          <p:cNvPicPr>
            <a:picLocks noChangeAspect="1"/>
          </p:cNvPicPr>
          <p:nvPr/>
        </p:nvPicPr>
        <p:blipFill>
          <a:blip r:embed="rId2"/>
          <a:stretch>
            <a:fillRect/>
          </a:stretch>
        </p:blipFill>
        <p:spPr>
          <a:xfrm>
            <a:off x="9344705" y="2824161"/>
            <a:ext cx="2552700" cy="1209675"/>
          </a:xfrm>
          <a:prstGeom prst="rect">
            <a:avLst/>
          </a:prstGeom>
        </p:spPr>
      </p:pic>
      <p:pic>
        <p:nvPicPr>
          <p:cNvPr id="5" name="Picture 4">
            <a:extLst>
              <a:ext uri="{FF2B5EF4-FFF2-40B4-BE49-F238E27FC236}">
                <a16:creationId xmlns:a16="http://schemas.microsoft.com/office/drawing/2014/main" id="{D4A89734-113D-EBDC-6398-7B2184B24674}"/>
              </a:ext>
            </a:extLst>
          </p:cNvPr>
          <p:cNvPicPr>
            <a:picLocks noChangeAspect="1"/>
          </p:cNvPicPr>
          <p:nvPr/>
        </p:nvPicPr>
        <p:blipFill>
          <a:blip r:embed="rId3"/>
          <a:stretch>
            <a:fillRect/>
          </a:stretch>
        </p:blipFill>
        <p:spPr>
          <a:xfrm>
            <a:off x="2054815" y="1371598"/>
            <a:ext cx="7019925" cy="411480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0A918AE4-5717-AD0C-C1F9-32BE0427F28E}"/>
              </a:ext>
            </a:extLst>
          </p:cNvPr>
          <p:cNvPicPr>
            <a:picLocks noChangeAspect="1"/>
          </p:cNvPicPr>
          <p:nvPr/>
        </p:nvPicPr>
        <p:blipFill>
          <a:blip r:embed="rId2"/>
          <a:stretch>
            <a:fillRect/>
          </a:stretch>
        </p:blipFill>
        <p:spPr>
          <a:xfrm>
            <a:off x="1762125" y="1033054"/>
            <a:ext cx="8667750" cy="3773308"/>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2F5F2A35-04AB-6D84-2757-3869920DD66F}"/>
              </a:ext>
            </a:extLst>
          </p:cNvPr>
          <p:cNvPicPr>
            <a:picLocks noChangeAspect="1"/>
          </p:cNvPicPr>
          <p:nvPr/>
        </p:nvPicPr>
        <p:blipFill>
          <a:blip r:embed="rId3"/>
          <a:stretch>
            <a:fillRect/>
          </a:stretch>
        </p:blipFill>
        <p:spPr>
          <a:xfrm>
            <a:off x="0" y="1016358"/>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2BEE2945-CF8A-0662-0730-6D8C58448A34}"/>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42CDB34A-A522-22AF-0A18-2B51E47E3744}"/>
              </a:ext>
            </a:extLst>
          </p:cNvPr>
          <p:cNvPicPr>
            <a:picLocks noChangeAspect="1"/>
          </p:cNvPicPr>
          <p:nvPr/>
        </p:nvPicPr>
        <p:blipFill>
          <a:blip r:embed="rId2"/>
          <a:stretch>
            <a:fillRect/>
          </a:stretch>
        </p:blipFill>
        <p:spPr>
          <a:xfrm>
            <a:off x="0" y="966466"/>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FE0F6F8E-87CC-52C0-9C9B-CAD1D52AD05D}"/>
              </a:ext>
            </a:extLst>
          </p:cNvPr>
          <p:cNvPicPr>
            <a:picLocks noChangeAspect="1"/>
          </p:cNvPicPr>
          <p:nvPr/>
        </p:nvPicPr>
        <p:blipFill>
          <a:blip r:embed="rId3"/>
          <a:stretch>
            <a:fillRect/>
          </a:stretch>
        </p:blipFill>
        <p:spPr>
          <a:xfrm>
            <a:off x="0" y="997248"/>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0ACE232F-CE6E-9E2D-61C4-9FAEF0A0566D}"/>
              </a:ext>
            </a:extLst>
          </p:cNvPr>
          <p:cNvPicPr>
            <a:picLocks noChangeAspect="1"/>
          </p:cNvPicPr>
          <p:nvPr/>
        </p:nvPicPr>
        <p:blipFill>
          <a:blip r:embed="rId2"/>
          <a:stretch>
            <a:fillRect/>
          </a:stretch>
        </p:blipFill>
        <p:spPr>
          <a:xfrm>
            <a:off x="0" y="997247"/>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91429580-444D-DD1A-709E-C635AC6B64BA}"/>
              </a:ext>
            </a:extLst>
          </p:cNvPr>
          <p:cNvPicPr>
            <a:picLocks noChangeAspect="1"/>
          </p:cNvPicPr>
          <p:nvPr/>
        </p:nvPicPr>
        <p:blipFill>
          <a:blip r:embed="rId2"/>
          <a:stretch>
            <a:fillRect/>
          </a:stretch>
        </p:blipFill>
        <p:spPr>
          <a:xfrm>
            <a:off x="0" y="1005957"/>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A031EA-53D5-474F-8205-0E1513F09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807</TotalTime>
  <Words>613</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133</cp:revision>
  <dcterms:created xsi:type="dcterms:W3CDTF">2020-01-06T09:48:40Z</dcterms:created>
  <dcterms:modified xsi:type="dcterms:W3CDTF">2024-03-13T00:12:20Z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