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6357" autoAdjust="0"/>
  </p:normalViewPr>
  <p:slideViewPr>
    <p:cSldViewPr snapToGrid="0">
      <p:cViewPr varScale="1">
        <p:scale>
          <a:sx n="110" d="100"/>
          <a:sy n="110"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27/03/2024</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1.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2024 week 12 </a:t>
            </a:r>
            <a:r>
              <a:rPr lang="en-US" altLang="en-US" sz="1600" b="1" dirty="0"/>
              <a:t>(</a:t>
            </a:r>
            <a:r>
              <a:rPr lang="en-US" altLang="en-US" b="1" dirty="0"/>
              <a:t>18/03/2024 – 24/03/2024</a:t>
            </a:r>
            <a:r>
              <a:rPr lang="en-US" altLang="en-US" sz="1600" b="1" dirty="0"/>
              <a:t>)</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60B397AA-13C5-323F-CF91-1861515D6160}"/>
              </a:ext>
            </a:extLst>
          </p:cNvPr>
          <p:cNvPicPr>
            <a:picLocks noChangeAspect="1"/>
          </p:cNvPicPr>
          <p:nvPr/>
        </p:nvPicPr>
        <p:blipFill>
          <a:blip r:embed="rId2"/>
          <a:stretch>
            <a:fillRect/>
          </a:stretch>
        </p:blipFill>
        <p:spPr>
          <a:xfrm>
            <a:off x="1328736" y="2038350"/>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367002"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16 000 (14 000 MW from April 2024)</a:t>
            </a:r>
          </a:p>
          <a:p>
            <a:pPr algn="just">
              <a:spcBef>
                <a:spcPts val="0"/>
              </a:spcBef>
              <a:buClr>
                <a:schemeClr val="tx2">
                  <a:lumMod val="50000"/>
                </a:schemeClr>
              </a:buClr>
            </a:pPr>
            <a:r>
              <a:rPr lang="en-ZA" sz="1600" dirty="0"/>
              <a:t>Reserves: OR + UA = </a:t>
            </a:r>
            <a:r>
              <a:rPr lang="en-ZA" sz="1600" b="1" dirty="0"/>
              <a:t>18 200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AE1720EB-EBCF-731B-600E-FAA48E12098A}"/>
              </a:ext>
            </a:extLst>
          </p:cNvPr>
          <p:cNvPicPr>
            <a:picLocks noChangeAspect="1"/>
          </p:cNvPicPr>
          <p:nvPr/>
        </p:nvPicPr>
        <p:blipFill>
          <a:blip r:embed="rId3"/>
          <a:stretch>
            <a:fillRect/>
          </a:stretch>
        </p:blipFill>
        <p:spPr>
          <a:xfrm>
            <a:off x="1712568"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6" name="Picture 5">
            <a:extLst>
              <a:ext uri="{FF2B5EF4-FFF2-40B4-BE49-F238E27FC236}">
                <a16:creationId xmlns:a16="http://schemas.microsoft.com/office/drawing/2014/main" id="{EC3CC592-ACA8-3E85-0B88-DAF3D739B1BF}"/>
              </a:ext>
            </a:extLst>
          </p:cNvPr>
          <p:cNvPicPr>
            <a:picLocks noChangeAspect="1"/>
          </p:cNvPicPr>
          <p:nvPr/>
        </p:nvPicPr>
        <p:blipFill>
          <a:blip r:embed="rId2"/>
          <a:stretch>
            <a:fillRect/>
          </a:stretch>
        </p:blipFill>
        <p:spPr>
          <a:xfrm>
            <a:off x="5481098" y="976311"/>
            <a:ext cx="3659370" cy="2777025"/>
          </a:xfrm>
          <a:prstGeom prst="rect">
            <a:avLst/>
          </a:prstGeom>
        </p:spPr>
      </p:pic>
      <p:pic>
        <p:nvPicPr>
          <p:cNvPr id="11" name="Picture 10">
            <a:extLst>
              <a:ext uri="{FF2B5EF4-FFF2-40B4-BE49-F238E27FC236}">
                <a16:creationId xmlns:a16="http://schemas.microsoft.com/office/drawing/2014/main" id="{85B5A30A-CFE2-F7BE-71AB-D3C2FAAAD5CD}"/>
              </a:ext>
            </a:extLst>
          </p:cNvPr>
          <p:cNvPicPr>
            <a:picLocks noChangeAspect="1"/>
          </p:cNvPicPr>
          <p:nvPr/>
        </p:nvPicPr>
        <p:blipFill>
          <a:blip r:embed="rId3"/>
          <a:stretch>
            <a:fillRect/>
          </a:stretch>
        </p:blipFill>
        <p:spPr>
          <a:xfrm>
            <a:off x="5481098" y="3896209"/>
            <a:ext cx="3659370" cy="2961791"/>
          </a:xfrm>
          <a:prstGeom prst="rect">
            <a:avLst/>
          </a:prstGeom>
        </p:spPr>
      </p:pic>
      <p:pic>
        <p:nvPicPr>
          <p:cNvPr id="12" name="Picture 11">
            <a:extLst>
              <a:ext uri="{FF2B5EF4-FFF2-40B4-BE49-F238E27FC236}">
                <a16:creationId xmlns:a16="http://schemas.microsoft.com/office/drawing/2014/main" id="{40D36457-8780-6209-2F0D-EFE8E225C31E}"/>
              </a:ext>
            </a:extLst>
          </p:cNvPr>
          <p:cNvPicPr>
            <a:picLocks noChangeAspect="1"/>
          </p:cNvPicPr>
          <p:nvPr/>
        </p:nvPicPr>
        <p:blipFill>
          <a:blip r:embed="rId4"/>
          <a:stretch>
            <a:fillRect/>
          </a:stretch>
        </p:blipFill>
        <p:spPr>
          <a:xfrm>
            <a:off x="9417775" y="2686534"/>
            <a:ext cx="2552700" cy="1209675"/>
          </a:xfrm>
          <a:prstGeom prst="rect">
            <a:avLst/>
          </a:prstGeom>
        </p:spPr>
      </p:pic>
      <p:pic>
        <p:nvPicPr>
          <p:cNvPr id="2" name="Picture 1">
            <a:extLst>
              <a:ext uri="{FF2B5EF4-FFF2-40B4-BE49-F238E27FC236}">
                <a16:creationId xmlns:a16="http://schemas.microsoft.com/office/drawing/2014/main" id="{BE479A6C-95BA-B846-FE4B-3F7738F2597C}"/>
              </a:ext>
            </a:extLst>
          </p:cNvPr>
          <p:cNvPicPr>
            <a:picLocks noChangeAspect="1"/>
          </p:cNvPicPr>
          <p:nvPr/>
        </p:nvPicPr>
        <p:blipFill>
          <a:blip r:embed="rId5"/>
          <a:stretch>
            <a:fillRect/>
          </a:stretch>
        </p:blipFill>
        <p:spPr>
          <a:xfrm>
            <a:off x="0" y="976311"/>
            <a:ext cx="5404396" cy="2777025"/>
          </a:xfrm>
          <a:prstGeom prst="rect">
            <a:avLst/>
          </a:prstGeom>
        </p:spPr>
      </p:pic>
      <p:pic>
        <p:nvPicPr>
          <p:cNvPr id="3" name="Picture 2">
            <a:extLst>
              <a:ext uri="{FF2B5EF4-FFF2-40B4-BE49-F238E27FC236}">
                <a16:creationId xmlns:a16="http://schemas.microsoft.com/office/drawing/2014/main" id="{14BB5B46-A008-54A2-0D79-65201DE86E5A}"/>
              </a:ext>
            </a:extLst>
          </p:cNvPr>
          <p:cNvPicPr>
            <a:picLocks noChangeAspect="1"/>
          </p:cNvPicPr>
          <p:nvPr/>
        </p:nvPicPr>
        <p:blipFill>
          <a:blip r:embed="rId6"/>
          <a:stretch>
            <a:fillRect/>
          </a:stretch>
        </p:blipFill>
        <p:spPr>
          <a:xfrm>
            <a:off x="0" y="3896209"/>
            <a:ext cx="5404396" cy="2961791"/>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429996"/>
            <a:ext cx="11299062" cy="42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t>If there is a big jump from month to month it is mainly due to the high number of cloudy days during the latter month, not necessarily due to the number of installations in that month. It would very likely have been distributed in the preceding few months.</a:t>
            </a:r>
          </a:p>
        </p:txBody>
      </p:sp>
      <p:pic>
        <p:nvPicPr>
          <p:cNvPr id="2" name="Picture 1">
            <a:extLst>
              <a:ext uri="{FF2B5EF4-FFF2-40B4-BE49-F238E27FC236}">
                <a16:creationId xmlns:a16="http://schemas.microsoft.com/office/drawing/2014/main" id="{B8CD9BE5-8607-59BC-4477-E740FC86F64F}"/>
              </a:ext>
            </a:extLst>
          </p:cNvPr>
          <p:cNvPicPr>
            <a:picLocks noChangeAspect="1"/>
          </p:cNvPicPr>
          <p:nvPr/>
        </p:nvPicPr>
        <p:blipFill>
          <a:blip r:embed="rId2"/>
          <a:stretch>
            <a:fillRect/>
          </a:stretch>
        </p:blipFill>
        <p:spPr>
          <a:xfrm>
            <a:off x="9344705" y="2824161"/>
            <a:ext cx="2552700" cy="1209675"/>
          </a:xfrm>
          <a:prstGeom prst="rect">
            <a:avLst/>
          </a:prstGeom>
        </p:spPr>
      </p:pic>
      <p:pic>
        <p:nvPicPr>
          <p:cNvPr id="5" name="Picture 4">
            <a:extLst>
              <a:ext uri="{FF2B5EF4-FFF2-40B4-BE49-F238E27FC236}">
                <a16:creationId xmlns:a16="http://schemas.microsoft.com/office/drawing/2014/main" id="{D4A89734-113D-EBDC-6398-7B2184B24674}"/>
              </a:ext>
            </a:extLst>
          </p:cNvPr>
          <p:cNvPicPr>
            <a:picLocks noChangeAspect="1"/>
          </p:cNvPicPr>
          <p:nvPr/>
        </p:nvPicPr>
        <p:blipFill>
          <a:blip r:embed="rId3"/>
          <a:stretch>
            <a:fillRect/>
          </a:stretch>
        </p:blipFill>
        <p:spPr>
          <a:xfrm>
            <a:off x="2054815" y="1371598"/>
            <a:ext cx="7019925" cy="4114800"/>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A29A4F7D-336E-E0E2-371F-AC674CCC882A}"/>
              </a:ext>
            </a:extLst>
          </p:cNvPr>
          <p:cNvPicPr>
            <a:picLocks noChangeAspect="1"/>
          </p:cNvPicPr>
          <p:nvPr/>
        </p:nvPicPr>
        <p:blipFill>
          <a:blip r:embed="rId2"/>
          <a:stretch>
            <a:fillRect/>
          </a:stretch>
        </p:blipFill>
        <p:spPr>
          <a:xfrm>
            <a:off x="1762125" y="1033054"/>
            <a:ext cx="8667750" cy="3773308"/>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AAA26BC5-32D4-C0F1-AEE4-840E5A7FA00A}"/>
              </a:ext>
            </a:extLst>
          </p:cNvPr>
          <p:cNvPicPr>
            <a:picLocks noChangeAspect="1"/>
          </p:cNvPicPr>
          <p:nvPr/>
        </p:nvPicPr>
        <p:blipFill>
          <a:blip r:embed="rId3"/>
          <a:stretch>
            <a:fillRect/>
          </a:stretch>
        </p:blipFill>
        <p:spPr>
          <a:xfrm>
            <a:off x="0" y="1007650"/>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5EB963A0-1D3D-F1F3-5AC9-904B34AE30A1}"/>
              </a:ext>
            </a:extLst>
          </p:cNvPr>
          <p:cNvPicPr>
            <a:picLocks noChangeAspect="1"/>
          </p:cNvPicPr>
          <p:nvPr/>
        </p:nvPicPr>
        <p:blipFill>
          <a:blip r:embed="rId2"/>
          <a:stretch>
            <a:fillRect/>
          </a:stretch>
        </p:blipFill>
        <p:spPr>
          <a:xfrm>
            <a:off x="0" y="997248"/>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EEF15C83-3E18-8CA0-592F-0E8F3EB3FF23}"/>
              </a:ext>
            </a:extLst>
          </p:cNvPr>
          <p:cNvPicPr>
            <a:picLocks noChangeAspect="1"/>
          </p:cNvPicPr>
          <p:nvPr/>
        </p:nvPicPr>
        <p:blipFill>
          <a:blip r:embed="rId2"/>
          <a:stretch>
            <a:fillRect/>
          </a:stretch>
        </p:blipFill>
        <p:spPr>
          <a:xfrm>
            <a:off x="0" y="966465"/>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8DB51FCE-554B-56D6-569D-6A7A9CB379EF}"/>
              </a:ext>
            </a:extLst>
          </p:cNvPr>
          <p:cNvPicPr>
            <a:picLocks noChangeAspect="1"/>
          </p:cNvPicPr>
          <p:nvPr/>
        </p:nvPicPr>
        <p:blipFill>
          <a:blip r:embed="rId3"/>
          <a:stretch>
            <a:fillRect/>
          </a:stretch>
        </p:blipFill>
        <p:spPr>
          <a:xfrm>
            <a:off x="0" y="1005956"/>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53FCEBD1-0D85-B13F-31A1-99FD443B9D68}"/>
              </a:ext>
            </a:extLst>
          </p:cNvPr>
          <p:cNvPicPr>
            <a:picLocks noChangeAspect="1"/>
          </p:cNvPicPr>
          <p:nvPr/>
        </p:nvPicPr>
        <p:blipFill>
          <a:blip r:embed="rId2"/>
          <a:stretch>
            <a:fillRect/>
          </a:stretch>
        </p:blipFill>
        <p:spPr>
          <a:xfrm>
            <a:off x="0" y="997248"/>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6EC2CA57-9365-014C-BBFC-F74B43B3945F}"/>
              </a:ext>
            </a:extLst>
          </p:cNvPr>
          <p:cNvPicPr>
            <a:picLocks noChangeAspect="1"/>
          </p:cNvPicPr>
          <p:nvPr/>
        </p:nvPicPr>
        <p:blipFill>
          <a:blip r:embed="rId2"/>
          <a:stretch>
            <a:fillRect/>
          </a:stretch>
        </p:blipFill>
        <p:spPr>
          <a:xfrm>
            <a:off x="0" y="997248"/>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2.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A031EA-53D5-474F-8205-0E1513F096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820</TotalTime>
  <Words>621</Words>
  <Application>Microsoft Office PowerPoint</Application>
  <PresentationFormat>Widescreen</PresentationFormat>
  <Paragraphs>52</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137</cp:revision>
  <dcterms:created xsi:type="dcterms:W3CDTF">2020-01-06T09:48:40Z</dcterms:created>
  <dcterms:modified xsi:type="dcterms:W3CDTF">2024-03-27T08:13:31Z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