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10/04/2024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1.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14 </a:t>
            </a:r>
            <a:r>
              <a:rPr lang="en-US" altLang="en-US" sz="1600" b="1" dirty="0"/>
              <a:t>(</a:t>
            </a:r>
            <a:r>
              <a:rPr lang="en-US" altLang="en-US" b="1" dirty="0"/>
              <a:t>01/04/2024 – 07/04/2024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BA2DBC47-1143-8ABF-884D-FBA1D9894941}"/>
              </a:ext>
            </a:extLst>
          </p:cNvPr>
          <p:cNvPicPr>
            <a:picLocks noChangeAspect="1"/>
          </p:cNvPicPr>
          <p:nvPr/>
        </p:nvPicPr>
        <p:blipFill>
          <a:blip r:embed="rId2"/>
          <a:stretch>
            <a:fillRect/>
          </a:stretch>
        </p:blipFill>
        <p:spPr>
          <a:xfrm>
            <a:off x="1328736" y="1836692"/>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14 000 MW</a:t>
            </a:r>
          </a:p>
          <a:p>
            <a:pPr algn="just">
              <a:spcBef>
                <a:spcPts val="0"/>
              </a:spcBef>
              <a:buClr>
                <a:schemeClr val="tx2">
                  <a:lumMod val="50000"/>
                </a:schemeClr>
              </a:buClr>
            </a:pPr>
            <a:r>
              <a:rPr lang="en-ZA" sz="1600" dirty="0"/>
              <a:t>Reserves: OR + UA = </a:t>
            </a:r>
            <a:r>
              <a:rPr lang="en-ZA" sz="1600" b="1" dirty="0"/>
              <a:t>16 200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A8B328C-999B-C297-CDBE-9762323FF854}"/>
              </a:ext>
            </a:extLst>
          </p:cNvPr>
          <p:cNvPicPr>
            <a:picLocks noChangeAspect="1"/>
          </p:cNvPicPr>
          <p:nvPr/>
        </p:nvPicPr>
        <p:blipFill>
          <a:blip r:embed="rId3"/>
          <a:stretch>
            <a:fillRect/>
          </a:stretch>
        </p:blipFill>
        <p:spPr>
          <a:xfrm>
            <a:off x="1634350"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6" name="Picture 5">
            <a:extLst>
              <a:ext uri="{FF2B5EF4-FFF2-40B4-BE49-F238E27FC236}">
                <a16:creationId xmlns:a16="http://schemas.microsoft.com/office/drawing/2014/main" id="{EC3CC592-ACA8-3E85-0B88-DAF3D739B1BF}"/>
              </a:ext>
            </a:extLst>
          </p:cNvPr>
          <p:cNvPicPr>
            <a:picLocks noChangeAspect="1"/>
          </p:cNvPicPr>
          <p:nvPr/>
        </p:nvPicPr>
        <p:blipFill>
          <a:blip r:embed="rId2"/>
          <a:stretch>
            <a:fillRect/>
          </a:stretch>
        </p:blipFill>
        <p:spPr>
          <a:xfrm>
            <a:off x="5481098" y="976311"/>
            <a:ext cx="3659370" cy="2777025"/>
          </a:xfrm>
          <a:prstGeom prst="rect">
            <a:avLst/>
          </a:prstGeom>
        </p:spPr>
      </p:pic>
      <p:pic>
        <p:nvPicPr>
          <p:cNvPr id="11" name="Picture 10">
            <a:extLst>
              <a:ext uri="{FF2B5EF4-FFF2-40B4-BE49-F238E27FC236}">
                <a16:creationId xmlns:a16="http://schemas.microsoft.com/office/drawing/2014/main" id="{85B5A30A-CFE2-F7BE-71AB-D3C2FAAAD5CD}"/>
              </a:ext>
            </a:extLst>
          </p:cNvPr>
          <p:cNvPicPr>
            <a:picLocks noChangeAspect="1"/>
          </p:cNvPicPr>
          <p:nvPr/>
        </p:nvPicPr>
        <p:blipFill>
          <a:blip r:embed="rId3"/>
          <a:stretch>
            <a:fillRect/>
          </a:stretch>
        </p:blipFill>
        <p:spPr>
          <a:xfrm>
            <a:off x="5481098" y="3896209"/>
            <a:ext cx="3659370" cy="2961791"/>
          </a:xfrm>
          <a:prstGeom prst="rect">
            <a:avLst/>
          </a:prstGeom>
        </p:spPr>
      </p:pic>
      <p:pic>
        <p:nvPicPr>
          <p:cNvPr id="12" name="Picture 11">
            <a:extLst>
              <a:ext uri="{FF2B5EF4-FFF2-40B4-BE49-F238E27FC236}">
                <a16:creationId xmlns:a16="http://schemas.microsoft.com/office/drawing/2014/main" id="{40D36457-8780-6209-2F0D-EFE8E225C31E}"/>
              </a:ext>
            </a:extLst>
          </p:cNvPr>
          <p:cNvPicPr>
            <a:picLocks noChangeAspect="1"/>
          </p:cNvPicPr>
          <p:nvPr/>
        </p:nvPicPr>
        <p:blipFill>
          <a:blip r:embed="rId4"/>
          <a:stretch>
            <a:fillRect/>
          </a:stretch>
        </p:blipFill>
        <p:spPr>
          <a:xfrm>
            <a:off x="9417775" y="2686534"/>
            <a:ext cx="2552700" cy="1209675"/>
          </a:xfrm>
          <a:prstGeom prst="rect">
            <a:avLst/>
          </a:prstGeom>
        </p:spPr>
      </p:pic>
      <p:pic>
        <p:nvPicPr>
          <p:cNvPr id="4" name="Picture 3">
            <a:extLst>
              <a:ext uri="{FF2B5EF4-FFF2-40B4-BE49-F238E27FC236}">
                <a16:creationId xmlns:a16="http://schemas.microsoft.com/office/drawing/2014/main" id="{599C29F4-9647-50EC-8264-2FA8B1ADA873}"/>
              </a:ext>
            </a:extLst>
          </p:cNvPr>
          <p:cNvPicPr>
            <a:picLocks noChangeAspect="1"/>
          </p:cNvPicPr>
          <p:nvPr/>
        </p:nvPicPr>
        <p:blipFill>
          <a:blip r:embed="rId5"/>
          <a:stretch>
            <a:fillRect/>
          </a:stretch>
        </p:blipFill>
        <p:spPr>
          <a:xfrm>
            <a:off x="0" y="976311"/>
            <a:ext cx="5404396" cy="2777025"/>
          </a:xfrm>
          <a:prstGeom prst="rect">
            <a:avLst/>
          </a:prstGeom>
        </p:spPr>
      </p:pic>
      <p:pic>
        <p:nvPicPr>
          <p:cNvPr id="2" name="Picture 1">
            <a:extLst>
              <a:ext uri="{FF2B5EF4-FFF2-40B4-BE49-F238E27FC236}">
                <a16:creationId xmlns:a16="http://schemas.microsoft.com/office/drawing/2014/main" id="{46D3384A-17F1-D4D8-D5BE-53BF4BF417DF}"/>
              </a:ext>
            </a:extLst>
          </p:cNvPr>
          <p:cNvPicPr>
            <a:picLocks noChangeAspect="1"/>
          </p:cNvPicPr>
          <p:nvPr/>
        </p:nvPicPr>
        <p:blipFill>
          <a:blip r:embed="rId6"/>
          <a:stretch>
            <a:fillRect/>
          </a:stretch>
        </p:blipFill>
        <p:spPr>
          <a:xfrm>
            <a:off x="0" y="3896209"/>
            <a:ext cx="5404396" cy="296179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2" name="Picture 1">
            <a:extLst>
              <a:ext uri="{FF2B5EF4-FFF2-40B4-BE49-F238E27FC236}">
                <a16:creationId xmlns:a16="http://schemas.microsoft.com/office/drawing/2014/main" id="{B8CD9BE5-8607-59BC-4477-E740FC86F64F}"/>
              </a:ext>
            </a:extLst>
          </p:cNvPr>
          <p:cNvPicPr>
            <a:picLocks noChangeAspect="1"/>
          </p:cNvPicPr>
          <p:nvPr/>
        </p:nvPicPr>
        <p:blipFill>
          <a:blip r:embed="rId2"/>
          <a:stretch>
            <a:fillRect/>
          </a:stretch>
        </p:blipFill>
        <p:spPr>
          <a:xfrm>
            <a:off x="9344705" y="2824161"/>
            <a:ext cx="2552700" cy="1209675"/>
          </a:xfrm>
          <a:prstGeom prst="rect">
            <a:avLst/>
          </a:prstGeom>
        </p:spPr>
      </p:pic>
      <p:pic>
        <p:nvPicPr>
          <p:cNvPr id="3" name="Picture 2">
            <a:extLst>
              <a:ext uri="{FF2B5EF4-FFF2-40B4-BE49-F238E27FC236}">
                <a16:creationId xmlns:a16="http://schemas.microsoft.com/office/drawing/2014/main" id="{BD489D46-BA1D-C43A-5815-435CC388C1BA}"/>
              </a:ext>
            </a:extLst>
          </p:cNvPr>
          <p:cNvPicPr>
            <a:picLocks noChangeAspect="1"/>
          </p:cNvPicPr>
          <p:nvPr/>
        </p:nvPicPr>
        <p:blipFill>
          <a:blip r:embed="rId3"/>
          <a:stretch>
            <a:fillRect/>
          </a:stretch>
        </p:blipFill>
        <p:spPr>
          <a:xfrm>
            <a:off x="2324780" y="1285873"/>
            <a:ext cx="7019925" cy="428625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FCD56A3B-8990-7149-694B-3A7F50319FBE}"/>
              </a:ext>
            </a:extLst>
          </p:cNvPr>
          <p:cNvPicPr>
            <a:picLocks noChangeAspect="1"/>
          </p:cNvPicPr>
          <p:nvPr/>
        </p:nvPicPr>
        <p:blipFill>
          <a:blip r:embed="rId2"/>
          <a:stretch>
            <a:fillRect/>
          </a:stretch>
        </p:blipFill>
        <p:spPr>
          <a:xfrm>
            <a:off x="1762125" y="1033055"/>
            <a:ext cx="8667750" cy="3773307"/>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B31D5906-D20E-867A-5AAA-4F9FE7A2F93B}"/>
              </a:ext>
            </a:extLst>
          </p:cNvPr>
          <p:cNvPicPr>
            <a:picLocks noChangeAspect="1"/>
          </p:cNvPicPr>
          <p:nvPr/>
        </p:nvPicPr>
        <p:blipFill>
          <a:blip r:embed="rId3"/>
          <a:stretch>
            <a:fillRect/>
          </a:stretch>
        </p:blipFill>
        <p:spPr>
          <a:xfrm>
            <a:off x="0" y="998941"/>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4E9570B8-9F3E-CBE9-B8EA-338F2013C36F}"/>
              </a:ext>
            </a:extLst>
          </p:cNvPr>
          <p:cNvPicPr>
            <a:picLocks noChangeAspect="1"/>
          </p:cNvPicPr>
          <p:nvPr/>
        </p:nvPicPr>
        <p:blipFill>
          <a:blip r:embed="rId2"/>
          <a:stretch>
            <a:fillRect/>
          </a:stretch>
        </p:blipFill>
        <p:spPr>
          <a:xfrm>
            <a:off x="0" y="972186"/>
            <a:ext cx="12192000" cy="5227137"/>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97C85444-7207-E16D-A9CE-FA96A9985FFD}"/>
              </a:ext>
            </a:extLst>
          </p:cNvPr>
          <p:cNvPicPr>
            <a:picLocks noChangeAspect="1"/>
          </p:cNvPicPr>
          <p:nvPr/>
        </p:nvPicPr>
        <p:blipFill>
          <a:blip r:embed="rId2"/>
          <a:stretch>
            <a:fillRect/>
          </a:stretch>
        </p:blipFill>
        <p:spPr>
          <a:xfrm>
            <a:off x="0" y="957758"/>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53A812FA-6511-88F9-A901-39E38BFF9A94}"/>
              </a:ext>
            </a:extLst>
          </p:cNvPr>
          <p:cNvPicPr>
            <a:picLocks noChangeAspect="1"/>
          </p:cNvPicPr>
          <p:nvPr/>
        </p:nvPicPr>
        <p:blipFill>
          <a:blip r:embed="rId3"/>
          <a:stretch>
            <a:fillRect/>
          </a:stretch>
        </p:blipFill>
        <p:spPr>
          <a:xfrm>
            <a:off x="0" y="988540"/>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F7DB4B37-480C-3A73-2E85-1EE0B5E50E4A}"/>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77B90CC9-523E-A3A8-B247-1E550D00B2CD}"/>
              </a:ext>
            </a:extLst>
          </p:cNvPr>
          <p:cNvPicPr>
            <a:picLocks noChangeAspect="1"/>
          </p:cNvPicPr>
          <p:nvPr/>
        </p:nvPicPr>
        <p:blipFill>
          <a:blip r:embed="rId2"/>
          <a:stretch>
            <a:fillRect/>
          </a:stretch>
        </p:blipFill>
        <p:spPr>
          <a:xfrm>
            <a:off x="0" y="988540"/>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836</TotalTime>
  <Words>614</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140</cp:revision>
  <dcterms:created xsi:type="dcterms:W3CDTF">2020-01-06T09:48:40Z</dcterms:created>
  <dcterms:modified xsi:type="dcterms:W3CDTF">2024-04-10T08:22:00Z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