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17/04/2024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9.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0.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1.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15 </a:t>
            </a:r>
            <a:r>
              <a:rPr lang="en-US" altLang="en-US" sz="1600" b="1" dirty="0"/>
              <a:t>(</a:t>
            </a:r>
            <a:r>
              <a:rPr lang="en-US" altLang="en-US" b="1" dirty="0"/>
              <a:t>08/04/2024 – 14/04/2024</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5" name="Picture 4">
            <a:extLst>
              <a:ext uri="{FF2B5EF4-FFF2-40B4-BE49-F238E27FC236}">
                <a16:creationId xmlns:a16="http://schemas.microsoft.com/office/drawing/2014/main" id="{8BB2DA3A-21A8-EF9D-90A7-70DFFE983EFE}"/>
              </a:ext>
            </a:extLst>
          </p:cNvPr>
          <p:cNvPicPr>
            <a:picLocks noChangeAspect="1"/>
          </p:cNvPicPr>
          <p:nvPr/>
        </p:nvPicPr>
        <p:blipFill>
          <a:blip r:embed="rId3"/>
          <a:stretch>
            <a:fillRect/>
          </a:stretch>
        </p:blipFill>
        <p:spPr>
          <a:xfrm>
            <a:off x="1328736" y="1749843"/>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14 000 MW</a:t>
            </a:r>
          </a:p>
          <a:p>
            <a:pPr algn="just">
              <a:spcBef>
                <a:spcPts val="0"/>
              </a:spcBef>
              <a:buClr>
                <a:schemeClr val="tx2">
                  <a:lumMod val="50000"/>
                </a:schemeClr>
              </a:buClr>
            </a:pPr>
            <a:r>
              <a:rPr lang="en-ZA" sz="1600" dirty="0"/>
              <a:t>Reserves: OR + UA = </a:t>
            </a:r>
            <a:r>
              <a:rPr lang="en-ZA" sz="1600" b="1" dirty="0"/>
              <a:t>16 200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26791440-D39F-BC09-E1C8-289394135E40}"/>
              </a:ext>
            </a:extLst>
          </p:cNvPr>
          <p:cNvPicPr>
            <a:picLocks noChangeAspect="1"/>
          </p:cNvPicPr>
          <p:nvPr/>
        </p:nvPicPr>
        <p:blipFill>
          <a:blip r:embed="rId3"/>
          <a:stretch>
            <a:fillRect/>
          </a:stretch>
        </p:blipFill>
        <p:spPr>
          <a:xfrm>
            <a:off x="1913024"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85B5A30A-CFE2-F7BE-71AB-D3C2FAAAD5CD}"/>
              </a:ext>
            </a:extLst>
          </p:cNvPr>
          <p:cNvPicPr>
            <a:picLocks noChangeAspect="1"/>
          </p:cNvPicPr>
          <p:nvPr/>
        </p:nvPicPr>
        <p:blipFill>
          <a:blip r:embed="rId2"/>
          <a:stretch>
            <a:fillRect/>
          </a:stretch>
        </p:blipFill>
        <p:spPr>
          <a:xfrm>
            <a:off x="5481098" y="3896209"/>
            <a:ext cx="3659370" cy="2961791"/>
          </a:xfrm>
          <a:prstGeom prst="rect">
            <a:avLst/>
          </a:prstGeom>
        </p:spPr>
      </p:pic>
      <p:pic>
        <p:nvPicPr>
          <p:cNvPr id="12" name="Picture 11">
            <a:extLst>
              <a:ext uri="{FF2B5EF4-FFF2-40B4-BE49-F238E27FC236}">
                <a16:creationId xmlns:a16="http://schemas.microsoft.com/office/drawing/2014/main" id="{40D36457-8780-6209-2F0D-EFE8E225C31E}"/>
              </a:ext>
            </a:extLst>
          </p:cNvPr>
          <p:cNvPicPr>
            <a:picLocks noChangeAspect="1"/>
          </p:cNvPicPr>
          <p:nvPr/>
        </p:nvPicPr>
        <p:blipFill>
          <a:blip r:embed="rId3"/>
          <a:stretch>
            <a:fillRect/>
          </a:stretch>
        </p:blipFill>
        <p:spPr>
          <a:xfrm>
            <a:off x="9417775" y="2686534"/>
            <a:ext cx="2552700" cy="1209675"/>
          </a:xfrm>
          <a:prstGeom prst="rect">
            <a:avLst/>
          </a:prstGeom>
        </p:spPr>
      </p:pic>
      <p:pic>
        <p:nvPicPr>
          <p:cNvPr id="4" name="Picture 3">
            <a:extLst>
              <a:ext uri="{FF2B5EF4-FFF2-40B4-BE49-F238E27FC236}">
                <a16:creationId xmlns:a16="http://schemas.microsoft.com/office/drawing/2014/main" id="{599C29F4-9647-50EC-8264-2FA8B1ADA873}"/>
              </a:ext>
            </a:extLst>
          </p:cNvPr>
          <p:cNvPicPr>
            <a:picLocks noChangeAspect="1"/>
          </p:cNvPicPr>
          <p:nvPr/>
        </p:nvPicPr>
        <p:blipFill>
          <a:blip r:embed="rId4"/>
          <a:stretch>
            <a:fillRect/>
          </a:stretch>
        </p:blipFill>
        <p:spPr>
          <a:xfrm>
            <a:off x="0" y="976311"/>
            <a:ext cx="5404396" cy="2777025"/>
          </a:xfrm>
          <a:prstGeom prst="rect">
            <a:avLst/>
          </a:prstGeom>
        </p:spPr>
      </p:pic>
      <p:pic>
        <p:nvPicPr>
          <p:cNvPr id="3" name="Picture 2">
            <a:extLst>
              <a:ext uri="{FF2B5EF4-FFF2-40B4-BE49-F238E27FC236}">
                <a16:creationId xmlns:a16="http://schemas.microsoft.com/office/drawing/2014/main" id="{5F8B83F6-316C-024D-8EE1-F69939A8DD61}"/>
              </a:ext>
            </a:extLst>
          </p:cNvPr>
          <p:cNvPicPr>
            <a:picLocks noChangeAspect="1"/>
          </p:cNvPicPr>
          <p:nvPr/>
        </p:nvPicPr>
        <p:blipFill>
          <a:blip r:embed="rId5"/>
          <a:stretch>
            <a:fillRect/>
          </a:stretch>
        </p:blipFill>
        <p:spPr>
          <a:xfrm>
            <a:off x="0" y="3896209"/>
            <a:ext cx="5404396" cy="2961791"/>
          </a:xfrm>
          <a:prstGeom prst="rect">
            <a:avLst/>
          </a:prstGeom>
        </p:spPr>
      </p:pic>
      <p:pic>
        <p:nvPicPr>
          <p:cNvPr id="5" name="Picture 4">
            <a:extLst>
              <a:ext uri="{FF2B5EF4-FFF2-40B4-BE49-F238E27FC236}">
                <a16:creationId xmlns:a16="http://schemas.microsoft.com/office/drawing/2014/main" id="{0DE5E294-EF1A-9084-D6E3-756A7280E0C0}"/>
              </a:ext>
            </a:extLst>
          </p:cNvPr>
          <p:cNvPicPr>
            <a:picLocks noChangeAspect="1"/>
          </p:cNvPicPr>
          <p:nvPr/>
        </p:nvPicPr>
        <p:blipFill>
          <a:blip r:embed="rId6"/>
          <a:stretch>
            <a:fillRect/>
          </a:stretch>
        </p:blipFill>
        <p:spPr>
          <a:xfrm>
            <a:off x="5481098" y="976311"/>
            <a:ext cx="3659370" cy="2777025"/>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2" name="Picture 1">
            <a:extLst>
              <a:ext uri="{FF2B5EF4-FFF2-40B4-BE49-F238E27FC236}">
                <a16:creationId xmlns:a16="http://schemas.microsoft.com/office/drawing/2014/main" id="{B8CD9BE5-8607-59BC-4477-E740FC86F64F}"/>
              </a:ext>
            </a:extLst>
          </p:cNvPr>
          <p:cNvPicPr>
            <a:picLocks noChangeAspect="1"/>
          </p:cNvPicPr>
          <p:nvPr/>
        </p:nvPicPr>
        <p:blipFill>
          <a:blip r:embed="rId2"/>
          <a:stretch>
            <a:fillRect/>
          </a:stretch>
        </p:blipFill>
        <p:spPr>
          <a:xfrm>
            <a:off x="9344705" y="2824161"/>
            <a:ext cx="2552700" cy="1209675"/>
          </a:xfrm>
          <a:prstGeom prst="rect">
            <a:avLst/>
          </a:prstGeom>
        </p:spPr>
      </p:pic>
      <p:pic>
        <p:nvPicPr>
          <p:cNvPr id="3" name="Picture 2">
            <a:extLst>
              <a:ext uri="{FF2B5EF4-FFF2-40B4-BE49-F238E27FC236}">
                <a16:creationId xmlns:a16="http://schemas.microsoft.com/office/drawing/2014/main" id="{BD489D46-BA1D-C43A-5815-435CC388C1BA}"/>
              </a:ext>
            </a:extLst>
          </p:cNvPr>
          <p:cNvPicPr>
            <a:picLocks noChangeAspect="1"/>
          </p:cNvPicPr>
          <p:nvPr/>
        </p:nvPicPr>
        <p:blipFill>
          <a:blip r:embed="rId3"/>
          <a:stretch>
            <a:fillRect/>
          </a:stretch>
        </p:blipFill>
        <p:spPr>
          <a:xfrm>
            <a:off x="2324780" y="1285873"/>
            <a:ext cx="7019925" cy="4286250"/>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21E358E4-550C-F773-C4AD-DD2C1550EA93}"/>
              </a:ext>
            </a:extLst>
          </p:cNvPr>
          <p:cNvPicPr>
            <a:picLocks noChangeAspect="1"/>
          </p:cNvPicPr>
          <p:nvPr/>
        </p:nvPicPr>
        <p:blipFill>
          <a:blip r:embed="rId2"/>
          <a:stretch>
            <a:fillRect/>
          </a:stretch>
        </p:blipFill>
        <p:spPr>
          <a:xfrm>
            <a:off x="1840502" y="1033054"/>
            <a:ext cx="8667750" cy="3773308"/>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4FDEA37B-F7A1-3846-DE9B-40BA14176052}"/>
              </a:ext>
            </a:extLst>
          </p:cNvPr>
          <p:cNvPicPr>
            <a:picLocks noChangeAspect="1"/>
          </p:cNvPicPr>
          <p:nvPr/>
        </p:nvPicPr>
        <p:blipFill>
          <a:blip r:embed="rId3"/>
          <a:stretch>
            <a:fillRect/>
          </a:stretch>
        </p:blipFill>
        <p:spPr>
          <a:xfrm>
            <a:off x="0" y="991363"/>
            <a:ext cx="12192000" cy="5206200"/>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0C206638-EFCB-655D-8E33-E541537DB369}"/>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0FD22B27-4DC0-202E-8590-2528878980FE}"/>
              </a:ext>
            </a:extLst>
          </p:cNvPr>
          <p:cNvPicPr>
            <a:picLocks noChangeAspect="1"/>
          </p:cNvPicPr>
          <p:nvPr/>
        </p:nvPicPr>
        <p:blipFill>
          <a:blip r:embed="rId2"/>
          <a:stretch>
            <a:fillRect/>
          </a:stretch>
        </p:blipFill>
        <p:spPr>
          <a:xfrm>
            <a:off x="0" y="957757"/>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69E555BE-76A0-4C2B-C7C6-79EB6FD3284A}"/>
              </a:ext>
            </a:extLst>
          </p:cNvPr>
          <p:cNvPicPr>
            <a:picLocks noChangeAspect="1"/>
          </p:cNvPicPr>
          <p:nvPr/>
        </p:nvPicPr>
        <p:blipFill>
          <a:blip r:embed="rId3"/>
          <a:stretch>
            <a:fillRect/>
          </a:stretch>
        </p:blipFill>
        <p:spPr>
          <a:xfrm>
            <a:off x="0" y="997248"/>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B577FDC5-2F1A-46DB-BC37-E9C0F2BC7B82}"/>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838E38D8-6A6D-3896-400F-DD82D480365B}"/>
              </a:ext>
            </a:extLst>
          </p:cNvPr>
          <p:cNvPicPr>
            <a:picLocks noChangeAspect="1"/>
          </p:cNvPicPr>
          <p:nvPr/>
        </p:nvPicPr>
        <p:blipFill>
          <a:blip r:embed="rId2"/>
          <a:stretch>
            <a:fillRect/>
          </a:stretch>
        </p:blipFill>
        <p:spPr>
          <a:xfrm>
            <a:off x="0" y="1005957"/>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A031EA-53D5-474F-8205-0E1513F09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842</TotalTime>
  <Words>614</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142</cp:revision>
  <dcterms:created xsi:type="dcterms:W3CDTF">2020-01-06T09:48:40Z</dcterms:created>
  <dcterms:modified xsi:type="dcterms:W3CDTF">2024-04-17T06:31:23Z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